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94814" r:id="rId1"/>
    <p:sldMasterId id="2147494878" r:id="rId2"/>
  </p:sldMasterIdLst>
  <p:notesMasterIdLst>
    <p:notesMasterId r:id="rId43"/>
  </p:notesMasterIdLst>
  <p:handoutMasterIdLst>
    <p:handoutMasterId r:id="rId44"/>
  </p:handoutMasterIdLst>
  <p:sldIdLst>
    <p:sldId id="2145705660" r:id="rId3"/>
    <p:sldId id="2145705617" r:id="rId4"/>
    <p:sldId id="2145705647" r:id="rId5"/>
    <p:sldId id="2147477266" r:id="rId6"/>
    <p:sldId id="2147477278" r:id="rId7"/>
    <p:sldId id="2147477279" r:id="rId8"/>
    <p:sldId id="2147470173" r:id="rId9"/>
    <p:sldId id="2145705682" r:id="rId10"/>
    <p:sldId id="2147477280" r:id="rId11"/>
    <p:sldId id="2147477281" r:id="rId12"/>
    <p:sldId id="2147477267" r:id="rId13"/>
    <p:sldId id="2147477268" r:id="rId14"/>
    <p:sldId id="2145705661" r:id="rId15"/>
    <p:sldId id="2147477282" r:id="rId16"/>
    <p:sldId id="2147477283" r:id="rId17"/>
    <p:sldId id="2147477287" r:id="rId18"/>
    <p:sldId id="2147477270" r:id="rId19"/>
    <p:sldId id="2147477284" r:id="rId20"/>
    <p:sldId id="2147477285" r:id="rId21"/>
    <p:sldId id="2147477288" r:id="rId22"/>
    <p:sldId id="2147477286" r:id="rId23"/>
    <p:sldId id="2145705673" r:id="rId24"/>
    <p:sldId id="2145705681" r:id="rId25"/>
    <p:sldId id="2145705588" r:id="rId26"/>
    <p:sldId id="2134805662" r:id="rId27"/>
    <p:sldId id="2134805088" r:id="rId28"/>
    <p:sldId id="2145705683" r:id="rId29"/>
    <p:sldId id="2076138425" r:id="rId30"/>
    <p:sldId id="2145705688" r:id="rId31"/>
    <p:sldId id="2147471948" r:id="rId32"/>
    <p:sldId id="2147471945" r:id="rId33"/>
    <p:sldId id="2147477289" r:id="rId34"/>
    <p:sldId id="2147477290" r:id="rId35"/>
    <p:sldId id="2147477291" r:id="rId36"/>
    <p:sldId id="10851" r:id="rId37"/>
    <p:sldId id="2146846574" r:id="rId38"/>
    <p:sldId id="11422" r:id="rId39"/>
    <p:sldId id="2076136132" r:id="rId40"/>
    <p:sldId id="11205" r:id="rId41"/>
    <p:sldId id="11928" r:id="rId42"/>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AA9C449F-679E-4AE8-B0B4-2F479FB43751}">
          <p14:sldIdLst>
            <p14:sldId id="2145705660"/>
            <p14:sldId id="2145705617"/>
            <p14:sldId id="2145705647"/>
            <p14:sldId id="2147477266"/>
            <p14:sldId id="2147477278"/>
            <p14:sldId id="2147477279"/>
            <p14:sldId id="2147470173"/>
            <p14:sldId id="2145705682"/>
          </p14:sldIdLst>
        </p14:section>
        <p14:section name="Data capabilities" id="{BD079CD1-EEF3-4B86-8BE8-516713D63EE0}">
          <p14:sldIdLst>
            <p14:sldId id="2147477280"/>
            <p14:sldId id="2147477281"/>
            <p14:sldId id="2147477267"/>
            <p14:sldId id="2147477268"/>
            <p14:sldId id="2145705661"/>
            <p14:sldId id="2147477282"/>
            <p14:sldId id="2147477283"/>
            <p14:sldId id="2147477287"/>
            <p14:sldId id="2147477270"/>
            <p14:sldId id="2147477284"/>
            <p14:sldId id="2147477285"/>
            <p14:sldId id="2147477288"/>
            <p14:sldId id="2147477286"/>
            <p14:sldId id="2145705673"/>
          </p14:sldIdLst>
        </p14:section>
        <p14:section name="Data Culture" id="{C1850118-A20A-466A-8816-64A565091F1C}">
          <p14:sldIdLst>
            <p14:sldId id="2145705681"/>
            <p14:sldId id="2145705588"/>
            <p14:sldId id="2134805662"/>
          </p14:sldIdLst>
        </p14:section>
        <p14:section name="wrap up" id="{39BB621C-9833-41EB-97D1-AF7A55C537D6}">
          <p14:sldIdLst>
            <p14:sldId id="2134805088"/>
            <p14:sldId id="2145705683"/>
            <p14:sldId id="2076138425"/>
          </p14:sldIdLst>
        </p14:section>
        <p14:section name="Appendix" id="{57128242-8089-40C7-9CA3-9D0540AA1E01}">
          <p14:sldIdLst>
            <p14:sldId id="2145705688"/>
            <p14:sldId id="2147471948"/>
            <p14:sldId id="2147471945"/>
            <p14:sldId id="2147477289"/>
            <p14:sldId id="2147477290"/>
            <p14:sldId id="2147477291"/>
            <p14:sldId id="10851"/>
            <p14:sldId id="2146846574"/>
            <p14:sldId id="11422"/>
            <p14:sldId id="2076136132"/>
            <p14:sldId id="11205"/>
            <p14:sldId id="11928"/>
          </p14:sldIdLst>
        </p14:section>
      </p14:sectionLst>
    </p:ext>
    <p:ext uri="{EFAFB233-063F-42B5-8137-9DF3F51BA10A}">
      <p15:sldGuideLst xmlns:p15="http://schemas.microsoft.com/office/powerpoint/2012/main">
        <p15:guide id="2" orient="horz" pos="216" userDrawn="1">
          <p15:clr>
            <a:srgbClr val="A4A3A4"/>
          </p15:clr>
        </p15:guide>
        <p15:guide id="3" orient="horz" pos="2664" userDrawn="1">
          <p15:clr>
            <a:srgbClr val="A4A3A4"/>
          </p15:clr>
        </p15:guide>
        <p15:guide id="4" pos="3816" userDrawn="1">
          <p15:clr>
            <a:srgbClr val="A4A3A4"/>
          </p15:clr>
        </p15:guide>
        <p15:guide id="6" orient="horz" pos="321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5" name="Author" initials="A" lastIdx="0" clrIdx="1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900"/>
    <a:srgbClr val="50E6FF"/>
    <a:srgbClr val="262626"/>
    <a:srgbClr val="0078D4"/>
    <a:srgbClr val="E6E6E6"/>
    <a:srgbClr val="595959"/>
    <a:srgbClr val="CA7208"/>
    <a:srgbClr val="F68D11"/>
    <a:srgbClr val="7030A0"/>
    <a:srgbClr val="3F3F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E9C47B-C860-4D46-8412-0DC29334009F}" v="1" dt="2022-09-16T18:53:45.2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741" y="42"/>
      </p:cViewPr>
      <p:guideLst>
        <p:guide orient="horz" pos="216"/>
        <p:guide orient="horz" pos="2664"/>
        <p:guide pos="3816"/>
        <p:guide orient="horz" pos="3216"/>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50"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6.xml"/><Relationship Id="rId51" Type="http://schemas.microsoft.com/office/2018/10/relationships/authors" Targe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4.1550791834481975E-3"/>
          <c:w val="0.96012788758861345"/>
          <c:h val="0.99584513407948616"/>
        </c:manualLayout>
      </c:layout>
      <c:barChart>
        <c:barDir val="col"/>
        <c:grouping val="clustered"/>
        <c:varyColors val="0"/>
        <c:ser>
          <c:idx val="0"/>
          <c:order val="0"/>
          <c:spPr>
            <a:solidFill>
              <a:schemeClr val="tx1"/>
            </a:solidFill>
            <a:ln>
              <a:noFill/>
            </a:ln>
            <a:effectLst/>
          </c:spPr>
          <c:invertIfNegative val="0"/>
          <c:dPt>
            <c:idx val="0"/>
            <c:invertIfNegative val="0"/>
            <c:bubble3D val="0"/>
            <c:spPr>
              <a:solidFill>
                <a:srgbClr val="0078D4"/>
              </a:solidFill>
              <a:ln>
                <a:noFill/>
              </a:ln>
              <a:effectLst/>
            </c:spPr>
            <c:extLst>
              <c:ext xmlns:c16="http://schemas.microsoft.com/office/drawing/2014/chart" uri="{C3380CC4-5D6E-409C-BE32-E72D297353CC}">
                <c16:uniqueId val="{00000001-B72E-41AD-9C28-DBBBCC35F8BA}"/>
              </c:ext>
            </c:extLst>
          </c:dPt>
          <c:dPt>
            <c:idx val="1"/>
            <c:invertIfNegative val="0"/>
            <c:bubble3D val="0"/>
            <c:spPr>
              <a:solidFill>
                <a:srgbClr val="FFC000"/>
              </a:solidFill>
              <a:ln>
                <a:noFill/>
              </a:ln>
              <a:effectLst/>
            </c:spPr>
            <c:extLst>
              <c:ext xmlns:c16="http://schemas.microsoft.com/office/drawing/2014/chart" uri="{C3380CC4-5D6E-409C-BE32-E72D297353CC}">
                <c16:uniqueId val="{00000003-B72E-41AD-9C28-DBBBCC35F8BA}"/>
              </c:ext>
            </c:extLst>
          </c:dPt>
          <c:dLbls>
            <c:dLbl>
              <c:idx val="0"/>
              <c:layout>
                <c:manualLayout>
                  <c:x val="-7.2494749838884704E-3"/>
                  <c:y val="2.0505196371968782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B72E-41AD-9C28-DBBBCC35F8BA}"/>
                </c:ext>
              </c:extLst>
            </c:dLbl>
            <c:dLbl>
              <c:idx val="1"/>
              <c:layout>
                <c:manualLayout>
                  <c:x val="-8.7001496836776292E-3"/>
                  <c:y val="3.4452016439216172E-2"/>
                </c:manualLayout>
              </c:layout>
              <c:showLegendKey val="0"/>
              <c:showVal val="1"/>
              <c:showCatName val="0"/>
              <c:showSerName val="0"/>
              <c:showPercent val="0"/>
              <c:showBubbleSize val="0"/>
              <c:extLst>
                <c:ext xmlns:c15="http://schemas.microsoft.com/office/drawing/2012/chart" uri="{CE6537A1-D6FC-4f65-9D91-7224C49458BB}">
                  <c15:layout>
                    <c:manualLayout>
                      <c:w val="0.2290533620598118"/>
                      <c:h val="0.25041553393543281"/>
                    </c:manualLayout>
                  </c15:layout>
                </c:ext>
                <c:ext xmlns:c16="http://schemas.microsoft.com/office/drawing/2014/chart" uri="{C3380CC4-5D6E-409C-BE32-E72D297353CC}">
                  <c16:uniqueId val="{00000003-B72E-41AD-9C28-DBBBCC35F8BA}"/>
                </c:ext>
              </c:extLst>
            </c:dLbl>
            <c:spPr>
              <a:noFill/>
              <a:ln>
                <a:noFill/>
              </a:ln>
              <a:effectLst/>
            </c:spPr>
            <c:txPr>
              <a:bodyPr rot="0" spcFirstLastPara="1" vertOverflow="ellipsis" vert="horz" wrap="square" anchor="t" anchorCtr="1"/>
              <a:lstStyle/>
              <a:p>
                <a:pPr>
                  <a:defRPr sz="900" b="0"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Sheet1!$B$2:$B$3</c:f>
              <c:numCache>
                <c:formatCode>_("$"* #,##0.00_);_("$"* \(#,##0.00\);_("$"* "-"??_);_(@_)</c:formatCode>
                <c:ptCount val="2"/>
                <c:pt idx="0">
                  <c:v>13.14</c:v>
                </c:pt>
                <c:pt idx="1">
                  <c:v>198.45</c:v>
                </c:pt>
              </c:numCache>
            </c:numRef>
          </c:val>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TPC-E-like</c:v>
                      </c:pt>
                    </c:strCache>
                  </c:strRef>
                </c15:tx>
              </c15:filteredSeriesTitle>
            </c:ext>
            <c:ext xmlns:c15="http://schemas.microsoft.com/office/drawing/2012/chart" uri="{02D57815-91ED-43cb-92C2-25804820EDAC}">
              <c15:filteredCategoryTitle>
                <c15:cat>
                  <c:strRef>
                    <c:extLst>
                      <c:ext uri="{02D57815-91ED-43cb-92C2-25804820EDAC}">
                        <c15:formulaRef>
                          <c15:sqref>Sheet1!$A$2:$A$3</c15:sqref>
                        </c15:formulaRef>
                      </c:ext>
                    </c:extLst>
                    <c:strCache>
                      <c:ptCount val="2"/>
                      <c:pt idx="0">
                        <c:v>SQL MI</c:v>
                      </c:pt>
                      <c:pt idx="1">
                        <c:v>SQL Server on AWS RDS</c:v>
                      </c:pt>
                    </c:strCache>
                  </c:strRef>
                </c15:cat>
              </c15:filteredCategoryTitle>
            </c:ext>
            <c:ext xmlns:c16="http://schemas.microsoft.com/office/drawing/2014/chart" uri="{C3380CC4-5D6E-409C-BE32-E72D297353CC}">
              <c16:uniqueId val="{00000004-B72E-41AD-9C28-DBBBCC35F8BA}"/>
            </c:ext>
          </c:extLst>
        </c:ser>
        <c:dLbls>
          <c:showLegendKey val="0"/>
          <c:showVal val="0"/>
          <c:showCatName val="0"/>
          <c:showSerName val="0"/>
          <c:showPercent val="0"/>
          <c:showBubbleSize val="0"/>
        </c:dLbls>
        <c:gapWidth val="150"/>
        <c:axId val="1649499327"/>
        <c:axId val="836727279"/>
      </c:barChart>
      <c:catAx>
        <c:axId val="1649499327"/>
        <c:scaling>
          <c:orientation val="minMax"/>
        </c:scaling>
        <c:delete val="1"/>
        <c:axPos val="b"/>
        <c:numFmt formatCode="General" sourceLinked="1"/>
        <c:majorTickMark val="none"/>
        <c:minorTickMark val="none"/>
        <c:tickLblPos val="nextTo"/>
        <c:crossAx val="836727279"/>
        <c:crosses val="autoZero"/>
        <c:auto val="1"/>
        <c:lblAlgn val="ctr"/>
        <c:lblOffset val="100"/>
        <c:noMultiLvlLbl val="0"/>
      </c:catAx>
      <c:valAx>
        <c:axId val="836727279"/>
        <c:scaling>
          <c:orientation val="minMax"/>
        </c:scaling>
        <c:delete val="1"/>
        <c:axPos val="l"/>
        <c:numFmt formatCode="&quot;$&quot;#,##0.00" sourceLinked="0"/>
        <c:majorTickMark val="none"/>
        <c:minorTickMark val="none"/>
        <c:tickLblPos val="nextTo"/>
        <c:crossAx val="1649499327"/>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4/11/2023 3:37 PM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4/11/2023 3:35 PM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081102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defTabSz="932472" fontAlgn="base">
              <a:spcBef>
                <a:spcPct val="0"/>
              </a:spcBef>
              <a:spcAft>
                <a:spcPct val="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779551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tabLst>
                <a:tab pos="2569845" algn="l"/>
              </a:tabLs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2939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0300628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0"/>
              </a:spcAft>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15140852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defTabSz="932472" fontAlgn="base">
              <a:spcBef>
                <a:spcPct val="0"/>
              </a:spcBef>
              <a:spcAft>
                <a:spcPct val="0"/>
              </a:spcAft>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891494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716735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0"/>
              </a:spcAft>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660030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Symbol" panose="05050102010706020507" pitchFamily="18" charset="2"/>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2904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0"/>
              </a:spcAft>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19471002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1905128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US"/>
          </a:p>
        </p:txBody>
      </p:sp>
      <p:sp>
        <p:nvSpPr>
          <p:cNvPr id="4" name="Slide Number Placeholder 3"/>
          <p:cNvSpPr>
            <a:spLocks noGrp="1"/>
          </p:cNvSpPr>
          <p:nvPr>
            <p:ph type="sldNum" sz="quarter" idx="5"/>
          </p:nvPr>
        </p:nvSpPr>
        <p:spPr/>
        <p:txBody>
          <a:bodyPr/>
          <a:lstStyle/>
          <a:p>
            <a:fld id="{0370863A-D379-4E69-9947-53FE6D24661E}" type="slidenum">
              <a:rPr lang="en-US" smtClean="0"/>
              <a:t>2</a:t>
            </a:fld>
            <a:endParaRPr lang="en-US"/>
          </a:p>
        </p:txBody>
      </p:sp>
    </p:spTree>
    <p:extLst>
      <p:ext uri="{BB962C8B-B14F-4D97-AF65-F5344CB8AC3E}">
        <p14:creationId xmlns:p14="http://schemas.microsoft.com/office/powerpoint/2010/main" val="3229591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endParaRPr lang="en-CA"/>
          </a:p>
        </p:txBody>
      </p:sp>
      <p:sp>
        <p:nvSpPr>
          <p:cNvPr id="4" name="Slide Number Placeholder 3"/>
          <p:cNvSpPr>
            <a:spLocks noGrp="1"/>
          </p:cNvSpPr>
          <p:nvPr>
            <p:ph type="sldNum" sz="quarter" idx="5"/>
          </p:nvPr>
        </p:nvSpPr>
        <p:spPr/>
        <p:txBody>
          <a:bodyPr/>
          <a:lstStyle/>
          <a:p>
            <a:fld id="{0370863A-D379-4E69-9947-53FE6D24661E}" type="slidenum">
              <a:rPr lang="en-US" smtClean="0"/>
              <a:t>23</a:t>
            </a:fld>
            <a:endParaRPr lang="en-US"/>
          </a:p>
        </p:txBody>
      </p:sp>
    </p:spTree>
    <p:extLst>
      <p:ext uri="{BB962C8B-B14F-4D97-AF65-F5344CB8AC3E}">
        <p14:creationId xmlns:p14="http://schemas.microsoft.com/office/powerpoint/2010/main" val="33053434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defTabSz="3308957">
              <a:defRPr/>
            </a:pPr>
            <a:fld id="{7DCC8FF9-66C4-4017-9377-E0EBF5254E54}" type="slidenum">
              <a:rPr lang="en-US" sz="4600">
                <a:solidFill>
                  <a:prstClr val="black"/>
                </a:solidFill>
                <a:latin typeface="Calibri"/>
              </a:rPr>
              <a:pPr defTabSz="3308957">
                <a:defRPr/>
              </a:pPr>
              <a:t>24</a:t>
            </a:fld>
            <a:endParaRPr lang="en-US" sz="4600">
              <a:solidFill>
                <a:prstClr val="black"/>
              </a:solidFill>
              <a:latin typeface="Calibri"/>
            </a:endParaRPr>
          </a:p>
        </p:txBody>
      </p:sp>
    </p:spTree>
    <p:extLst>
      <p:ext uri="{BB962C8B-B14F-4D97-AF65-F5344CB8AC3E}">
        <p14:creationId xmlns:p14="http://schemas.microsoft.com/office/powerpoint/2010/main" val="11568193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789265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l">
              <a:spcBef>
                <a:spcPts val="0"/>
              </a:spcBef>
              <a:spcAft>
                <a:spcPts val="0"/>
              </a:spcAft>
            </a:pPr>
            <a:endParaRPr lang="en-US"/>
          </a:p>
        </p:txBody>
      </p:sp>
      <p:sp>
        <p:nvSpPr>
          <p:cNvPr id="4" name="Slide Number Placeholder 3"/>
          <p:cNvSpPr>
            <a:spLocks noGrp="1"/>
          </p:cNvSpPr>
          <p:nvPr>
            <p:ph type="sldNum" sz="quarter" idx="5"/>
          </p:nvPr>
        </p:nvSpPr>
        <p:spPr/>
        <p:txBody>
          <a:bodyPr/>
          <a:lstStyle/>
          <a:p>
            <a:fld id="{0370863A-D379-4E69-9947-53FE6D24661E}" type="slidenum">
              <a:rPr lang="en-US" smtClean="0"/>
              <a:t>26</a:t>
            </a:fld>
            <a:endParaRPr lang="en-US"/>
          </a:p>
        </p:txBody>
      </p:sp>
    </p:spTree>
    <p:extLst>
      <p:ext uri="{BB962C8B-B14F-4D97-AF65-F5344CB8AC3E}">
        <p14:creationId xmlns:p14="http://schemas.microsoft.com/office/powerpoint/2010/main" val="1581053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27</a:t>
            </a:fld>
            <a:endParaRPr lang="en-US"/>
          </a:p>
        </p:txBody>
      </p:sp>
    </p:spTree>
    <p:extLst>
      <p:ext uri="{BB962C8B-B14F-4D97-AF65-F5344CB8AC3E}">
        <p14:creationId xmlns:p14="http://schemas.microsoft.com/office/powerpoint/2010/main" val="2064133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B36661C-56F4-4890-A116-5BD138E19C0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78168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25581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172141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BF48D85-8E75-4E45-ACAD-09E4F2FCB9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090567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F4DCF36-F254-48C4-8CF2-F7E1AFCFDE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3536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gn="l">
              <a:buFont typeface="Arial" panose="020B0604020202020204" pitchFamily="34" charset="0"/>
              <a:buNone/>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3484898-C74C-410F-827F-F5F157B684C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27055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ACCCA1DA-1512-47AD-B5E3-53941014990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3514211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a:p>
        </p:txBody>
      </p:sp>
    </p:spTree>
    <p:extLst>
      <p:ext uri="{BB962C8B-B14F-4D97-AF65-F5344CB8AC3E}">
        <p14:creationId xmlns:p14="http://schemas.microsoft.com/office/powerpoint/2010/main" val="3016162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689537">
              <a:defRPr/>
            </a:pPr>
            <a:endParaRPr lang="en-US"/>
          </a:p>
        </p:txBody>
      </p:sp>
      <p:sp>
        <p:nvSpPr>
          <p:cNvPr id="4" name="Slide Number Placeholder 3"/>
          <p:cNvSpPr>
            <a:spLocks noGrp="1"/>
          </p:cNvSpPr>
          <p:nvPr>
            <p:ph type="sldNum" sz="quarter" idx="10"/>
          </p:nvPr>
        </p:nvSpPr>
        <p:spPr/>
        <p:txBody>
          <a:bodyPr/>
          <a:lstStyle/>
          <a:p>
            <a:pPr marL="0" marR="0" lvl="0" indent="0" algn="r" defTabSz="1689537" rtl="0" eaLnBrk="1" fontAlgn="auto" latinLnBrk="0" hangingPunct="1">
              <a:lnSpc>
                <a:spcPct val="100000"/>
              </a:lnSpc>
              <a:spcBef>
                <a:spcPts val="0"/>
              </a:spcBef>
              <a:spcAft>
                <a:spcPts val="0"/>
              </a:spcAft>
              <a:buClrTx/>
              <a:buSzTx/>
              <a:buFontTx/>
              <a:buNone/>
              <a:tabLst/>
              <a:defRPr/>
            </a:pPr>
            <a:fld id="{FF77C00B-2F71-4670-9D9E-4D992945046D}" type="slidenum">
              <a:rPr kumimoji="0" lang="en-US" sz="2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1689537" rtl="0" eaLnBrk="1" fontAlgn="auto" latinLnBrk="0" hangingPunct="1">
                <a:lnSpc>
                  <a:spcPct val="100000"/>
                </a:lnSpc>
                <a:spcBef>
                  <a:spcPts val="0"/>
                </a:spcBef>
                <a:spcAft>
                  <a:spcPts val="0"/>
                </a:spcAft>
                <a:buClrTx/>
                <a:buSzTx/>
                <a:buFontTx/>
                <a:buNone/>
                <a:tabLst/>
                <a:defRPr/>
              </a:pPr>
              <a:t>36</a:t>
            </a:fld>
            <a:endParaRPr kumimoji="0" lang="en-US" sz="2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87840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29729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3308957" rtl="0" eaLnBrk="1" fontAlgn="auto" latinLnBrk="0" hangingPunct="1">
              <a:lnSpc>
                <a:spcPct val="100000"/>
              </a:lnSpc>
              <a:spcBef>
                <a:spcPts val="0"/>
              </a:spcBef>
              <a:spcAft>
                <a:spcPts val="0"/>
              </a:spcAft>
              <a:buClrTx/>
              <a:buSzTx/>
              <a:buFontTx/>
              <a:buNone/>
              <a:tabLst/>
              <a:defRPr/>
            </a:pPr>
            <a:fld id="{7DCC8FF9-66C4-4017-9377-E0EBF5254E54}" type="slidenum">
              <a:rPr kumimoji="0" lang="en-US" sz="4600" b="0" i="0" u="none" strike="noStrike" kern="1200" cap="none" spc="0" normalizeH="0" baseline="0" noProof="0">
                <a:ln>
                  <a:noFill/>
                </a:ln>
                <a:solidFill>
                  <a:prstClr val="black"/>
                </a:solidFill>
                <a:effectLst/>
                <a:uLnTx/>
                <a:uFillTx/>
                <a:latin typeface="Calibri"/>
                <a:ea typeface="+mn-ea"/>
                <a:cs typeface="+mn-cs"/>
              </a:rPr>
              <a:pPr marL="0" marR="0" lvl="0" indent="0" algn="r" defTabSz="3308957" rtl="0" eaLnBrk="1" fontAlgn="auto" latinLnBrk="0" hangingPunct="1">
                <a:lnSpc>
                  <a:spcPct val="100000"/>
                </a:lnSpc>
                <a:spcBef>
                  <a:spcPts val="0"/>
                </a:spcBef>
                <a:spcAft>
                  <a:spcPts val="0"/>
                </a:spcAft>
                <a:buClrTx/>
                <a:buSzTx/>
                <a:buFontTx/>
                <a:buNone/>
                <a:tabLst/>
                <a:defRPr/>
              </a:pPr>
              <a:t>38</a:t>
            </a:fld>
            <a:endParaRPr kumimoji="0" lang="en-US" sz="46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1568193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9728834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Notes Placeholder 6">
            <a:extLst>
              <a:ext uri="{FF2B5EF4-FFF2-40B4-BE49-F238E27FC236}">
                <a16:creationId xmlns:a16="http://schemas.microsoft.com/office/drawing/2014/main" id="{4BA0F32B-C97F-47DC-905E-87BEC433C3E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49491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143756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spcBef>
                <a:spcPts val="0"/>
              </a:spcBef>
              <a:spcAft>
                <a:spcPts val="0"/>
              </a:spcAf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42713444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indent="-228600">
              <a:spcBef>
                <a:spcPts val="0"/>
              </a:spcBef>
              <a:spcAft>
                <a:spcPts val="0"/>
              </a:spcAft>
              <a:buAutoNum type="arabicPeriod"/>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38906455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3:35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53039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57893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spcBef>
                <a:spcPts val="0"/>
              </a:spcBef>
              <a:spcAft>
                <a:spcPts val="0"/>
              </a:spcAft>
              <a:buNone/>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4/11/2023 3:35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1089165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669723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37879652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25080461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9757306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43344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2259844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156278770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8276712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418659011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0976981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4236782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556359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32698715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10248349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18331515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5428233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11854332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3823110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10789183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421364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154677288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16695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0847065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9126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8477213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1989217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28919012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0980955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44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25178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12602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73517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33953073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9832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870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5273768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18133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61965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1114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59321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611245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00780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27569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E84E2-AD42-442F-A541-AE65207794A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72D784-2726-4ED0-BB15-B145A4AF6291}"/>
              </a:ext>
            </a:extLst>
          </p:cNvPr>
          <p:cNvSpPr>
            <a:spLocks noGrp="1"/>
          </p:cNvSpPr>
          <p:nvPr>
            <p:ph sz="quarter" idx="10"/>
          </p:nvPr>
        </p:nvSpPr>
        <p:spPr>
          <a:xfrm>
            <a:off x="850900" y="1485900"/>
            <a:ext cx="2590800" cy="1028700"/>
          </a:xfrm>
        </p:spPr>
        <p:txBody>
          <a:bodyPr/>
          <a:lstStyle>
            <a:lvl1pPr marL="0" indent="0">
              <a:buNone/>
              <a:defRPr/>
            </a:lvl1pPr>
          </a:lstStyle>
          <a:p>
            <a:pPr lvl="0"/>
            <a:endParaRPr lang="en-US"/>
          </a:p>
        </p:txBody>
      </p:sp>
    </p:spTree>
    <p:extLst>
      <p:ext uri="{BB962C8B-B14F-4D97-AF65-F5344CB8AC3E}">
        <p14:creationId xmlns:p14="http://schemas.microsoft.com/office/powerpoint/2010/main" val="40614721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E9411-F35C-445D-8D51-F1EFC3A50CF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34B185-EE52-4073-BB00-E8068B450F8E}"/>
              </a:ext>
            </a:extLst>
          </p:cNvPr>
          <p:cNvSpPr>
            <a:spLocks noGrp="1"/>
          </p:cNvSpPr>
          <p:nvPr>
            <p:ph sz="quarter" idx="10"/>
          </p:nvPr>
        </p:nvSpPr>
        <p:spPr>
          <a:xfrm>
            <a:off x="244179" y="4299722"/>
            <a:ext cx="1335024" cy="1289304"/>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65E810EA-DD91-46E3-9393-0D793EA6F389}"/>
              </a:ext>
            </a:extLst>
          </p:cNvPr>
          <p:cNvSpPr>
            <a:spLocks noGrp="1"/>
          </p:cNvSpPr>
          <p:nvPr>
            <p:ph sz="quarter" idx="11"/>
          </p:nvPr>
        </p:nvSpPr>
        <p:spPr>
          <a:xfrm>
            <a:off x="1747182" y="4299722"/>
            <a:ext cx="1335024" cy="1289304"/>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3BAC67B4-911D-47C7-8FFD-2641010B5602}"/>
              </a:ext>
            </a:extLst>
          </p:cNvPr>
          <p:cNvSpPr>
            <a:spLocks noGrp="1"/>
          </p:cNvSpPr>
          <p:nvPr>
            <p:ph sz="quarter" idx="12"/>
          </p:nvPr>
        </p:nvSpPr>
        <p:spPr>
          <a:xfrm>
            <a:off x="3250185" y="4299722"/>
            <a:ext cx="1335024" cy="1289304"/>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F6DAD0BE-CB8B-4DC4-A437-97AC1BC2F8BD}"/>
              </a:ext>
            </a:extLst>
          </p:cNvPr>
          <p:cNvSpPr>
            <a:spLocks noGrp="1"/>
          </p:cNvSpPr>
          <p:nvPr>
            <p:ph sz="quarter" idx="13"/>
          </p:nvPr>
        </p:nvSpPr>
        <p:spPr>
          <a:xfrm>
            <a:off x="4753188" y="4299722"/>
            <a:ext cx="1335024" cy="1289304"/>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01E59B9D-3438-40AE-B1C6-B589E50177CC}"/>
              </a:ext>
            </a:extLst>
          </p:cNvPr>
          <p:cNvSpPr>
            <a:spLocks noGrp="1"/>
          </p:cNvSpPr>
          <p:nvPr>
            <p:ph sz="quarter" idx="14"/>
          </p:nvPr>
        </p:nvSpPr>
        <p:spPr>
          <a:xfrm>
            <a:off x="6256191" y="4299722"/>
            <a:ext cx="1335024" cy="1289304"/>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FA6F1C9C-BAC7-4706-851C-E7C1D03E433F}"/>
              </a:ext>
            </a:extLst>
          </p:cNvPr>
          <p:cNvSpPr>
            <a:spLocks noGrp="1"/>
          </p:cNvSpPr>
          <p:nvPr>
            <p:ph sz="quarter" idx="15"/>
          </p:nvPr>
        </p:nvSpPr>
        <p:spPr>
          <a:xfrm>
            <a:off x="7759194" y="4299722"/>
            <a:ext cx="1335024" cy="1289304"/>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1878E423-C04A-427F-873C-9D9F15ACA638}"/>
              </a:ext>
            </a:extLst>
          </p:cNvPr>
          <p:cNvSpPr>
            <a:spLocks noGrp="1"/>
          </p:cNvSpPr>
          <p:nvPr>
            <p:ph sz="quarter" idx="16"/>
          </p:nvPr>
        </p:nvSpPr>
        <p:spPr>
          <a:xfrm>
            <a:off x="9262197" y="4299722"/>
            <a:ext cx="1335024" cy="1289304"/>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75D88BB0-0497-4B7C-8CD9-89B5FB3D2092}"/>
              </a:ext>
            </a:extLst>
          </p:cNvPr>
          <p:cNvSpPr>
            <a:spLocks noGrp="1"/>
          </p:cNvSpPr>
          <p:nvPr>
            <p:ph sz="quarter" idx="17"/>
          </p:nvPr>
        </p:nvSpPr>
        <p:spPr>
          <a:xfrm>
            <a:off x="10765200" y="4299722"/>
            <a:ext cx="1335024" cy="1289304"/>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E4070280-C107-4EC3-8888-C69BEA7FA60F}"/>
              </a:ext>
            </a:extLst>
          </p:cNvPr>
          <p:cNvSpPr>
            <a:spLocks noGrp="1"/>
          </p:cNvSpPr>
          <p:nvPr>
            <p:ph sz="quarter" idx="18"/>
          </p:nvPr>
        </p:nvSpPr>
        <p:spPr>
          <a:xfrm>
            <a:off x="660908" y="2139700"/>
            <a:ext cx="1335024" cy="1289304"/>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4E98A9FF-C70E-498B-9CCB-1482A684D474}"/>
              </a:ext>
            </a:extLst>
          </p:cNvPr>
          <p:cNvSpPr>
            <a:spLocks noGrp="1"/>
          </p:cNvSpPr>
          <p:nvPr>
            <p:ph sz="quarter" idx="19"/>
          </p:nvPr>
        </p:nvSpPr>
        <p:spPr>
          <a:xfrm>
            <a:off x="2593340" y="2139700"/>
            <a:ext cx="1335024" cy="1289304"/>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BBA89D8F-2736-4E3F-B92D-0FBD1932A67C}"/>
              </a:ext>
            </a:extLst>
          </p:cNvPr>
          <p:cNvSpPr>
            <a:spLocks noGrp="1"/>
          </p:cNvSpPr>
          <p:nvPr>
            <p:ph sz="quarter" idx="20"/>
          </p:nvPr>
        </p:nvSpPr>
        <p:spPr>
          <a:xfrm>
            <a:off x="4525772" y="2139699"/>
            <a:ext cx="1335024" cy="1289304"/>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C9AD43E7-6D00-4253-B361-211B3BC5EF29}"/>
              </a:ext>
            </a:extLst>
          </p:cNvPr>
          <p:cNvSpPr>
            <a:spLocks noGrp="1"/>
          </p:cNvSpPr>
          <p:nvPr>
            <p:ph sz="quarter" idx="21"/>
          </p:nvPr>
        </p:nvSpPr>
        <p:spPr>
          <a:xfrm>
            <a:off x="6458204" y="2139698"/>
            <a:ext cx="1335024" cy="1289304"/>
          </a:xfrm>
        </p:spPr>
        <p:txBody>
          <a:bodyPr/>
          <a:lstStyle>
            <a:lvl1pPr marL="0" indent="0">
              <a:buNone/>
              <a:defRPr/>
            </a:lvl1pPr>
          </a:lstStyle>
          <a:p>
            <a:pPr lvl="0"/>
            <a:endParaRPr lang="en-US"/>
          </a:p>
        </p:txBody>
      </p:sp>
      <p:sp>
        <p:nvSpPr>
          <p:cNvPr id="16" name="Content Placeholder 3">
            <a:extLst>
              <a:ext uri="{FF2B5EF4-FFF2-40B4-BE49-F238E27FC236}">
                <a16:creationId xmlns:a16="http://schemas.microsoft.com/office/drawing/2014/main" id="{98E29493-1F4F-4D63-8BD9-391BB2F986B8}"/>
              </a:ext>
            </a:extLst>
          </p:cNvPr>
          <p:cNvSpPr>
            <a:spLocks noGrp="1"/>
          </p:cNvSpPr>
          <p:nvPr>
            <p:ph sz="quarter" idx="22"/>
          </p:nvPr>
        </p:nvSpPr>
        <p:spPr>
          <a:xfrm>
            <a:off x="8390636" y="2139697"/>
            <a:ext cx="1335024" cy="1289304"/>
          </a:xfrm>
        </p:spPr>
        <p:txBody>
          <a:bodyPr/>
          <a:lstStyle>
            <a:lvl1pPr marL="0" indent="0">
              <a:buNone/>
              <a:defRPr/>
            </a:lvl1pPr>
          </a:lstStyle>
          <a:p>
            <a:pPr lvl="0"/>
            <a:endParaRPr lang="en-US"/>
          </a:p>
        </p:txBody>
      </p:sp>
      <p:sp>
        <p:nvSpPr>
          <p:cNvPr id="17" name="Content Placeholder 3">
            <a:extLst>
              <a:ext uri="{FF2B5EF4-FFF2-40B4-BE49-F238E27FC236}">
                <a16:creationId xmlns:a16="http://schemas.microsoft.com/office/drawing/2014/main" id="{A580E751-3CA2-4329-A506-D2C87CC71F0E}"/>
              </a:ext>
            </a:extLst>
          </p:cNvPr>
          <p:cNvSpPr>
            <a:spLocks noGrp="1"/>
          </p:cNvSpPr>
          <p:nvPr>
            <p:ph sz="quarter" idx="23"/>
          </p:nvPr>
        </p:nvSpPr>
        <p:spPr>
          <a:xfrm>
            <a:off x="10323068" y="2139696"/>
            <a:ext cx="1335024" cy="1289304"/>
          </a:xfrm>
        </p:spPr>
        <p:txBody>
          <a:bodyPr/>
          <a:lstStyle>
            <a:lvl1pPr marL="0" indent="0">
              <a:buNone/>
              <a:defRPr/>
            </a:lvl1pPr>
          </a:lstStyle>
          <a:p>
            <a:pPr lvl="0"/>
            <a:endParaRPr lang="en-US"/>
          </a:p>
        </p:txBody>
      </p:sp>
    </p:spTree>
    <p:extLst>
      <p:ext uri="{BB962C8B-B14F-4D97-AF65-F5344CB8AC3E}">
        <p14:creationId xmlns:p14="http://schemas.microsoft.com/office/powerpoint/2010/main" val="32836524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71301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06C4-5E34-4605-92DD-8DE819F27C8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BB5E7A2F-115A-4724-8262-FAE0CB3DC5AA}"/>
              </a:ext>
            </a:extLst>
          </p:cNvPr>
          <p:cNvSpPr>
            <a:spLocks noGrp="1"/>
          </p:cNvSpPr>
          <p:nvPr>
            <p:ph sz="quarter" idx="10"/>
          </p:nvPr>
        </p:nvSpPr>
        <p:spPr>
          <a:xfrm>
            <a:off x="806450" y="1474788"/>
            <a:ext cx="2165350" cy="950912"/>
          </a:xfrm>
        </p:spPr>
        <p:txBody>
          <a:bodyPr/>
          <a:lstStyle>
            <a:lvl1pPr marL="0" indent="0">
              <a:buNone/>
              <a:defRPr/>
            </a:lvl1pPr>
          </a:lstStyle>
          <a:p>
            <a:pPr lvl="0"/>
            <a:endParaRPr lang="en-US"/>
          </a:p>
        </p:txBody>
      </p:sp>
    </p:spTree>
    <p:extLst>
      <p:ext uri="{BB962C8B-B14F-4D97-AF65-F5344CB8AC3E}">
        <p14:creationId xmlns:p14="http://schemas.microsoft.com/office/powerpoint/2010/main" val="38057105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D82A2F-D1BB-4511-BBFD-2567E5AD549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E4081A77-BC10-4072-B492-F61464718158}"/>
              </a:ext>
            </a:extLst>
          </p:cNvPr>
          <p:cNvSpPr>
            <a:spLocks noGrp="1"/>
          </p:cNvSpPr>
          <p:nvPr>
            <p:ph sz="quarter" idx="10"/>
          </p:nvPr>
        </p:nvSpPr>
        <p:spPr>
          <a:xfrm>
            <a:off x="279654" y="4103788"/>
            <a:ext cx="1335024" cy="1289304"/>
          </a:xfrm>
        </p:spPr>
        <p:txBody>
          <a:bodyPr/>
          <a:lstStyle>
            <a:lvl1pPr marL="0" indent="0">
              <a:buNone/>
              <a:defRPr/>
            </a:lvl1pPr>
          </a:lstStyle>
          <a:p>
            <a:pPr lvl="0"/>
            <a:endParaRPr lang="en-US"/>
          </a:p>
        </p:txBody>
      </p:sp>
      <p:sp>
        <p:nvSpPr>
          <p:cNvPr id="5" name="Content Placeholder 3">
            <a:extLst>
              <a:ext uri="{FF2B5EF4-FFF2-40B4-BE49-F238E27FC236}">
                <a16:creationId xmlns:a16="http://schemas.microsoft.com/office/drawing/2014/main" id="{098D1B43-D8A4-43F2-BD61-6550CA03E0F7}"/>
              </a:ext>
            </a:extLst>
          </p:cNvPr>
          <p:cNvSpPr>
            <a:spLocks noGrp="1"/>
          </p:cNvSpPr>
          <p:nvPr>
            <p:ph sz="quarter" idx="11"/>
          </p:nvPr>
        </p:nvSpPr>
        <p:spPr>
          <a:xfrm>
            <a:off x="1970532" y="4103788"/>
            <a:ext cx="1335024" cy="1289304"/>
          </a:xfrm>
        </p:spPr>
        <p:txBody>
          <a:bodyPr/>
          <a:lstStyle>
            <a:lvl1pPr marL="0" indent="0">
              <a:buNone/>
              <a:defRPr/>
            </a:lvl1pPr>
          </a:lstStyle>
          <a:p>
            <a:pPr lvl="0"/>
            <a:endParaRPr lang="en-US"/>
          </a:p>
        </p:txBody>
      </p:sp>
      <p:sp>
        <p:nvSpPr>
          <p:cNvPr id="6" name="Content Placeholder 3">
            <a:extLst>
              <a:ext uri="{FF2B5EF4-FFF2-40B4-BE49-F238E27FC236}">
                <a16:creationId xmlns:a16="http://schemas.microsoft.com/office/drawing/2014/main" id="{E580F291-30BB-45C8-A08C-60A483EAAF73}"/>
              </a:ext>
            </a:extLst>
          </p:cNvPr>
          <p:cNvSpPr>
            <a:spLocks noGrp="1"/>
          </p:cNvSpPr>
          <p:nvPr>
            <p:ph sz="quarter" idx="12"/>
          </p:nvPr>
        </p:nvSpPr>
        <p:spPr>
          <a:xfrm>
            <a:off x="3661410" y="4103788"/>
            <a:ext cx="1335024" cy="1289304"/>
          </a:xfrm>
        </p:spPr>
        <p:txBody>
          <a:bodyPr/>
          <a:lstStyle>
            <a:lvl1pPr marL="0" indent="0">
              <a:buNone/>
              <a:defRPr/>
            </a:lvl1pPr>
          </a:lstStyle>
          <a:p>
            <a:pPr lvl="0"/>
            <a:endParaRPr lang="en-US"/>
          </a:p>
        </p:txBody>
      </p:sp>
      <p:sp>
        <p:nvSpPr>
          <p:cNvPr id="7" name="Content Placeholder 3">
            <a:extLst>
              <a:ext uri="{FF2B5EF4-FFF2-40B4-BE49-F238E27FC236}">
                <a16:creationId xmlns:a16="http://schemas.microsoft.com/office/drawing/2014/main" id="{E1C7AD9F-418E-41A5-868A-529085A16CCD}"/>
              </a:ext>
            </a:extLst>
          </p:cNvPr>
          <p:cNvSpPr>
            <a:spLocks noGrp="1"/>
          </p:cNvSpPr>
          <p:nvPr>
            <p:ph sz="quarter" idx="13"/>
          </p:nvPr>
        </p:nvSpPr>
        <p:spPr>
          <a:xfrm>
            <a:off x="5352288" y="4103788"/>
            <a:ext cx="1335024" cy="1289304"/>
          </a:xfrm>
        </p:spPr>
        <p:txBody>
          <a:bodyPr/>
          <a:lstStyle>
            <a:lvl1pPr marL="0" indent="0">
              <a:buNone/>
              <a:defRPr/>
            </a:lvl1pPr>
          </a:lstStyle>
          <a:p>
            <a:pPr lvl="0"/>
            <a:endParaRPr lang="en-US"/>
          </a:p>
        </p:txBody>
      </p:sp>
      <p:sp>
        <p:nvSpPr>
          <p:cNvPr id="8" name="Content Placeholder 3">
            <a:extLst>
              <a:ext uri="{FF2B5EF4-FFF2-40B4-BE49-F238E27FC236}">
                <a16:creationId xmlns:a16="http://schemas.microsoft.com/office/drawing/2014/main" id="{E441DB15-064B-43F4-B97B-E148E62282BE}"/>
              </a:ext>
            </a:extLst>
          </p:cNvPr>
          <p:cNvSpPr>
            <a:spLocks noGrp="1"/>
          </p:cNvSpPr>
          <p:nvPr>
            <p:ph sz="quarter" idx="14"/>
          </p:nvPr>
        </p:nvSpPr>
        <p:spPr>
          <a:xfrm>
            <a:off x="7043166" y="4103788"/>
            <a:ext cx="1335024" cy="1289304"/>
          </a:xfrm>
        </p:spPr>
        <p:txBody>
          <a:bodyPr/>
          <a:lstStyle>
            <a:lvl1pPr marL="0" indent="0">
              <a:buNone/>
              <a:defRPr/>
            </a:lvl1pPr>
          </a:lstStyle>
          <a:p>
            <a:pPr lvl="0"/>
            <a:endParaRPr lang="en-US"/>
          </a:p>
        </p:txBody>
      </p:sp>
      <p:sp>
        <p:nvSpPr>
          <p:cNvPr id="9" name="Content Placeholder 3">
            <a:extLst>
              <a:ext uri="{FF2B5EF4-FFF2-40B4-BE49-F238E27FC236}">
                <a16:creationId xmlns:a16="http://schemas.microsoft.com/office/drawing/2014/main" id="{A5920263-2B6A-48B7-87D4-40C96EE10DA7}"/>
              </a:ext>
            </a:extLst>
          </p:cNvPr>
          <p:cNvSpPr>
            <a:spLocks noGrp="1"/>
          </p:cNvSpPr>
          <p:nvPr>
            <p:ph sz="quarter" idx="15"/>
          </p:nvPr>
        </p:nvSpPr>
        <p:spPr>
          <a:xfrm>
            <a:off x="8734044" y="4103788"/>
            <a:ext cx="1335024" cy="1289304"/>
          </a:xfrm>
        </p:spPr>
        <p:txBody>
          <a:bodyPr/>
          <a:lstStyle>
            <a:lvl1pPr marL="0" indent="0">
              <a:buNone/>
              <a:defRPr/>
            </a:lvl1pPr>
          </a:lstStyle>
          <a:p>
            <a:pPr lvl="0"/>
            <a:endParaRPr lang="en-US"/>
          </a:p>
        </p:txBody>
      </p:sp>
      <p:sp>
        <p:nvSpPr>
          <p:cNvPr id="10" name="Content Placeholder 3">
            <a:extLst>
              <a:ext uri="{FF2B5EF4-FFF2-40B4-BE49-F238E27FC236}">
                <a16:creationId xmlns:a16="http://schemas.microsoft.com/office/drawing/2014/main" id="{E051F184-CD64-4F59-81A4-EBC58B1DD3D9}"/>
              </a:ext>
            </a:extLst>
          </p:cNvPr>
          <p:cNvSpPr>
            <a:spLocks noGrp="1"/>
          </p:cNvSpPr>
          <p:nvPr>
            <p:ph sz="quarter" idx="16"/>
          </p:nvPr>
        </p:nvSpPr>
        <p:spPr>
          <a:xfrm>
            <a:off x="10424922" y="4103788"/>
            <a:ext cx="1335024" cy="1289304"/>
          </a:xfrm>
        </p:spPr>
        <p:txBody>
          <a:bodyPr/>
          <a:lstStyle>
            <a:lvl1pPr marL="0" indent="0">
              <a:buNone/>
              <a:defRPr/>
            </a:lvl1pPr>
          </a:lstStyle>
          <a:p>
            <a:pPr lvl="0"/>
            <a:endParaRPr lang="en-US"/>
          </a:p>
        </p:txBody>
      </p:sp>
      <p:sp>
        <p:nvSpPr>
          <p:cNvPr id="11" name="Content Placeholder 3">
            <a:extLst>
              <a:ext uri="{FF2B5EF4-FFF2-40B4-BE49-F238E27FC236}">
                <a16:creationId xmlns:a16="http://schemas.microsoft.com/office/drawing/2014/main" id="{DFBE82FF-6E3D-4C6E-A0FF-8DEC2EBC847E}"/>
              </a:ext>
            </a:extLst>
          </p:cNvPr>
          <p:cNvSpPr>
            <a:spLocks noGrp="1"/>
          </p:cNvSpPr>
          <p:nvPr>
            <p:ph sz="quarter" idx="17"/>
          </p:nvPr>
        </p:nvSpPr>
        <p:spPr>
          <a:xfrm>
            <a:off x="739394" y="1955800"/>
            <a:ext cx="1335024" cy="1289304"/>
          </a:xfrm>
        </p:spPr>
        <p:txBody>
          <a:bodyPr/>
          <a:lstStyle>
            <a:lvl1pPr marL="0" indent="0">
              <a:buNone/>
              <a:defRPr/>
            </a:lvl1pPr>
          </a:lstStyle>
          <a:p>
            <a:pPr lvl="0"/>
            <a:endParaRPr lang="en-US"/>
          </a:p>
        </p:txBody>
      </p:sp>
      <p:sp>
        <p:nvSpPr>
          <p:cNvPr id="12" name="Content Placeholder 3">
            <a:extLst>
              <a:ext uri="{FF2B5EF4-FFF2-40B4-BE49-F238E27FC236}">
                <a16:creationId xmlns:a16="http://schemas.microsoft.com/office/drawing/2014/main" id="{35183836-19E7-42EA-829B-8D348888760D}"/>
              </a:ext>
            </a:extLst>
          </p:cNvPr>
          <p:cNvSpPr>
            <a:spLocks noGrp="1"/>
          </p:cNvSpPr>
          <p:nvPr>
            <p:ph sz="quarter" idx="18"/>
          </p:nvPr>
        </p:nvSpPr>
        <p:spPr>
          <a:xfrm>
            <a:off x="2993898" y="1955800"/>
            <a:ext cx="1335024" cy="1289304"/>
          </a:xfrm>
        </p:spPr>
        <p:txBody>
          <a:bodyPr/>
          <a:lstStyle>
            <a:lvl1pPr marL="0" indent="0">
              <a:buNone/>
              <a:defRPr/>
            </a:lvl1pPr>
          </a:lstStyle>
          <a:p>
            <a:pPr lvl="0"/>
            <a:endParaRPr lang="en-US"/>
          </a:p>
        </p:txBody>
      </p:sp>
      <p:sp>
        <p:nvSpPr>
          <p:cNvPr id="13" name="Content Placeholder 3">
            <a:extLst>
              <a:ext uri="{FF2B5EF4-FFF2-40B4-BE49-F238E27FC236}">
                <a16:creationId xmlns:a16="http://schemas.microsoft.com/office/drawing/2014/main" id="{8BB7D9A5-FB3A-4341-BD6B-7751B54137C4}"/>
              </a:ext>
            </a:extLst>
          </p:cNvPr>
          <p:cNvSpPr>
            <a:spLocks noGrp="1"/>
          </p:cNvSpPr>
          <p:nvPr>
            <p:ph sz="quarter" idx="19"/>
          </p:nvPr>
        </p:nvSpPr>
        <p:spPr>
          <a:xfrm>
            <a:off x="5248402" y="1955800"/>
            <a:ext cx="1335024" cy="1289304"/>
          </a:xfrm>
        </p:spPr>
        <p:txBody>
          <a:bodyPr/>
          <a:lstStyle>
            <a:lvl1pPr marL="0" indent="0">
              <a:buNone/>
              <a:defRPr/>
            </a:lvl1pPr>
          </a:lstStyle>
          <a:p>
            <a:pPr lvl="0"/>
            <a:endParaRPr lang="en-US"/>
          </a:p>
        </p:txBody>
      </p:sp>
      <p:sp>
        <p:nvSpPr>
          <p:cNvPr id="14" name="Content Placeholder 3">
            <a:extLst>
              <a:ext uri="{FF2B5EF4-FFF2-40B4-BE49-F238E27FC236}">
                <a16:creationId xmlns:a16="http://schemas.microsoft.com/office/drawing/2014/main" id="{9F8D03CB-6ABA-4BB7-8780-6437906F26B8}"/>
              </a:ext>
            </a:extLst>
          </p:cNvPr>
          <p:cNvSpPr>
            <a:spLocks noGrp="1"/>
          </p:cNvSpPr>
          <p:nvPr>
            <p:ph sz="quarter" idx="20"/>
          </p:nvPr>
        </p:nvSpPr>
        <p:spPr>
          <a:xfrm>
            <a:off x="7502906" y="1955800"/>
            <a:ext cx="1335024" cy="1289304"/>
          </a:xfrm>
        </p:spPr>
        <p:txBody>
          <a:bodyPr/>
          <a:lstStyle>
            <a:lvl1pPr marL="0" indent="0">
              <a:buNone/>
              <a:defRPr/>
            </a:lvl1pPr>
          </a:lstStyle>
          <a:p>
            <a:pPr lvl="0"/>
            <a:endParaRPr lang="en-US"/>
          </a:p>
        </p:txBody>
      </p:sp>
      <p:sp>
        <p:nvSpPr>
          <p:cNvPr id="15" name="Content Placeholder 3">
            <a:extLst>
              <a:ext uri="{FF2B5EF4-FFF2-40B4-BE49-F238E27FC236}">
                <a16:creationId xmlns:a16="http://schemas.microsoft.com/office/drawing/2014/main" id="{C260715A-0283-4BFC-A568-BE808D32EA2D}"/>
              </a:ext>
            </a:extLst>
          </p:cNvPr>
          <p:cNvSpPr>
            <a:spLocks noGrp="1"/>
          </p:cNvSpPr>
          <p:nvPr>
            <p:ph sz="quarter" idx="21"/>
          </p:nvPr>
        </p:nvSpPr>
        <p:spPr>
          <a:xfrm>
            <a:off x="9757410" y="1955800"/>
            <a:ext cx="1335024" cy="1289304"/>
          </a:xfrm>
        </p:spPr>
        <p:txBody>
          <a:bodyPr/>
          <a:lstStyle>
            <a:lvl1pPr marL="0" indent="0">
              <a:buNone/>
              <a:defRPr/>
            </a:lvl1pPr>
          </a:lstStyle>
          <a:p>
            <a:pPr lvl="0"/>
            <a:endParaRPr lang="en-US"/>
          </a:p>
        </p:txBody>
      </p:sp>
    </p:spTree>
    <p:extLst>
      <p:ext uri="{BB962C8B-B14F-4D97-AF65-F5344CB8AC3E}">
        <p14:creationId xmlns:p14="http://schemas.microsoft.com/office/powerpoint/2010/main" val="20291502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3A4CE-DB28-46E8-B14C-4D5212B5573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44B2723-6B20-43C0-A90C-2D9CD82F9201}"/>
              </a:ext>
            </a:extLst>
          </p:cNvPr>
          <p:cNvSpPr>
            <a:spLocks noGrp="1"/>
          </p:cNvSpPr>
          <p:nvPr>
            <p:ph sz="quarter" idx="10"/>
          </p:nvPr>
        </p:nvSpPr>
        <p:spPr>
          <a:xfrm>
            <a:off x="912813" y="1516063"/>
            <a:ext cx="2160587" cy="947737"/>
          </a:xfrm>
        </p:spPr>
        <p:txBody>
          <a:bodyPr/>
          <a:lstStyle>
            <a:lvl1pPr marL="0" indent="0">
              <a:buNone/>
              <a:defRPr/>
            </a:lvl1pPr>
          </a:lstStyle>
          <a:p>
            <a:pPr lvl="0"/>
            <a:endParaRPr lang="en-US"/>
          </a:p>
        </p:txBody>
      </p:sp>
    </p:spTree>
    <p:extLst>
      <p:ext uri="{BB962C8B-B14F-4D97-AF65-F5344CB8AC3E}">
        <p14:creationId xmlns:p14="http://schemas.microsoft.com/office/powerpoint/2010/main" val="24505412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91383-0324-4833-8B42-5E5A9A6C09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35401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697F0F-EE44-4B9A-8065-6706BD61884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6461378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FC1F41-4E9D-4712-BE09-E05275319E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85244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3C47E-D761-40AC-88C2-62C27101F0E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31858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4BEF-5682-43D9-81F7-5201716499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120111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F14E5-B2A5-4E51-A58B-7836502D9A3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03018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B09B9-833B-4FF6-95BB-E74747316FB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2200244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918205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D2574F-6FFB-4840-B502-E81C83258F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639145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15B12-AAE8-4982-8756-8F6CF1A7382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72675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4F0D9-041C-4F28-929D-92A2A642129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8523212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7205-6069-4A11-9ED3-1C75285D08C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0827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A3C0A-A1E9-4CC4-94EB-D3C25906140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577503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97E79-DFCE-447B-B44B-55DD13878AE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38193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5534A-4AA9-4F5B-B703-92CE6ED536E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9422051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C5E20-6336-4296-B36F-AE51270A6E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14878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9B4FD-2A7C-4434-A1EA-0CBE7E827EF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384238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DCEC2-F042-4C87-A393-A4697DF5A7D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4633011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867186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69571-EE71-400E-835C-F0C927B3C3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8508358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62544-8732-4A02-ACD4-711987EEA97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2887396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5E66C-9550-4FA9-B089-33E99682998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223626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DFF28D-ED7F-4824-8969-CBD0B8E384D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967576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1ED11-876A-49C4-BC1F-D2C37165DD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43417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22823-25CF-4BD0-BEED-016386FD252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58240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ABDA1-BF65-4CCF-8E11-AD4589B122B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8772154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3AD0D-C291-4E1A-87B6-A72C13D8910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7897103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F974B-49CF-4297-AE2B-9E764D7319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49695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DADA-8111-48C5-89F8-3AF5819FEC3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291784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7995419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02F0-3582-47D5-91D4-72599561D9F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203218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FFFBB-5147-4612-A50C-3D67A497BE7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183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1A29A-F49C-4760-9B09-AF1A3F87878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4831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81774-1696-49F4-809A-8AAF49527FC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480862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2B14E-CD27-482D-AC16-29E21FA7639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821690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8FE7-2CDA-471F-8B04-F7284B8980A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7594073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CB392-787C-41C3-A9B5-620330D7086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62761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AA9CB2-D723-498A-8EA3-E16DBE41248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211593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82A78-DB5D-4C94-B3D9-42287EB5780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67A48F9-F78F-4C04-8D6D-9DD4CFF6AFBE}"/>
              </a:ext>
            </a:extLst>
          </p:cNvPr>
          <p:cNvSpPr>
            <a:spLocks noGrp="1"/>
          </p:cNvSpPr>
          <p:nvPr>
            <p:ph sz="quarter" idx="10"/>
          </p:nvPr>
        </p:nvSpPr>
        <p:spPr>
          <a:xfrm>
            <a:off x="533400" y="4155690"/>
            <a:ext cx="1333500" cy="1292609"/>
          </a:xfrm>
        </p:spPr>
        <p:txBody>
          <a:bodyPr/>
          <a:lstStyle/>
          <a:p>
            <a:pPr lvl="0"/>
            <a:endParaRPr lang="en-US"/>
          </a:p>
        </p:txBody>
      </p:sp>
      <p:sp>
        <p:nvSpPr>
          <p:cNvPr id="5" name="Content Placeholder 3">
            <a:extLst>
              <a:ext uri="{FF2B5EF4-FFF2-40B4-BE49-F238E27FC236}">
                <a16:creationId xmlns:a16="http://schemas.microsoft.com/office/drawing/2014/main" id="{BA4318CB-097F-413A-8F61-F5FE45543347}"/>
              </a:ext>
            </a:extLst>
          </p:cNvPr>
          <p:cNvSpPr>
            <a:spLocks noGrp="1"/>
          </p:cNvSpPr>
          <p:nvPr>
            <p:ph sz="quarter" idx="11"/>
          </p:nvPr>
        </p:nvSpPr>
        <p:spPr>
          <a:xfrm>
            <a:off x="2171700" y="4155690"/>
            <a:ext cx="1333500" cy="1292609"/>
          </a:xfrm>
        </p:spPr>
        <p:txBody>
          <a:bodyPr/>
          <a:lstStyle/>
          <a:p>
            <a:pPr lvl="0"/>
            <a:endParaRPr lang="en-US"/>
          </a:p>
        </p:txBody>
      </p:sp>
      <p:sp>
        <p:nvSpPr>
          <p:cNvPr id="6" name="Content Placeholder 3">
            <a:extLst>
              <a:ext uri="{FF2B5EF4-FFF2-40B4-BE49-F238E27FC236}">
                <a16:creationId xmlns:a16="http://schemas.microsoft.com/office/drawing/2014/main" id="{B35FD967-BCB7-4060-ABC9-3E4D4E0E4392}"/>
              </a:ext>
            </a:extLst>
          </p:cNvPr>
          <p:cNvSpPr>
            <a:spLocks noGrp="1"/>
          </p:cNvSpPr>
          <p:nvPr>
            <p:ph sz="quarter" idx="12"/>
          </p:nvPr>
        </p:nvSpPr>
        <p:spPr>
          <a:xfrm>
            <a:off x="3810000" y="4155690"/>
            <a:ext cx="1333500" cy="1292609"/>
          </a:xfrm>
        </p:spPr>
        <p:txBody>
          <a:bodyPr/>
          <a:lstStyle/>
          <a:p>
            <a:pPr lvl="0"/>
            <a:endParaRPr lang="en-US"/>
          </a:p>
        </p:txBody>
      </p:sp>
      <p:sp>
        <p:nvSpPr>
          <p:cNvPr id="7" name="Content Placeholder 3">
            <a:extLst>
              <a:ext uri="{FF2B5EF4-FFF2-40B4-BE49-F238E27FC236}">
                <a16:creationId xmlns:a16="http://schemas.microsoft.com/office/drawing/2014/main" id="{74EA2881-B0FE-4496-BEF8-DA7A5A0D9C28}"/>
              </a:ext>
            </a:extLst>
          </p:cNvPr>
          <p:cNvSpPr>
            <a:spLocks noGrp="1"/>
          </p:cNvSpPr>
          <p:nvPr>
            <p:ph sz="quarter" idx="13"/>
          </p:nvPr>
        </p:nvSpPr>
        <p:spPr>
          <a:xfrm>
            <a:off x="5448300" y="4155690"/>
            <a:ext cx="1333500" cy="1292609"/>
          </a:xfrm>
        </p:spPr>
        <p:txBody>
          <a:bodyPr/>
          <a:lstStyle/>
          <a:p>
            <a:pPr lvl="0"/>
            <a:endParaRPr lang="en-US"/>
          </a:p>
        </p:txBody>
      </p:sp>
      <p:sp>
        <p:nvSpPr>
          <p:cNvPr id="8" name="Content Placeholder 3">
            <a:extLst>
              <a:ext uri="{FF2B5EF4-FFF2-40B4-BE49-F238E27FC236}">
                <a16:creationId xmlns:a16="http://schemas.microsoft.com/office/drawing/2014/main" id="{2589BA5E-61AB-4A5A-8075-42E57FD59FF7}"/>
              </a:ext>
            </a:extLst>
          </p:cNvPr>
          <p:cNvSpPr>
            <a:spLocks noGrp="1"/>
          </p:cNvSpPr>
          <p:nvPr>
            <p:ph sz="quarter" idx="14"/>
          </p:nvPr>
        </p:nvSpPr>
        <p:spPr>
          <a:xfrm>
            <a:off x="7086600" y="4155690"/>
            <a:ext cx="1333500" cy="1292609"/>
          </a:xfrm>
        </p:spPr>
        <p:txBody>
          <a:bodyPr/>
          <a:lstStyle/>
          <a:p>
            <a:pPr lvl="0"/>
            <a:endParaRPr lang="en-US"/>
          </a:p>
        </p:txBody>
      </p:sp>
      <p:sp>
        <p:nvSpPr>
          <p:cNvPr id="9" name="Content Placeholder 3">
            <a:extLst>
              <a:ext uri="{FF2B5EF4-FFF2-40B4-BE49-F238E27FC236}">
                <a16:creationId xmlns:a16="http://schemas.microsoft.com/office/drawing/2014/main" id="{78D82325-570D-49F5-A8C8-5C1E2FA7FC31}"/>
              </a:ext>
            </a:extLst>
          </p:cNvPr>
          <p:cNvSpPr>
            <a:spLocks noGrp="1"/>
          </p:cNvSpPr>
          <p:nvPr>
            <p:ph sz="quarter" idx="15"/>
          </p:nvPr>
        </p:nvSpPr>
        <p:spPr>
          <a:xfrm>
            <a:off x="8724900" y="4155690"/>
            <a:ext cx="1333500" cy="1292609"/>
          </a:xfrm>
        </p:spPr>
        <p:txBody>
          <a:bodyPr/>
          <a:lstStyle/>
          <a:p>
            <a:pPr lvl="0"/>
            <a:endParaRPr lang="en-US"/>
          </a:p>
        </p:txBody>
      </p:sp>
      <p:sp>
        <p:nvSpPr>
          <p:cNvPr id="10" name="Content Placeholder 3">
            <a:extLst>
              <a:ext uri="{FF2B5EF4-FFF2-40B4-BE49-F238E27FC236}">
                <a16:creationId xmlns:a16="http://schemas.microsoft.com/office/drawing/2014/main" id="{70481A9C-EA6C-4DBF-A90C-94911731011A}"/>
              </a:ext>
            </a:extLst>
          </p:cNvPr>
          <p:cNvSpPr>
            <a:spLocks noGrp="1"/>
          </p:cNvSpPr>
          <p:nvPr>
            <p:ph sz="quarter" idx="16"/>
          </p:nvPr>
        </p:nvSpPr>
        <p:spPr>
          <a:xfrm>
            <a:off x="10363200" y="4155690"/>
            <a:ext cx="1333500" cy="1292609"/>
          </a:xfrm>
        </p:spPr>
        <p:txBody>
          <a:bodyPr/>
          <a:lstStyle/>
          <a:p>
            <a:pPr lvl="0"/>
            <a:endParaRPr lang="en-US"/>
          </a:p>
        </p:txBody>
      </p:sp>
      <p:sp>
        <p:nvSpPr>
          <p:cNvPr id="11" name="Content Placeholder 3">
            <a:extLst>
              <a:ext uri="{FF2B5EF4-FFF2-40B4-BE49-F238E27FC236}">
                <a16:creationId xmlns:a16="http://schemas.microsoft.com/office/drawing/2014/main" id="{D0FFF621-72C1-4B50-8D0F-E13F0829319B}"/>
              </a:ext>
            </a:extLst>
          </p:cNvPr>
          <p:cNvSpPr>
            <a:spLocks noGrp="1"/>
          </p:cNvSpPr>
          <p:nvPr>
            <p:ph sz="quarter" idx="17"/>
          </p:nvPr>
        </p:nvSpPr>
        <p:spPr>
          <a:xfrm>
            <a:off x="396240" y="2057658"/>
            <a:ext cx="1335024" cy="1289304"/>
          </a:xfrm>
        </p:spPr>
        <p:txBody>
          <a:bodyPr/>
          <a:lstStyle/>
          <a:p>
            <a:pPr lvl="0"/>
            <a:endParaRPr lang="en-US"/>
          </a:p>
        </p:txBody>
      </p:sp>
      <p:sp>
        <p:nvSpPr>
          <p:cNvPr id="12" name="Content Placeholder 3">
            <a:extLst>
              <a:ext uri="{FF2B5EF4-FFF2-40B4-BE49-F238E27FC236}">
                <a16:creationId xmlns:a16="http://schemas.microsoft.com/office/drawing/2014/main" id="{93A80E74-8D37-4F1E-B343-87A146C4FD6B}"/>
              </a:ext>
            </a:extLst>
          </p:cNvPr>
          <p:cNvSpPr>
            <a:spLocks noGrp="1"/>
          </p:cNvSpPr>
          <p:nvPr>
            <p:ph sz="quarter" idx="18"/>
          </p:nvPr>
        </p:nvSpPr>
        <p:spPr>
          <a:xfrm>
            <a:off x="2328672" y="2057658"/>
            <a:ext cx="1335024" cy="1289304"/>
          </a:xfrm>
        </p:spPr>
        <p:txBody>
          <a:bodyPr/>
          <a:lstStyle/>
          <a:p>
            <a:pPr lvl="0"/>
            <a:endParaRPr lang="en-US"/>
          </a:p>
        </p:txBody>
      </p:sp>
      <p:sp>
        <p:nvSpPr>
          <p:cNvPr id="13" name="Content Placeholder 3">
            <a:extLst>
              <a:ext uri="{FF2B5EF4-FFF2-40B4-BE49-F238E27FC236}">
                <a16:creationId xmlns:a16="http://schemas.microsoft.com/office/drawing/2014/main" id="{4E975AA5-ED51-4249-9A01-6B7C3330878B}"/>
              </a:ext>
            </a:extLst>
          </p:cNvPr>
          <p:cNvSpPr>
            <a:spLocks noGrp="1"/>
          </p:cNvSpPr>
          <p:nvPr>
            <p:ph sz="quarter" idx="19"/>
          </p:nvPr>
        </p:nvSpPr>
        <p:spPr>
          <a:xfrm>
            <a:off x="4261104" y="2057658"/>
            <a:ext cx="1335024" cy="1289304"/>
          </a:xfrm>
        </p:spPr>
        <p:txBody>
          <a:bodyPr/>
          <a:lstStyle/>
          <a:p>
            <a:pPr lvl="0"/>
            <a:endParaRPr lang="en-US"/>
          </a:p>
        </p:txBody>
      </p:sp>
      <p:sp>
        <p:nvSpPr>
          <p:cNvPr id="14" name="Content Placeholder 3">
            <a:extLst>
              <a:ext uri="{FF2B5EF4-FFF2-40B4-BE49-F238E27FC236}">
                <a16:creationId xmlns:a16="http://schemas.microsoft.com/office/drawing/2014/main" id="{355BEFCA-4C1F-4FE9-973D-C1162EA8792A}"/>
              </a:ext>
            </a:extLst>
          </p:cNvPr>
          <p:cNvSpPr>
            <a:spLocks noGrp="1"/>
          </p:cNvSpPr>
          <p:nvPr>
            <p:ph sz="quarter" idx="20"/>
          </p:nvPr>
        </p:nvSpPr>
        <p:spPr>
          <a:xfrm>
            <a:off x="6193536" y="2057658"/>
            <a:ext cx="1335024" cy="1289304"/>
          </a:xfrm>
        </p:spPr>
        <p:txBody>
          <a:bodyPr/>
          <a:lstStyle/>
          <a:p>
            <a:pPr lvl="0"/>
            <a:endParaRPr lang="en-US"/>
          </a:p>
        </p:txBody>
      </p:sp>
      <p:sp>
        <p:nvSpPr>
          <p:cNvPr id="15" name="Content Placeholder 3">
            <a:extLst>
              <a:ext uri="{FF2B5EF4-FFF2-40B4-BE49-F238E27FC236}">
                <a16:creationId xmlns:a16="http://schemas.microsoft.com/office/drawing/2014/main" id="{6ADE549C-EBC8-4B36-AEC4-72C589D3D01B}"/>
              </a:ext>
            </a:extLst>
          </p:cNvPr>
          <p:cNvSpPr>
            <a:spLocks noGrp="1"/>
          </p:cNvSpPr>
          <p:nvPr>
            <p:ph sz="quarter" idx="21"/>
          </p:nvPr>
        </p:nvSpPr>
        <p:spPr>
          <a:xfrm>
            <a:off x="8125968" y="2057658"/>
            <a:ext cx="1335024" cy="1289304"/>
          </a:xfrm>
        </p:spPr>
        <p:txBody>
          <a:bodyPr/>
          <a:lstStyle/>
          <a:p>
            <a:pPr lvl="0"/>
            <a:endParaRPr lang="en-US"/>
          </a:p>
        </p:txBody>
      </p:sp>
      <p:sp>
        <p:nvSpPr>
          <p:cNvPr id="16" name="Content Placeholder 3">
            <a:extLst>
              <a:ext uri="{FF2B5EF4-FFF2-40B4-BE49-F238E27FC236}">
                <a16:creationId xmlns:a16="http://schemas.microsoft.com/office/drawing/2014/main" id="{3197A458-F8C1-44CC-BB5C-C9071AD5A405}"/>
              </a:ext>
            </a:extLst>
          </p:cNvPr>
          <p:cNvSpPr>
            <a:spLocks noGrp="1"/>
          </p:cNvSpPr>
          <p:nvPr>
            <p:ph sz="quarter" idx="22"/>
          </p:nvPr>
        </p:nvSpPr>
        <p:spPr>
          <a:xfrm>
            <a:off x="10058400" y="2057658"/>
            <a:ext cx="1335024" cy="1289304"/>
          </a:xfrm>
        </p:spPr>
        <p:txBody>
          <a:bodyPr/>
          <a:lstStyle/>
          <a:p>
            <a:pPr lvl="0"/>
            <a:endParaRPr lang="en-US"/>
          </a:p>
        </p:txBody>
      </p:sp>
    </p:spTree>
    <p:extLst>
      <p:ext uri="{BB962C8B-B14F-4D97-AF65-F5344CB8AC3E}">
        <p14:creationId xmlns:p14="http://schemas.microsoft.com/office/powerpoint/2010/main" val="190828506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06298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146159593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2261352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47628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410444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slideLayout" Target="../slideLayouts/slideLayout85.xml"/><Relationship Id="rId55" Type="http://schemas.openxmlformats.org/officeDocument/2006/relationships/slideLayout" Target="../slideLayouts/slideLayout90.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3" Type="http://schemas.openxmlformats.org/officeDocument/2006/relationships/slideLayout" Target="../slideLayouts/slideLayout88.xml"/><Relationship Id="rId58" Type="http://schemas.openxmlformats.org/officeDocument/2006/relationships/theme" Target="../theme/theme2.xml"/><Relationship Id="rId5" Type="http://schemas.openxmlformats.org/officeDocument/2006/relationships/slideLayout" Target="../slideLayouts/slideLayout40.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56" Type="http://schemas.openxmlformats.org/officeDocument/2006/relationships/slideLayout" Target="../slideLayouts/slideLayout91.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59" Type="http://schemas.openxmlformats.org/officeDocument/2006/relationships/image" Target="../media/image1.emf"/><Relationship Id="rId20" Type="http://schemas.openxmlformats.org/officeDocument/2006/relationships/slideLayout" Target="../slideLayouts/slideLayout55.xml"/><Relationship Id="rId41" Type="http://schemas.openxmlformats.org/officeDocument/2006/relationships/slideLayout" Target="../slideLayouts/slideLayout76.xml"/><Relationship Id="rId54" Type="http://schemas.openxmlformats.org/officeDocument/2006/relationships/slideLayout" Target="../slideLayouts/slideLayout89.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57" Type="http://schemas.openxmlformats.org/officeDocument/2006/relationships/slideLayout" Target="../slideLayouts/slideLayout92.xml"/><Relationship Id="rId10" Type="http://schemas.openxmlformats.org/officeDocument/2006/relationships/slideLayout" Target="../slideLayouts/slideLayout45.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52"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7"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82789864"/>
      </p:ext>
    </p:extLst>
  </p:cSld>
  <p:clrMap bg1="dk1" tx1="lt1" bg2="dk2" tx2="lt2" accent1="accent1" accent2="accent2" accent3="accent3" accent4="accent4" accent5="accent5" accent6="accent6" hlink="hlink" folHlink="folHlink"/>
  <p:sldLayoutIdLst>
    <p:sldLayoutId id="2147494817" r:id="rId1"/>
    <p:sldLayoutId id="2147494833" r:id="rId2"/>
    <p:sldLayoutId id="2147494823" r:id="rId3"/>
    <p:sldLayoutId id="2147494827" r:id="rId4"/>
    <p:sldLayoutId id="2147494828" r:id="rId5"/>
    <p:sldLayoutId id="2147494869" r:id="rId6"/>
    <p:sldLayoutId id="2147494867" r:id="rId7"/>
    <p:sldLayoutId id="2147494865" r:id="rId8"/>
    <p:sldLayoutId id="2147494864" r:id="rId9"/>
    <p:sldLayoutId id="2147494861" r:id="rId10"/>
    <p:sldLayoutId id="2147494859" r:id="rId11"/>
    <p:sldLayoutId id="2147494858" r:id="rId12"/>
    <p:sldLayoutId id="2147494855" r:id="rId13"/>
    <p:sldLayoutId id="2147494852" r:id="rId14"/>
    <p:sldLayoutId id="2147494850" r:id="rId15"/>
    <p:sldLayoutId id="2147494848" r:id="rId16"/>
    <p:sldLayoutId id="2147494846" r:id="rId17"/>
    <p:sldLayoutId id="2147494844" r:id="rId18"/>
    <p:sldLayoutId id="2147494843" r:id="rId19"/>
    <p:sldLayoutId id="2147494841" r:id="rId20"/>
    <p:sldLayoutId id="2147494840" r:id="rId21"/>
    <p:sldLayoutId id="2147494839" r:id="rId22"/>
    <p:sldLayoutId id="2147494838" r:id="rId23"/>
    <p:sldLayoutId id="2147494837" r:id="rId24"/>
    <p:sldLayoutId id="2147494836" r:id="rId25"/>
    <p:sldLayoutId id="2147494835" r:id="rId26"/>
    <p:sldLayoutId id="2147494834" r:id="rId27"/>
    <p:sldLayoutId id="2147494940" r:id="rId28"/>
    <p:sldLayoutId id="2147494829" r:id="rId29"/>
    <p:sldLayoutId id="2147494830" r:id="rId30"/>
    <p:sldLayoutId id="2147494831" r:id="rId31"/>
    <p:sldLayoutId id="2147494866" r:id="rId32"/>
    <p:sldLayoutId id="2147494832" r:id="rId33"/>
    <p:sldLayoutId id="2147494939" r:id="rId34"/>
    <p:sldLayoutId id="2147494968" r:id="rId3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9" cstate="email">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786595394"/>
      </p:ext>
    </p:extLst>
  </p:cSld>
  <p:clrMap bg1="dk1" tx1="lt1" bg2="dk2" tx2="lt2" accent1="accent1" accent2="accent2" accent3="accent3" accent4="accent4" accent5="accent5" accent6="accent6" hlink="hlink" folHlink="folHlink"/>
  <p:sldLayoutIdLst>
    <p:sldLayoutId id="2147494880" r:id="rId1"/>
    <p:sldLayoutId id="2147494881" r:id="rId2"/>
    <p:sldLayoutId id="2147494882" r:id="rId3"/>
    <p:sldLayoutId id="2147494883" r:id="rId4"/>
    <p:sldLayoutId id="2147494884" r:id="rId5"/>
    <p:sldLayoutId id="2147494885" r:id="rId6"/>
    <p:sldLayoutId id="2147494886" r:id="rId7"/>
    <p:sldLayoutId id="2147494887" r:id="rId8"/>
    <p:sldLayoutId id="2147494888" r:id="rId9"/>
    <p:sldLayoutId id="2147494889" r:id="rId10"/>
    <p:sldLayoutId id="2147494890" r:id="rId11"/>
    <p:sldLayoutId id="2147494891" r:id="rId12"/>
    <p:sldLayoutId id="2147494892" r:id="rId13"/>
    <p:sldLayoutId id="2147494893" r:id="rId14"/>
    <p:sldLayoutId id="2147494894" r:id="rId15"/>
    <p:sldLayoutId id="2147494895" r:id="rId16"/>
    <p:sldLayoutId id="2147494896" r:id="rId17"/>
    <p:sldLayoutId id="2147494897" r:id="rId18"/>
    <p:sldLayoutId id="2147494898" r:id="rId19"/>
    <p:sldLayoutId id="2147494899" r:id="rId20"/>
    <p:sldLayoutId id="2147494900" r:id="rId21"/>
    <p:sldLayoutId id="2147494901" r:id="rId22"/>
    <p:sldLayoutId id="2147494902" r:id="rId23"/>
    <p:sldLayoutId id="2147494903" r:id="rId24"/>
    <p:sldLayoutId id="2147494904" r:id="rId25"/>
    <p:sldLayoutId id="2147494905" r:id="rId26"/>
    <p:sldLayoutId id="2147494906" r:id="rId27"/>
    <p:sldLayoutId id="2147494907" r:id="rId28"/>
    <p:sldLayoutId id="2147494908" r:id="rId29"/>
    <p:sldLayoutId id="2147494909" r:id="rId30"/>
    <p:sldLayoutId id="2147494910" r:id="rId31"/>
    <p:sldLayoutId id="2147494911" r:id="rId32"/>
    <p:sldLayoutId id="2147494912" r:id="rId33"/>
    <p:sldLayoutId id="2147494913" r:id="rId34"/>
    <p:sldLayoutId id="2147494914" r:id="rId35"/>
    <p:sldLayoutId id="2147494915" r:id="rId36"/>
    <p:sldLayoutId id="2147494916" r:id="rId37"/>
    <p:sldLayoutId id="2147494917" r:id="rId38"/>
    <p:sldLayoutId id="2147494918" r:id="rId39"/>
    <p:sldLayoutId id="2147494919" r:id="rId40"/>
    <p:sldLayoutId id="2147494920" r:id="rId41"/>
    <p:sldLayoutId id="2147494921" r:id="rId42"/>
    <p:sldLayoutId id="2147494922" r:id="rId43"/>
    <p:sldLayoutId id="2147494923" r:id="rId44"/>
    <p:sldLayoutId id="2147494924" r:id="rId45"/>
    <p:sldLayoutId id="2147494925" r:id="rId46"/>
    <p:sldLayoutId id="2147494926" r:id="rId47"/>
    <p:sldLayoutId id="2147494927" r:id="rId48"/>
    <p:sldLayoutId id="2147494928" r:id="rId49"/>
    <p:sldLayoutId id="2147494929" r:id="rId50"/>
    <p:sldLayoutId id="2147494930" r:id="rId51"/>
    <p:sldLayoutId id="2147494931" r:id="rId52"/>
    <p:sldLayoutId id="2147494932" r:id="rId53"/>
    <p:sldLayoutId id="2147494933" r:id="rId54"/>
    <p:sldLayoutId id="2147494934" r:id="rId55"/>
    <p:sldLayoutId id="2147494935" r:id="rId56"/>
    <p:sldLayoutId id="2147494936" r:id="rId5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microsoft.com/office/2007/relationships/hdphoto" Target="../media/hdphoto5.wdp"/><Relationship Id="rId13" Type="http://schemas.openxmlformats.org/officeDocument/2006/relationships/image" Target="../media/image28.png"/><Relationship Id="rId18" Type="http://schemas.openxmlformats.org/officeDocument/2006/relationships/image" Target="../media/image33.svg"/><Relationship Id="rId3" Type="http://schemas.openxmlformats.org/officeDocument/2006/relationships/image" Target="../media/image21.png"/><Relationship Id="rId7" Type="http://schemas.openxmlformats.org/officeDocument/2006/relationships/image" Target="../media/image23.png"/><Relationship Id="rId12" Type="http://schemas.openxmlformats.org/officeDocument/2006/relationships/image" Target="../media/image27.svg"/><Relationship Id="rId17" Type="http://schemas.openxmlformats.org/officeDocument/2006/relationships/image" Target="../media/image32.png"/><Relationship Id="rId2" Type="http://schemas.openxmlformats.org/officeDocument/2006/relationships/notesSlide" Target="../notesSlides/notesSlide10.xml"/><Relationship Id="rId16" Type="http://schemas.openxmlformats.org/officeDocument/2006/relationships/image" Target="../media/image31.svg"/><Relationship Id="rId20" Type="http://schemas.openxmlformats.org/officeDocument/2006/relationships/image" Target="../media/image35.svg"/><Relationship Id="rId1" Type="http://schemas.openxmlformats.org/officeDocument/2006/relationships/slideLayout" Target="../slideLayouts/slideLayout19.xml"/><Relationship Id="rId6" Type="http://schemas.microsoft.com/office/2007/relationships/hdphoto" Target="../media/hdphoto4.wdp"/><Relationship Id="rId11" Type="http://schemas.openxmlformats.org/officeDocument/2006/relationships/image" Target="../media/image26.png"/><Relationship Id="rId5" Type="http://schemas.openxmlformats.org/officeDocument/2006/relationships/image" Target="../media/image22.png"/><Relationship Id="rId15" Type="http://schemas.openxmlformats.org/officeDocument/2006/relationships/image" Target="../media/image30.png"/><Relationship Id="rId10" Type="http://schemas.openxmlformats.org/officeDocument/2006/relationships/image" Target="../media/image25.svg"/><Relationship Id="rId19" Type="http://schemas.openxmlformats.org/officeDocument/2006/relationships/image" Target="../media/image34.png"/><Relationship Id="rId4" Type="http://schemas.microsoft.com/office/2007/relationships/hdphoto" Target="../media/hdphoto3.wdp"/><Relationship Id="rId9" Type="http://schemas.openxmlformats.org/officeDocument/2006/relationships/image" Target="../media/image24.png"/><Relationship Id="rId14" Type="http://schemas.openxmlformats.org/officeDocument/2006/relationships/image" Target="../media/image29.svg"/></Relationships>
</file>

<file path=ppt/slides/_rels/slide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chart" Target="../charts/chart1.xml"/><Relationship Id="rId11" Type="http://schemas.microsoft.com/office/2007/relationships/hdphoto" Target="../media/hdphoto7.wdp"/><Relationship Id="rId5" Type="http://schemas.openxmlformats.org/officeDocument/2006/relationships/image" Target="../media/image38.emf"/><Relationship Id="rId10" Type="http://schemas.openxmlformats.org/officeDocument/2006/relationships/image" Target="../media/image41.png"/><Relationship Id="rId4" Type="http://schemas.openxmlformats.org/officeDocument/2006/relationships/image" Target="../media/image37.svg"/><Relationship Id="rId9" Type="http://schemas.openxmlformats.org/officeDocument/2006/relationships/image" Target="../media/image40.png"/></Relationships>
</file>

<file path=ppt/slides/_rels/slide13.xml.rels><?xml version="1.0" encoding="UTF-8" standalone="yes"?>
<Relationships xmlns="http://schemas.openxmlformats.org/package/2006/relationships"><Relationship Id="rId8" Type="http://schemas.openxmlformats.org/officeDocument/2006/relationships/image" Target="../media/image45.png"/><Relationship Id="rId13" Type="http://schemas.microsoft.com/office/2007/relationships/hdphoto" Target="../media/hdphoto9.wdp"/><Relationship Id="rId3" Type="http://schemas.openxmlformats.org/officeDocument/2006/relationships/image" Target="../media/image24.png"/><Relationship Id="rId7" Type="http://schemas.openxmlformats.org/officeDocument/2006/relationships/image" Target="../media/image44.jpeg"/><Relationship Id="rId12" Type="http://schemas.openxmlformats.org/officeDocument/2006/relationships/image" Target="../media/image48.png"/><Relationship Id="rId2" Type="http://schemas.openxmlformats.org/officeDocument/2006/relationships/notesSlide" Target="../notesSlides/notesSlide12.xml"/><Relationship Id="rId16" Type="http://schemas.microsoft.com/office/2007/relationships/hdphoto" Target="../media/hdphoto10.wdp"/><Relationship Id="rId1" Type="http://schemas.openxmlformats.org/officeDocument/2006/relationships/slideLayout" Target="../slideLayouts/slideLayout17.xml"/><Relationship Id="rId6" Type="http://schemas.openxmlformats.org/officeDocument/2006/relationships/image" Target="../media/image43.png"/><Relationship Id="rId11" Type="http://schemas.openxmlformats.org/officeDocument/2006/relationships/image" Target="../media/image47.jpeg"/><Relationship Id="rId5" Type="http://schemas.openxmlformats.org/officeDocument/2006/relationships/image" Target="../media/image42.jpeg"/><Relationship Id="rId15" Type="http://schemas.openxmlformats.org/officeDocument/2006/relationships/image" Target="../media/image50.png"/><Relationship Id="rId10" Type="http://schemas.microsoft.com/office/2007/relationships/hdphoto" Target="../media/hdphoto8.wdp"/><Relationship Id="rId4" Type="http://schemas.openxmlformats.org/officeDocument/2006/relationships/image" Target="../media/image25.svg"/><Relationship Id="rId9" Type="http://schemas.openxmlformats.org/officeDocument/2006/relationships/image" Target="../media/image46.png"/><Relationship Id="rId14" Type="http://schemas.openxmlformats.org/officeDocument/2006/relationships/image" Target="../media/image49.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microsoft.com/office/2007/relationships/hdphoto" Target="../media/hdphoto12.wdp"/><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image" Target="../media/image53.png"/><Relationship Id="rId10" Type="http://schemas.openxmlformats.org/officeDocument/2006/relationships/image" Target="../media/image40.png"/><Relationship Id="rId4" Type="http://schemas.openxmlformats.org/officeDocument/2006/relationships/image" Target="../media/image52.png"/><Relationship Id="rId9" Type="http://schemas.microsoft.com/office/2007/relationships/hdphoto" Target="../media/hdphoto11.wdp"/></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22.png"/><Relationship Id="rId12" Type="http://schemas.microsoft.com/office/2007/relationships/hdphoto" Target="../media/hdphoto13.wdp"/><Relationship Id="rId2" Type="http://schemas.openxmlformats.org/officeDocument/2006/relationships/notesSlide" Target="../notesSlides/notesSlide15.xml"/><Relationship Id="rId16" Type="http://schemas.microsoft.com/office/2007/relationships/hdphoto" Target="../media/hdphoto15.wdp"/><Relationship Id="rId1" Type="http://schemas.openxmlformats.org/officeDocument/2006/relationships/slideLayout" Target="../slideLayouts/slideLayout15.xml"/><Relationship Id="rId6" Type="http://schemas.openxmlformats.org/officeDocument/2006/relationships/image" Target="../media/image20.svg"/><Relationship Id="rId11" Type="http://schemas.openxmlformats.org/officeDocument/2006/relationships/image" Target="../media/image60.png"/><Relationship Id="rId5" Type="http://schemas.openxmlformats.org/officeDocument/2006/relationships/image" Target="../media/image19.png"/><Relationship Id="rId15" Type="http://schemas.openxmlformats.org/officeDocument/2006/relationships/image" Target="../media/image62.png"/><Relationship Id="rId10" Type="http://schemas.microsoft.com/office/2007/relationships/hdphoto" Target="../media/hdphoto5.wdp"/><Relationship Id="rId4" Type="http://schemas.openxmlformats.org/officeDocument/2006/relationships/image" Target="../media/image59.svg"/><Relationship Id="rId9" Type="http://schemas.openxmlformats.org/officeDocument/2006/relationships/image" Target="../media/image23.png"/><Relationship Id="rId14" Type="http://schemas.microsoft.com/office/2007/relationships/hdphoto" Target="../media/hdphoto14.wdp"/></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4.jpeg"/><Relationship Id="rId3" Type="http://schemas.openxmlformats.org/officeDocument/2006/relationships/image" Target="../media/image4.jpeg"/><Relationship Id="rId7" Type="http://schemas.openxmlformats.org/officeDocument/2006/relationships/image" Target="../media/image8.jpeg"/><Relationship Id="rId12"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7.jpe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jpeg"/><Relationship Id="rId9" Type="http://schemas.openxmlformats.org/officeDocument/2006/relationships/image" Target="../media/image10.jpeg"/><Relationship Id="rId14" Type="http://schemas.openxmlformats.org/officeDocument/2006/relationships/image" Target="../media/image15.jpeg"/></Relationships>
</file>

<file path=ppt/slides/_rels/slide20.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68.png"/><Relationship Id="rId3" Type="http://schemas.openxmlformats.org/officeDocument/2006/relationships/image" Target="../media/image19.png"/><Relationship Id="rId7" Type="http://schemas.openxmlformats.org/officeDocument/2006/relationships/image" Target="../media/image34.png"/><Relationship Id="rId12" Type="http://schemas.microsoft.com/office/2007/relationships/hdphoto" Target="../media/hdphoto16.wdp"/><Relationship Id="rId2" Type="http://schemas.openxmlformats.org/officeDocument/2006/relationships/notesSlide" Target="../notesSlides/notesSlide17.xml"/><Relationship Id="rId1" Type="http://schemas.openxmlformats.org/officeDocument/2006/relationships/slideLayout" Target="../slideLayouts/slideLayout14.xml"/><Relationship Id="rId6" Type="http://schemas.openxmlformats.org/officeDocument/2006/relationships/image" Target="../media/image64.svg"/><Relationship Id="rId11" Type="http://schemas.openxmlformats.org/officeDocument/2006/relationships/image" Target="../media/image67.png"/><Relationship Id="rId5" Type="http://schemas.openxmlformats.org/officeDocument/2006/relationships/image" Target="../media/image63.png"/><Relationship Id="rId15" Type="http://schemas.microsoft.com/office/2007/relationships/hdphoto" Target="../media/hdphoto17.wdp"/><Relationship Id="rId10" Type="http://schemas.openxmlformats.org/officeDocument/2006/relationships/image" Target="../media/image66.png"/><Relationship Id="rId4" Type="http://schemas.openxmlformats.org/officeDocument/2006/relationships/image" Target="../media/image20.svg"/><Relationship Id="rId9" Type="http://schemas.openxmlformats.org/officeDocument/2006/relationships/image" Target="../media/image65.png"/><Relationship Id="rId14" Type="http://schemas.openxmlformats.org/officeDocument/2006/relationships/image" Target="../media/image6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17" Type="http://schemas.openxmlformats.org/officeDocument/2006/relationships/image" Target="../media/image129.png"/><Relationship Id="rId21" Type="http://schemas.microsoft.com/office/2007/relationships/hdphoto" Target="../media/hdphoto26.wdp"/><Relationship Id="rId42" Type="http://schemas.openxmlformats.org/officeDocument/2006/relationships/image" Target="../media/image90.png"/><Relationship Id="rId63" Type="http://schemas.microsoft.com/office/2007/relationships/hdphoto" Target="../media/hdphoto47.wdp"/><Relationship Id="rId84" Type="http://schemas.openxmlformats.org/officeDocument/2006/relationships/image" Target="../media/image112.png"/><Relationship Id="rId138" Type="http://schemas.microsoft.com/office/2007/relationships/hdphoto" Target="../media/hdphoto83.wdp"/><Relationship Id="rId159" Type="http://schemas.openxmlformats.org/officeDocument/2006/relationships/image" Target="../media/image151.png"/><Relationship Id="rId170" Type="http://schemas.microsoft.com/office/2007/relationships/hdphoto" Target="../media/hdphoto98.wdp"/><Relationship Id="rId191" Type="http://schemas.openxmlformats.org/officeDocument/2006/relationships/image" Target="../media/image167.png"/><Relationship Id="rId107" Type="http://schemas.openxmlformats.org/officeDocument/2006/relationships/image" Target="../media/image124.png"/><Relationship Id="rId11" Type="http://schemas.openxmlformats.org/officeDocument/2006/relationships/image" Target="../media/image74.png"/><Relationship Id="rId32" Type="http://schemas.openxmlformats.org/officeDocument/2006/relationships/image" Target="../media/image85.png"/><Relationship Id="rId53" Type="http://schemas.microsoft.com/office/2007/relationships/hdphoto" Target="../media/hdphoto42.wdp"/><Relationship Id="rId74" Type="http://schemas.openxmlformats.org/officeDocument/2006/relationships/image" Target="../media/image106.png"/><Relationship Id="rId128" Type="http://schemas.microsoft.com/office/2007/relationships/hdphoto" Target="../media/hdphoto78.wdp"/><Relationship Id="rId149" Type="http://schemas.openxmlformats.org/officeDocument/2006/relationships/image" Target="../media/image145.png"/><Relationship Id="rId5" Type="http://schemas.openxmlformats.org/officeDocument/2006/relationships/image" Target="../media/image71.png"/><Relationship Id="rId95" Type="http://schemas.openxmlformats.org/officeDocument/2006/relationships/image" Target="../media/image118.png"/><Relationship Id="rId160" Type="http://schemas.microsoft.com/office/2007/relationships/hdphoto" Target="../media/hdphoto93.wdp"/><Relationship Id="rId181" Type="http://schemas.openxmlformats.org/officeDocument/2006/relationships/image" Target="../media/image162.png"/><Relationship Id="rId22" Type="http://schemas.openxmlformats.org/officeDocument/2006/relationships/image" Target="../media/image80.png"/><Relationship Id="rId43" Type="http://schemas.microsoft.com/office/2007/relationships/hdphoto" Target="../media/hdphoto37.wdp"/><Relationship Id="rId64" Type="http://schemas.openxmlformats.org/officeDocument/2006/relationships/image" Target="../media/image101.png"/><Relationship Id="rId118" Type="http://schemas.microsoft.com/office/2007/relationships/hdphoto" Target="../media/hdphoto73.wdp"/><Relationship Id="rId139" Type="http://schemas.openxmlformats.org/officeDocument/2006/relationships/image" Target="../media/image140.png"/><Relationship Id="rId85" Type="http://schemas.microsoft.com/office/2007/relationships/hdphoto" Target="../media/hdphoto57.wdp"/><Relationship Id="rId150" Type="http://schemas.microsoft.com/office/2007/relationships/hdphoto" Target="../media/hdphoto89.wdp"/><Relationship Id="rId171" Type="http://schemas.openxmlformats.org/officeDocument/2006/relationships/image" Target="../media/image157.png"/><Relationship Id="rId192" Type="http://schemas.microsoft.com/office/2007/relationships/hdphoto" Target="../media/hdphoto109.wdp"/><Relationship Id="rId12" Type="http://schemas.microsoft.com/office/2007/relationships/hdphoto" Target="../media/hdphoto22.wdp"/><Relationship Id="rId33" Type="http://schemas.microsoft.com/office/2007/relationships/hdphoto" Target="../media/hdphoto32.wdp"/><Relationship Id="rId108" Type="http://schemas.microsoft.com/office/2007/relationships/hdphoto" Target="../media/hdphoto68.wdp"/><Relationship Id="rId129" Type="http://schemas.openxmlformats.org/officeDocument/2006/relationships/image" Target="../media/image135.png"/><Relationship Id="rId54" Type="http://schemas.openxmlformats.org/officeDocument/2006/relationships/image" Target="../media/image96.png"/><Relationship Id="rId75" Type="http://schemas.openxmlformats.org/officeDocument/2006/relationships/image" Target="../media/image107.png"/><Relationship Id="rId96" Type="http://schemas.microsoft.com/office/2007/relationships/hdphoto" Target="../media/hdphoto62.wdp"/><Relationship Id="rId140" Type="http://schemas.microsoft.com/office/2007/relationships/hdphoto" Target="../media/hdphoto84.wdp"/><Relationship Id="rId161" Type="http://schemas.openxmlformats.org/officeDocument/2006/relationships/image" Target="../media/image152.png"/><Relationship Id="rId182" Type="http://schemas.microsoft.com/office/2007/relationships/hdphoto" Target="../media/hdphoto104.wdp"/><Relationship Id="rId6" Type="http://schemas.microsoft.com/office/2007/relationships/hdphoto" Target="../media/hdphoto19.wdp"/><Relationship Id="rId23" Type="http://schemas.microsoft.com/office/2007/relationships/hdphoto" Target="../media/hdphoto27.wdp"/><Relationship Id="rId119" Type="http://schemas.openxmlformats.org/officeDocument/2006/relationships/image" Target="../media/image130.png"/><Relationship Id="rId44" Type="http://schemas.openxmlformats.org/officeDocument/2006/relationships/image" Target="../media/image91.png"/><Relationship Id="rId65" Type="http://schemas.microsoft.com/office/2007/relationships/hdphoto" Target="../media/hdphoto48.wdp"/><Relationship Id="rId86" Type="http://schemas.openxmlformats.org/officeDocument/2006/relationships/image" Target="../media/image113.png"/><Relationship Id="rId130" Type="http://schemas.microsoft.com/office/2007/relationships/hdphoto" Target="../media/hdphoto79.wdp"/><Relationship Id="rId151" Type="http://schemas.openxmlformats.org/officeDocument/2006/relationships/image" Target="../media/image146.png"/><Relationship Id="rId172" Type="http://schemas.microsoft.com/office/2007/relationships/hdphoto" Target="../media/hdphoto99.wdp"/><Relationship Id="rId193" Type="http://schemas.openxmlformats.org/officeDocument/2006/relationships/image" Target="../media/image168.png"/><Relationship Id="rId13" Type="http://schemas.openxmlformats.org/officeDocument/2006/relationships/image" Target="../media/image75.png"/><Relationship Id="rId109" Type="http://schemas.openxmlformats.org/officeDocument/2006/relationships/image" Target="../media/image125.png"/><Relationship Id="rId34" Type="http://schemas.openxmlformats.org/officeDocument/2006/relationships/image" Target="../media/image86.png"/><Relationship Id="rId55" Type="http://schemas.microsoft.com/office/2007/relationships/hdphoto" Target="../media/hdphoto43.wdp"/><Relationship Id="rId76" Type="http://schemas.microsoft.com/office/2007/relationships/hdphoto" Target="../media/hdphoto53.wdp"/><Relationship Id="rId97" Type="http://schemas.openxmlformats.org/officeDocument/2006/relationships/image" Target="../media/image119.png"/><Relationship Id="rId120" Type="http://schemas.microsoft.com/office/2007/relationships/hdphoto" Target="../media/hdphoto74.wdp"/><Relationship Id="rId141" Type="http://schemas.openxmlformats.org/officeDocument/2006/relationships/image" Target="../media/image141.png"/><Relationship Id="rId7" Type="http://schemas.openxmlformats.org/officeDocument/2006/relationships/image" Target="../media/image72.png"/><Relationship Id="rId71" Type="http://schemas.microsoft.com/office/2007/relationships/hdphoto" Target="../media/hdphoto51.wdp"/><Relationship Id="rId92" Type="http://schemas.microsoft.com/office/2007/relationships/hdphoto" Target="../media/hdphoto60.wdp"/><Relationship Id="rId162" Type="http://schemas.microsoft.com/office/2007/relationships/hdphoto" Target="../media/hdphoto94.wdp"/><Relationship Id="rId183" Type="http://schemas.openxmlformats.org/officeDocument/2006/relationships/image" Target="../media/image163.png"/><Relationship Id="rId2" Type="http://schemas.openxmlformats.org/officeDocument/2006/relationships/notesSlide" Target="../notesSlides/notesSlide19.xml"/><Relationship Id="rId29" Type="http://schemas.microsoft.com/office/2007/relationships/hdphoto" Target="../media/hdphoto30.wdp"/><Relationship Id="rId24" Type="http://schemas.openxmlformats.org/officeDocument/2006/relationships/image" Target="../media/image81.png"/><Relationship Id="rId40" Type="http://schemas.openxmlformats.org/officeDocument/2006/relationships/image" Target="../media/image89.png"/><Relationship Id="rId45" Type="http://schemas.microsoft.com/office/2007/relationships/hdphoto" Target="../media/hdphoto38.wdp"/><Relationship Id="rId66" Type="http://schemas.openxmlformats.org/officeDocument/2006/relationships/image" Target="../media/image102.png"/><Relationship Id="rId87" Type="http://schemas.microsoft.com/office/2007/relationships/hdphoto" Target="../media/hdphoto58.wdp"/><Relationship Id="rId110" Type="http://schemas.microsoft.com/office/2007/relationships/hdphoto" Target="../media/hdphoto69.wdp"/><Relationship Id="rId115" Type="http://schemas.openxmlformats.org/officeDocument/2006/relationships/image" Target="../media/image128.png"/><Relationship Id="rId131" Type="http://schemas.openxmlformats.org/officeDocument/2006/relationships/image" Target="../media/image136.png"/><Relationship Id="rId136" Type="http://schemas.microsoft.com/office/2007/relationships/hdphoto" Target="../media/hdphoto82.wdp"/><Relationship Id="rId157" Type="http://schemas.openxmlformats.org/officeDocument/2006/relationships/image" Target="../media/image150.png"/><Relationship Id="rId178" Type="http://schemas.microsoft.com/office/2007/relationships/hdphoto" Target="../media/hdphoto102.wdp"/><Relationship Id="rId61" Type="http://schemas.microsoft.com/office/2007/relationships/hdphoto" Target="../media/hdphoto46.wdp"/><Relationship Id="rId82" Type="http://schemas.openxmlformats.org/officeDocument/2006/relationships/image" Target="../media/image111.png"/><Relationship Id="rId152" Type="http://schemas.microsoft.com/office/2007/relationships/hdphoto" Target="../media/hdphoto90.wdp"/><Relationship Id="rId173" Type="http://schemas.openxmlformats.org/officeDocument/2006/relationships/image" Target="../media/image158.png"/><Relationship Id="rId194" Type="http://schemas.microsoft.com/office/2007/relationships/hdphoto" Target="../media/hdphoto110.wdp"/><Relationship Id="rId199" Type="http://schemas.openxmlformats.org/officeDocument/2006/relationships/image" Target="../media/image171.png"/><Relationship Id="rId19" Type="http://schemas.microsoft.com/office/2007/relationships/hdphoto" Target="../media/hdphoto25.wdp"/><Relationship Id="rId14" Type="http://schemas.microsoft.com/office/2007/relationships/hdphoto" Target="../media/hdphoto23.wdp"/><Relationship Id="rId30" Type="http://schemas.openxmlformats.org/officeDocument/2006/relationships/image" Target="../media/image84.png"/><Relationship Id="rId35" Type="http://schemas.microsoft.com/office/2007/relationships/hdphoto" Target="../media/hdphoto33.wdp"/><Relationship Id="rId56" Type="http://schemas.openxmlformats.org/officeDocument/2006/relationships/image" Target="../media/image97.png"/><Relationship Id="rId77" Type="http://schemas.openxmlformats.org/officeDocument/2006/relationships/image" Target="../media/image108.png"/><Relationship Id="rId100" Type="http://schemas.microsoft.com/office/2007/relationships/hdphoto" Target="../media/hdphoto64.wdp"/><Relationship Id="rId105" Type="http://schemas.openxmlformats.org/officeDocument/2006/relationships/image" Target="../media/image123.png"/><Relationship Id="rId126" Type="http://schemas.microsoft.com/office/2007/relationships/hdphoto" Target="../media/hdphoto77.wdp"/><Relationship Id="rId147" Type="http://schemas.openxmlformats.org/officeDocument/2006/relationships/image" Target="../media/image144.png"/><Relationship Id="rId168" Type="http://schemas.microsoft.com/office/2007/relationships/hdphoto" Target="../media/hdphoto97.wdp"/><Relationship Id="rId8" Type="http://schemas.microsoft.com/office/2007/relationships/hdphoto" Target="../media/hdphoto20.wdp"/><Relationship Id="rId51" Type="http://schemas.microsoft.com/office/2007/relationships/hdphoto" Target="../media/hdphoto41.wdp"/><Relationship Id="rId72" Type="http://schemas.openxmlformats.org/officeDocument/2006/relationships/image" Target="../media/image105.png"/><Relationship Id="rId93" Type="http://schemas.openxmlformats.org/officeDocument/2006/relationships/image" Target="../media/image117.png"/><Relationship Id="rId98" Type="http://schemas.microsoft.com/office/2007/relationships/hdphoto" Target="../media/hdphoto63.wdp"/><Relationship Id="rId121" Type="http://schemas.openxmlformats.org/officeDocument/2006/relationships/image" Target="../media/image131.png"/><Relationship Id="rId142" Type="http://schemas.microsoft.com/office/2007/relationships/hdphoto" Target="../media/hdphoto85.wdp"/><Relationship Id="rId163" Type="http://schemas.openxmlformats.org/officeDocument/2006/relationships/image" Target="../media/image153.png"/><Relationship Id="rId184" Type="http://schemas.microsoft.com/office/2007/relationships/hdphoto" Target="../media/hdphoto105.wdp"/><Relationship Id="rId189" Type="http://schemas.openxmlformats.org/officeDocument/2006/relationships/image" Target="../media/image166.png"/><Relationship Id="rId3" Type="http://schemas.openxmlformats.org/officeDocument/2006/relationships/image" Target="../media/image70.png"/><Relationship Id="rId25" Type="http://schemas.microsoft.com/office/2007/relationships/hdphoto" Target="../media/hdphoto28.wdp"/><Relationship Id="rId46" Type="http://schemas.openxmlformats.org/officeDocument/2006/relationships/image" Target="../media/image92.png"/><Relationship Id="rId67" Type="http://schemas.microsoft.com/office/2007/relationships/hdphoto" Target="../media/hdphoto49.wdp"/><Relationship Id="rId116" Type="http://schemas.microsoft.com/office/2007/relationships/hdphoto" Target="../media/hdphoto72.wdp"/><Relationship Id="rId137" Type="http://schemas.openxmlformats.org/officeDocument/2006/relationships/image" Target="../media/image139.png"/><Relationship Id="rId158" Type="http://schemas.microsoft.com/office/2007/relationships/hdphoto" Target="../media/hdphoto92.wdp"/><Relationship Id="rId20" Type="http://schemas.openxmlformats.org/officeDocument/2006/relationships/image" Target="../media/image79.png"/><Relationship Id="rId41" Type="http://schemas.microsoft.com/office/2007/relationships/hdphoto" Target="../media/hdphoto36.wdp"/><Relationship Id="rId62" Type="http://schemas.openxmlformats.org/officeDocument/2006/relationships/image" Target="../media/image100.png"/><Relationship Id="rId83" Type="http://schemas.microsoft.com/office/2007/relationships/hdphoto" Target="../media/hdphoto56.wdp"/><Relationship Id="rId88" Type="http://schemas.openxmlformats.org/officeDocument/2006/relationships/image" Target="../media/image114.png"/><Relationship Id="rId111" Type="http://schemas.openxmlformats.org/officeDocument/2006/relationships/image" Target="../media/image126.png"/><Relationship Id="rId132" Type="http://schemas.microsoft.com/office/2007/relationships/hdphoto" Target="../media/hdphoto80.wdp"/><Relationship Id="rId153" Type="http://schemas.openxmlformats.org/officeDocument/2006/relationships/image" Target="../media/image147.png"/><Relationship Id="rId174" Type="http://schemas.microsoft.com/office/2007/relationships/hdphoto" Target="../media/hdphoto100.wdp"/><Relationship Id="rId179" Type="http://schemas.openxmlformats.org/officeDocument/2006/relationships/image" Target="../media/image161.png"/><Relationship Id="rId195" Type="http://schemas.openxmlformats.org/officeDocument/2006/relationships/image" Target="../media/image169.png"/><Relationship Id="rId190" Type="http://schemas.microsoft.com/office/2007/relationships/hdphoto" Target="../media/hdphoto108.wdp"/><Relationship Id="rId15" Type="http://schemas.openxmlformats.org/officeDocument/2006/relationships/image" Target="../media/image76.png"/><Relationship Id="rId36" Type="http://schemas.openxmlformats.org/officeDocument/2006/relationships/image" Target="../media/image87.png"/><Relationship Id="rId57" Type="http://schemas.microsoft.com/office/2007/relationships/hdphoto" Target="../media/hdphoto44.wdp"/><Relationship Id="rId106" Type="http://schemas.microsoft.com/office/2007/relationships/hdphoto" Target="../media/hdphoto67.wdp"/><Relationship Id="rId127" Type="http://schemas.openxmlformats.org/officeDocument/2006/relationships/image" Target="../media/image134.png"/><Relationship Id="rId10" Type="http://schemas.microsoft.com/office/2007/relationships/hdphoto" Target="../media/hdphoto21.wdp"/><Relationship Id="rId31" Type="http://schemas.microsoft.com/office/2007/relationships/hdphoto" Target="../media/hdphoto31.wdp"/><Relationship Id="rId52" Type="http://schemas.openxmlformats.org/officeDocument/2006/relationships/image" Target="../media/image95.png"/><Relationship Id="rId73" Type="http://schemas.microsoft.com/office/2007/relationships/hdphoto" Target="../media/hdphoto52.wdp"/><Relationship Id="rId78" Type="http://schemas.openxmlformats.org/officeDocument/2006/relationships/image" Target="../media/image109.png"/><Relationship Id="rId94" Type="http://schemas.microsoft.com/office/2007/relationships/hdphoto" Target="../media/hdphoto61.wdp"/><Relationship Id="rId99" Type="http://schemas.openxmlformats.org/officeDocument/2006/relationships/image" Target="../media/image120.png"/><Relationship Id="rId101" Type="http://schemas.openxmlformats.org/officeDocument/2006/relationships/image" Target="../media/image121.png"/><Relationship Id="rId122" Type="http://schemas.microsoft.com/office/2007/relationships/hdphoto" Target="../media/hdphoto75.wdp"/><Relationship Id="rId143" Type="http://schemas.openxmlformats.org/officeDocument/2006/relationships/image" Target="../media/image142.png"/><Relationship Id="rId148" Type="http://schemas.microsoft.com/office/2007/relationships/hdphoto" Target="../media/hdphoto88.wdp"/><Relationship Id="rId164" Type="http://schemas.microsoft.com/office/2007/relationships/hdphoto" Target="../media/hdphoto95.wdp"/><Relationship Id="rId169" Type="http://schemas.openxmlformats.org/officeDocument/2006/relationships/image" Target="../media/image156.png"/><Relationship Id="rId185" Type="http://schemas.openxmlformats.org/officeDocument/2006/relationships/image" Target="../media/image164.png"/><Relationship Id="rId4" Type="http://schemas.microsoft.com/office/2007/relationships/hdphoto" Target="../media/hdphoto18.wdp"/><Relationship Id="rId9" Type="http://schemas.openxmlformats.org/officeDocument/2006/relationships/image" Target="../media/image73.png"/><Relationship Id="rId180" Type="http://schemas.microsoft.com/office/2007/relationships/hdphoto" Target="../media/hdphoto103.wdp"/><Relationship Id="rId26" Type="http://schemas.openxmlformats.org/officeDocument/2006/relationships/image" Target="../media/image82.png"/><Relationship Id="rId47" Type="http://schemas.microsoft.com/office/2007/relationships/hdphoto" Target="../media/hdphoto39.wdp"/><Relationship Id="rId68" Type="http://schemas.openxmlformats.org/officeDocument/2006/relationships/image" Target="../media/image103.png"/><Relationship Id="rId89" Type="http://schemas.microsoft.com/office/2007/relationships/hdphoto" Target="../media/hdphoto59.wdp"/><Relationship Id="rId112" Type="http://schemas.microsoft.com/office/2007/relationships/hdphoto" Target="../media/hdphoto70.wdp"/><Relationship Id="rId133" Type="http://schemas.openxmlformats.org/officeDocument/2006/relationships/image" Target="../media/image137.png"/><Relationship Id="rId154" Type="http://schemas.microsoft.com/office/2007/relationships/hdphoto" Target="../media/hdphoto91.wdp"/><Relationship Id="rId175" Type="http://schemas.openxmlformats.org/officeDocument/2006/relationships/image" Target="../media/image159.png"/><Relationship Id="rId196" Type="http://schemas.microsoft.com/office/2007/relationships/hdphoto" Target="../media/hdphoto111.wdp"/><Relationship Id="rId200" Type="http://schemas.microsoft.com/office/2007/relationships/hdphoto" Target="../media/hdphoto113.wdp"/><Relationship Id="rId16" Type="http://schemas.openxmlformats.org/officeDocument/2006/relationships/image" Target="../media/image77.png"/><Relationship Id="rId37" Type="http://schemas.microsoft.com/office/2007/relationships/hdphoto" Target="../media/hdphoto34.wdp"/><Relationship Id="rId58" Type="http://schemas.openxmlformats.org/officeDocument/2006/relationships/image" Target="../media/image98.png"/><Relationship Id="rId79" Type="http://schemas.microsoft.com/office/2007/relationships/hdphoto" Target="../media/hdphoto54.wdp"/><Relationship Id="rId102" Type="http://schemas.microsoft.com/office/2007/relationships/hdphoto" Target="../media/hdphoto65.wdp"/><Relationship Id="rId123" Type="http://schemas.openxmlformats.org/officeDocument/2006/relationships/image" Target="../media/image132.png"/><Relationship Id="rId144" Type="http://schemas.microsoft.com/office/2007/relationships/hdphoto" Target="../media/hdphoto86.wdp"/><Relationship Id="rId90" Type="http://schemas.openxmlformats.org/officeDocument/2006/relationships/image" Target="../media/image115.png"/><Relationship Id="rId165" Type="http://schemas.openxmlformats.org/officeDocument/2006/relationships/image" Target="../media/image154.png"/><Relationship Id="rId186" Type="http://schemas.microsoft.com/office/2007/relationships/hdphoto" Target="../media/hdphoto106.wdp"/><Relationship Id="rId27" Type="http://schemas.microsoft.com/office/2007/relationships/hdphoto" Target="../media/hdphoto29.wdp"/><Relationship Id="rId48" Type="http://schemas.openxmlformats.org/officeDocument/2006/relationships/image" Target="../media/image93.png"/><Relationship Id="rId69" Type="http://schemas.microsoft.com/office/2007/relationships/hdphoto" Target="../media/hdphoto50.wdp"/><Relationship Id="rId113" Type="http://schemas.openxmlformats.org/officeDocument/2006/relationships/image" Target="../media/image127.png"/><Relationship Id="rId134" Type="http://schemas.microsoft.com/office/2007/relationships/hdphoto" Target="../media/hdphoto81.wdp"/><Relationship Id="rId80" Type="http://schemas.openxmlformats.org/officeDocument/2006/relationships/image" Target="../media/image110.png"/><Relationship Id="rId155" Type="http://schemas.openxmlformats.org/officeDocument/2006/relationships/image" Target="../media/image148.png"/><Relationship Id="rId176" Type="http://schemas.microsoft.com/office/2007/relationships/hdphoto" Target="../media/hdphoto101.wdp"/><Relationship Id="rId197" Type="http://schemas.openxmlformats.org/officeDocument/2006/relationships/image" Target="../media/image170.png"/><Relationship Id="rId17" Type="http://schemas.microsoft.com/office/2007/relationships/hdphoto" Target="../media/hdphoto24.wdp"/><Relationship Id="rId38" Type="http://schemas.openxmlformats.org/officeDocument/2006/relationships/image" Target="../media/image88.png"/><Relationship Id="rId59" Type="http://schemas.microsoft.com/office/2007/relationships/hdphoto" Target="../media/hdphoto45.wdp"/><Relationship Id="rId103" Type="http://schemas.openxmlformats.org/officeDocument/2006/relationships/image" Target="../media/image122.png"/><Relationship Id="rId124" Type="http://schemas.microsoft.com/office/2007/relationships/hdphoto" Target="../media/hdphoto76.wdp"/><Relationship Id="rId70" Type="http://schemas.openxmlformats.org/officeDocument/2006/relationships/image" Target="../media/image104.png"/><Relationship Id="rId91" Type="http://schemas.openxmlformats.org/officeDocument/2006/relationships/image" Target="../media/image116.png"/><Relationship Id="rId145" Type="http://schemas.openxmlformats.org/officeDocument/2006/relationships/image" Target="../media/image143.png"/><Relationship Id="rId166" Type="http://schemas.microsoft.com/office/2007/relationships/hdphoto" Target="../media/hdphoto96.wdp"/><Relationship Id="rId187" Type="http://schemas.openxmlformats.org/officeDocument/2006/relationships/image" Target="../media/image165.png"/><Relationship Id="rId1" Type="http://schemas.openxmlformats.org/officeDocument/2006/relationships/slideLayout" Target="../slideLayouts/slideLayout13.xml"/><Relationship Id="rId28" Type="http://schemas.openxmlformats.org/officeDocument/2006/relationships/image" Target="../media/image83.png"/><Relationship Id="rId49" Type="http://schemas.microsoft.com/office/2007/relationships/hdphoto" Target="../media/hdphoto40.wdp"/><Relationship Id="rId114" Type="http://schemas.microsoft.com/office/2007/relationships/hdphoto" Target="../media/hdphoto71.wdp"/><Relationship Id="rId60" Type="http://schemas.openxmlformats.org/officeDocument/2006/relationships/image" Target="../media/image99.png"/><Relationship Id="rId81" Type="http://schemas.microsoft.com/office/2007/relationships/hdphoto" Target="../media/hdphoto55.wdp"/><Relationship Id="rId135" Type="http://schemas.openxmlformats.org/officeDocument/2006/relationships/image" Target="../media/image138.png"/><Relationship Id="rId156" Type="http://schemas.openxmlformats.org/officeDocument/2006/relationships/image" Target="../media/image149.svg"/><Relationship Id="rId177" Type="http://schemas.openxmlformats.org/officeDocument/2006/relationships/image" Target="../media/image160.png"/><Relationship Id="rId198" Type="http://schemas.microsoft.com/office/2007/relationships/hdphoto" Target="../media/hdphoto112.wdp"/><Relationship Id="rId18" Type="http://schemas.openxmlformats.org/officeDocument/2006/relationships/image" Target="../media/image78.png"/><Relationship Id="rId39" Type="http://schemas.microsoft.com/office/2007/relationships/hdphoto" Target="../media/hdphoto35.wdp"/><Relationship Id="rId50" Type="http://schemas.openxmlformats.org/officeDocument/2006/relationships/image" Target="../media/image94.png"/><Relationship Id="rId104" Type="http://schemas.microsoft.com/office/2007/relationships/hdphoto" Target="../media/hdphoto66.wdp"/><Relationship Id="rId125" Type="http://schemas.openxmlformats.org/officeDocument/2006/relationships/image" Target="../media/image133.png"/><Relationship Id="rId146" Type="http://schemas.microsoft.com/office/2007/relationships/hdphoto" Target="../media/hdphoto87.wdp"/><Relationship Id="rId167" Type="http://schemas.openxmlformats.org/officeDocument/2006/relationships/image" Target="../media/image155.png"/><Relationship Id="rId188" Type="http://schemas.microsoft.com/office/2007/relationships/hdphoto" Target="../media/hdphoto107.wdp"/></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20.svg"/></Relationships>
</file>

<file path=ppt/slides/_rels/slide24.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73.png"/></Relationships>
</file>

<file path=ppt/slides/_rels/slide25.xml.rels><?xml version="1.0" encoding="UTF-8" standalone="yes"?>
<Relationships xmlns="http://schemas.openxmlformats.org/package/2006/relationships"><Relationship Id="rId3" Type="http://schemas.openxmlformats.org/officeDocument/2006/relationships/hyperlink" Target="https://hbr.org/webinar/2020/05/how-to-lead-a-data-driven-digital-transformation" TargetMode="External"/><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hbr.org/webinar/2020/05/how-to-lead-a-data-driven-digital-transformation"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26.xml"/><Relationship Id="rId1" Type="http://schemas.openxmlformats.org/officeDocument/2006/relationships/slideLayout" Target="../slideLayouts/slideLayout35.xml"/><Relationship Id="rId4" Type="http://schemas.openxmlformats.org/officeDocument/2006/relationships/image" Target="../media/image175.png"/></Relationships>
</file>

<file path=ppt/slides/_rels/slide31.xml.rels><?xml version="1.0" encoding="UTF-8" standalone="yes"?>
<Relationships xmlns="http://schemas.openxmlformats.org/package/2006/relationships"><Relationship Id="rId3" Type="http://schemas.openxmlformats.org/officeDocument/2006/relationships/image" Target="../media/image176.jpeg"/><Relationship Id="rId2" Type="http://schemas.openxmlformats.org/officeDocument/2006/relationships/notesSlide" Target="../notesSlides/notesSlide27.xml"/><Relationship Id="rId1" Type="http://schemas.openxmlformats.org/officeDocument/2006/relationships/slideLayout" Target="../slideLayouts/slideLayout35.xml"/><Relationship Id="rId4" Type="http://schemas.openxmlformats.org/officeDocument/2006/relationships/image" Target="../media/image177.png"/></Relationships>
</file>

<file path=ppt/slides/_rels/slide3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8.xml"/><Relationship Id="rId1" Type="http://schemas.openxmlformats.org/officeDocument/2006/relationships/slideLayout" Target="../slideLayouts/slideLayout5.xml"/><Relationship Id="rId5" Type="http://schemas.microsoft.com/office/2007/relationships/hdphoto" Target="../media/hdphoto114.wdp"/><Relationship Id="rId4" Type="http://schemas.openxmlformats.org/officeDocument/2006/relationships/image" Target="../media/image179.png"/></Relationships>
</file>

<file path=ppt/slides/_rels/slide3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9.xml"/><Relationship Id="rId1" Type="http://schemas.openxmlformats.org/officeDocument/2006/relationships/slideLayout" Target="../slideLayouts/slideLayout5.xml"/><Relationship Id="rId5" Type="http://schemas.openxmlformats.org/officeDocument/2006/relationships/image" Target="../media/image182.svg"/><Relationship Id="rId4" Type="http://schemas.openxmlformats.org/officeDocument/2006/relationships/image" Target="../media/image181.png"/></Relationships>
</file>

<file path=ppt/slides/_rels/slide34.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84.emf"/></Relationships>
</file>

<file path=ppt/slides/_rels/slide35.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32.xml"/><Relationship Id="rId1" Type="http://schemas.openxmlformats.org/officeDocument/2006/relationships/slideLayout" Target="../slideLayouts/slideLayout71.xml"/><Relationship Id="rId5" Type="http://schemas.microsoft.com/office/2007/relationships/hdphoto" Target="../media/hdphoto115.wdp"/><Relationship Id="rId4" Type="http://schemas.openxmlformats.org/officeDocument/2006/relationships/image" Target="../media/image187.png"/></Relationships>
</file>

<file path=ppt/slides/_rels/slide37.xml.rels><?xml version="1.0" encoding="UTF-8" standalone="yes"?>
<Relationships xmlns="http://schemas.openxmlformats.org/package/2006/relationships"><Relationship Id="rId3" Type="http://schemas.openxmlformats.org/officeDocument/2006/relationships/image" Target="../media/image188.jpeg"/><Relationship Id="rId2" Type="http://schemas.openxmlformats.org/officeDocument/2006/relationships/notesSlide" Target="../notesSlides/notesSlide33.xml"/><Relationship Id="rId1" Type="http://schemas.openxmlformats.org/officeDocument/2006/relationships/slideLayout" Target="../slideLayouts/slideLayout70.xml"/><Relationship Id="rId5" Type="http://schemas.microsoft.com/office/2007/relationships/hdphoto" Target="../media/hdphoto116.wdp"/><Relationship Id="rId4" Type="http://schemas.openxmlformats.org/officeDocument/2006/relationships/image" Target="../media/image189.png"/></Relationships>
</file>

<file path=ppt/slides/_rels/slide38.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notesSlide" Target="../notesSlides/notesSlide34.xml"/><Relationship Id="rId1" Type="http://schemas.openxmlformats.org/officeDocument/2006/relationships/slideLayout" Target="../slideLayouts/slideLayout67.xml"/><Relationship Id="rId4" Type="http://schemas.openxmlformats.org/officeDocument/2006/relationships/image" Target="../media/image173.png"/></Relationships>
</file>

<file path=ppt/slides/_rels/slide39.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35.xml"/><Relationship Id="rId1" Type="http://schemas.openxmlformats.org/officeDocument/2006/relationships/slideLayout" Target="../slideLayouts/slideLayout60.xml"/><Relationship Id="rId5" Type="http://schemas.microsoft.com/office/2007/relationships/hdphoto" Target="../media/hdphoto117.wdp"/><Relationship Id="rId4" Type="http://schemas.openxmlformats.org/officeDocument/2006/relationships/image" Target="../media/image19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36.xml"/><Relationship Id="rId1" Type="http://schemas.openxmlformats.org/officeDocument/2006/relationships/slideLayout" Target="../slideLayouts/slideLayout61.xml"/><Relationship Id="rId5" Type="http://schemas.microsoft.com/office/2007/relationships/hdphoto" Target="../media/hdphoto118.wdp"/><Relationship Id="rId4" Type="http://schemas.openxmlformats.org/officeDocument/2006/relationships/image" Target="../media/image19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microsoft.com/office/2007/relationships/hdphoto" Target="../media/hdphoto2.wdp"/><Relationship Id="rId5" Type="http://schemas.openxmlformats.org/officeDocument/2006/relationships/image" Target="../media/image1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605C2-BACF-4F1B-BBB8-53CFD4CAFE76}"/>
              </a:ext>
            </a:extLst>
          </p:cNvPr>
          <p:cNvSpPr>
            <a:spLocks noGrp="1"/>
          </p:cNvSpPr>
          <p:nvPr>
            <p:ph type="title"/>
          </p:nvPr>
        </p:nvSpPr>
        <p:spPr>
          <a:xfrm>
            <a:off x="584201" y="2496866"/>
            <a:ext cx="6055138" cy="1354217"/>
          </a:xfrm>
        </p:spPr>
        <p:txBody>
          <a:bodyPr/>
          <a:lstStyle/>
          <a:p>
            <a:r>
              <a:rPr lang="en-US" sz="4400">
                <a:gradFill>
                  <a:gsLst>
                    <a:gs pos="93684">
                      <a:schemeClr val="accent2"/>
                    </a:gs>
                    <a:gs pos="0">
                      <a:schemeClr val="accent1"/>
                    </a:gs>
                  </a:gsLst>
                  <a:lin ang="18900000" scaled="1"/>
                </a:gradFill>
              </a:rPr>
              <a:t>Microsoft Intelligent Data Platform</a:t>
            </a:r>
          </a:p>
        </p:txBody>
      </p:sp>
      <p:pic>
        <p:nvPicPr>
          <p:cNvPr id="4" name="MS logo white - EMF" descr="Microsoft logo">
            <a:extLst>
              <a:ext uri="{FF2B5EF4-FFF2-40B4-BE49-F238E27FC236}">
                <a16:creationId xmlns:a16="http://schemas.microsoft.com/office/drawing/2014/main" id="{60AE8EE6-68D8-4AFC-9905-69316DA48636}"/>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37690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CCAC0-681D-CA72-9A3A-0276ADE52562}"/>
              </a:ext>
              <a:ext uri="{C183D7F6-B498-43B3-948B-1728B52AA6E4}">
                <adec:decorative xmlns:adec="http://schemas.microsoft.com/office/drawing/2017/decorative" val="1"/>
              </a:ext>
            </a:extLst>
          </p:cNvPr>
          <p:cNvSpPr txBox="1"/>
          <p:nvPr/>
        </p:nvSpPr>
        <p:spPr>
          <a:xfrm>
            <a:off x="584200" y="3108960"/>
            <a:ext cx="6760344" cy="769441"/>
          </a:xfrm>
          <a:prstGeom prst="rect">
            <a:avLst/>
          </a:prstGeom>
          <a:noFill/>
        </p:spPr>
        <p:txBody>
          <a:bodyPr wrap="square">
            <a:spAutoFit/>
          </a:bodyPr>
          <a:lstStyle/>
          <a:p>
            <a:r>
              <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Operational databases</a:t>
            </a:r>
            <a:endParaRPr lang="en-US" sz="4400"/>
          </a:p>
        </p:txBody>
      </p:sp>
      <p:sp>
        <p:nvSpPr>
          <p:cNvPr id="2" name="Title 1">
            <a:extLst>
              <a:ext uri="{FF2B5EF4-FFF2-40B4-BE49-F238E27FC236}">
                <a16:creationId xmlns:a16="http://schemas.microsoft.com/office/drawing/2014/main" id="{6CCEA9FD-8200-EDB5-D61B-D8D6BB8B0DDA}"/>
              </a:ext>
              <a:ext uri="{C183D7F6-B498-43B3-948B-1728B52AA6E4}">
                <adec:decorative xmlns:adec="http://schemas.microsoft.com/office/drawing/2017/decorative" val="0"/>
              </a:ext>
            </a:extLst>
          </p:cNvPr>
          <p:cNvSpPr>
            <a:spLocks noGrp="1"/>
          </p:cNvSpPr>
          <p:nvPr>
            <p:ph type="title"/>
          </p:nvPr>
        </p:nvSpPr>
        <p:spPr>
          <a:xfrm>
            <a:off x="585216" y="-498598"/>
            <a:ext cx="9144000" cy="498598"/>
          </a:xfrm>
        </p:spPr>
        <p:txBody>
          <a:bodyPr vert="horz" wrap="square" lIns="0" tIns="0" rIns="0" bIns="0" rtlCol="0" anchor="b" anchorCtr="0">
            <a:spAutoFit/>
          </a:bodyPr>
          <a:lstStyle/>
          <a:p>
            <a:r>
              <a:rPr lang="en-US">
                <a:solidFill>
                  <a:srgbClr val="FFFFFF"/>
                </a:solidFill>
              </a:rPr>
              <a:t>Operational databases</a:t>
            </a:r>
            <a:endParaRPr lang="en-US"/>
          </a:p>
        </p:txBody>
      </p:sp>
    </p:spTree>
    <p:extLst>
      <p:ext uri="{BB962C8B-B14F-4D97-AF65-F5344CB8AC3E}">
        <p14:creationId xmlns:p14="http://schemas.microsoft.com/office/powerpoint/2010/main" val="3299538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DE4710-F6DF-4298-AC8D-B5DFB5375E5A}"/>
              </a:ext>
            </a:extLst>
          </p:cNvPr>
          <p:cNvSpPr>
            <a:spLocks noGrp="1"/>
          </p:cNvSpPr>
          <p:nvPr>
            <p:ph type="title"/>
          </p:nvPr>
        </p:nvSpPr>
        <p:spPr>
          <a:xfrm>
            <a:off x="603850" y="2592948"/>
            <a:ext cx="5549848" cy="1218795"/>
          </a:xfrm>
        </p:spPr>
        <p:txBody>
          <a:bodyPr/>
          <a:lstStyle/>
          <a:p>
            <a:pPr lvl="0">
              <a:lnSpc>
                <a:spcPct val="90000"/>
              </a:lnSpc>
            </a:pPr>
            <a:r>
              <a:rPr lang="en-US" sz="4400">
                <a:gradFill flip="none" rotWithShape="1">
                  <a:gsLst>
                    <a:gs pos="12000">
                      <a:srgbClr val="FFFFFF"/>
                    </a:gs>
                    <a:gs pos="100000">
                      <a:srgbClr val="FFFFFF"/>
                    </a:gs>
                  </a:gsLst>
                  <a:lin ang="18900000" scaled="1"/>
                  <a:tileRect/>
                </a:gradFill>
                <a:cs typeface="+mn-cs"/>
              </a:rPr>
              <a:t>Data </a:t>
            </a:r>
            <a:br>
              <a:rPr lang="en-US" sz="4400">
                <a:gradFill flip="none" rotWithShape="1">
                  <a:gsLst>
                    <a:gs pos="12000">
                      <a:srgbClr val="FFFFFF"/>
                    </a:gs>
                    <a:gs pos="100000">
                      <a:srgbClr val="FFFFFF"/>
                    </a:gs>
                  </a:gsLst>
                  <a:lin ang="18900000" scaled="1"/>
                  <a:tileRect/>
                </a:gradFill>
                <a:cs typeface="+mn-cs"/>
              </a:rPr>
            </a:br>
            <a:r>
              <a:rPr lang="en-US" sz="4400">
                <a:gradFill flip="none" rotWithShape="1">
                  <a:gsLst>
                    <a:gs pos="12000">
                      <a:srgbClr val="FFFFFF"/>
                    </a:gs>
                    <a:gs pos="100000">
                      <a:srgbClr val="FFFFFF"/>
                    </a:gs>
                  </a:gsLst>
                  <a:lin ang="18900000" scaled="1"/>
                  <a:tileRect/>
                </a:gradFill>
                <a:cs typeface="+mn-cs"/>
              </a:rPr>
              <a:t>modernization </a:t>
            </a:r>
            <a:endParaRPr lang="en-US"/>
          </a:p>
        </p:txBody>
      </p:sp>
      <p:sp>
        <p:nvSpPr>
          <p:cNvPr id="214" name="Oval 213">
            <a:extLst>
              <a:ext uri="{FF2B5EF4-FFF2-40B4-BE49-F238E27FC236}">
                <a16:creationId xmlns:a16="http://schemas.microsoft.com/office/drawing/2014/main" id="{7F2CE4D5-4E77-4569-B6DB-34467EB10B47}"/>
              </a:ext>
              <a:ext uri="{C183D7F6-B498-43B3-948B-1728B52AA6E4}">
                <adec:decorative xmlns:adec="http://schemas.microsoft.com/office/drawing/2017/decorative" val="1"/>
              </a:ext>
            </a:extLst>
          </p:cNvPr>
          <p:cNvSpPr/>
          <p:nvPr/>
        </p:nvSpPr>
        <p:spPr bwMode="auto">
          <a:xfrm>
            <a:off x="460794" y="1538269"/>
            <a:ext cx="952500" cy="952500"/>
          </a:xfrm>
          <a:prstGeom prst="ellipse">
            <a:avLst/>
          </a:prstGeom>
          <a:solidFill>
            <a:schemeClr val="bg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noFill/>
                <a:ea typeface="Segoe UI" pitchFamily="34" charset="0"/>
                <a:cs typeface="Segoe UI" pitchFamily="34" charset="0"/>
              </a:rPr>
              <a:t>1</a:t>
            </a:r>
          </a:p>
        </p:txBody>
      </p:sp>
      <p:sp>
        <p:nvSpPr>
          <p:cNvPr id="7" name="Content Placeholder 6">
            <a:extLst>
              <a:ext uri="{FF2B5EF4-FFF2-40B4-BE49-F238E27FC236}">
                <a16:creationId xmlns:a16="http://schemas.microsoft.com/office/drawing/2014/main" id="{78E8B4F2-B2E4-4B0B-AB0D-1895079BA22C}"/>
              </a:ext>
            </a:extLst>
          </p:cNvPr>
          <p:cNvSpPr>
            <a:spLocks noGrp="1"/>
          </p:cNvSpPr>
          <p:nvPr>
            <p:ph sz="quarter" idx="10"/>
          </p:nvPr>
        </p:nvSpPr>
        <p:spPr>
          <a:xfrm>
            <a:off x="603249" y="4018574"/>
            <a:ext cx="4723536" cy="362470"/>
          </a:xfrm>
        </p:spPr>
        <p:txBody>
          <a:bodyPr/>
          <a:lstStyle/>
          <a:p>
            <a:pPr marL="0" lvl="0" indent="0">
              <a:lnSpc>
                <a:spcPct val="90000"/>
              </a:lnSpc>
              <a:spcBef>
                <a:spcPct val="0"/>
              </a:spcBef>
              <a:buSzTx/>
              <a:buNone/>
            </a:pPr>
            <a:r>
              <a:rPr lang="en-US" sz="1800">
                <a:ln w="3175">
                  <a:noFill/>
                </a:ln>
                <a:gradFill flip="none" rotWithShape="1">
                  <a:gsLst>
                    <a:gs pos="12000">
                      <a:srgbClr val="FFFFFF"/>
                    </a:gs>
                    <a:gs pos="100000">
                      <a:srgbClr val="FFFFFF"/>
                    </a:gs>
                  </a:gsLst>
                  <a:lin ang="18900000" scaled="1"/>
                  <a:tileRect/>
                </a:gradFill>
                <a:latin typeface="Segoe UI Semibold"/>
                <a:cs typeface="+mn-cs"/>
              </a:rPr>
              <a:t>Azure is the best destination for all your data</a:t>
            </a:r>
            <a:endParaRPr lang="en-US"/>
          </a:p>
        </p:txBody>
      </p:sp>
      <p:sp>
        <p:nvSpPr>
          <p:cNvPr id="128" name="Rectangle 127">
            <a:extLst>
              <a:ext uri="{FF2B5EF4-FFF2-40B4-BE49-F238E27FC236}">
                <a16:creationId xmlns:a16="http://schemas.microsoft.com/office/drawing/2014/main" id="{DA62CF43-CECB-46F5-A480-7C5B6F5D8A7B}"/>
              </a:ext>
              <a:ext uri="{C183D7F6-B498-43B3-948B-1728B52AA6E4}">
                <adec:decorative xmlns:adec="http://schemas.microsoft.com/office/drawing/2017/decorative" val="1"/>
              </a:ext>
            </a:extLst>
          </p:cNvPr>
          <p:cNvSpPr/>
          <p:nvPr/>
        </p:nvSpPr>
        <p:spPr bwMode="auto">
          <a:xfrm>
            <a:off x="6096000" y="585216"/>
            <a:ext cx="5501656" cy="126119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a:lnSpc>
                <a:spcPct val="90000"/>
              </a:lnSpc>
              <a:spcAft>
                <a:spcPts val="600"/>
              </a:spcAft>
            </a:pPr>
            <a:endParaRPr lang="en-US" sz="1200" b="0" i="0">
              <a:gradFill>
                <a:gsLst>
                  <a:gs pos="81053">
                    <a:schemeClr val="tx1"/>
                  </a:gs>
                  <a:gs pos="56000">
                    <a:schemeClr val="tx1"/>
                  </a:gs>
                </a:gsLst>
                <a:lin ang="18900000" scaled="1"/>
              </a:gradFill>
              <a:effectLst/>
              <a:latin typeface="+mj-lt"/>
            </a:endParaRPr>
          </a:p>
        </p:txBody>
      </p:sp>
      <p:sp>
        <p:nvSpPr>
          <p:cNvPr id="8" name="Content Placeholder 7">
            <a:extLst>
              <a:ext uri="{FF2B5EF4-FFF2-40B4-BE49-F238E27FC236}">
                <a16:creationId xmlns:a16="http://schemas.microsoft.com/office/drawing/2014/main" id="{9C82A9B4-588B-48EB-9221-1E69E6110854}"/>
              </a:ext>
            </a:extLst>
          </p:cNvPr>
          <p:cNvSpPr>
            <a:spLocks noGrp="1"/>
          </p:cNvSpPr>
          <p:nvPr>
            <p:ph sz="quarter" idx="11"/>
          </p:nvPr>
        </p:nvSpPr>
        <p:spPr>
          <a:xfrm>
            <a:off x="6844355" y="732157"/>
            <a:ext cx="4004946" cy="925348"/>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cs typeface="+mn-cs"/>
              </a:rPr>
              <a:t>Any application</a:t>
            </a:r>
          </a:p>
          <a:p>
            <a:pPr marL="0" lvl="0" indent="0" algn="ctr" defTabSz="914367">
              <a:lnSpc>
                <a:spcPct val="90000"/>
              </a:lnSpc>
              <a:spcBef>
                <a:spcPts val="0"/>
              </a:spcBef>
              <a:spcAft>
                <a:spcPts val="600"/>
              </a:spcAft>
              <a:buSzTx/>
              <a:buNone/>
            </a:pPr>
            <a:r>
              <a:rPr lang="en-US" sz="1200">
                <a:gradFill>
                  <a:gsLst>
                    <a:gs pos="81053">
                      <a:srgbClr val="FFFFFF"/>
                    </a:gs>
                    <a:gs pos="56000">
                      <a:srgbClr val="FFFFFF"/>
                    </a:gs>
                  </a:gsLst>
                  <a:lin ang="18900000" scaled="1"/>
                </a:gradFill>
                <a:latin typeface="Segoe UI Semibold"/>
                <a:cs typeface="+mn-cs"/>
              </a:rPr>
              <a:t>“As a cloud-native provider, we found Azure a natural fit. </a:t>
            </a:r>
            <a:br>
              <a:rPr lang="en-US" sz="1200">
                <a:gradFill>
                  <a:gsLst>
                    <a:gs pos="81053">
                      <a:srgbClr val="FFFFFF"/>
                    </a:gs>
                    <a:gs pos="56000">
                      <a:srgbClr val="FFFFFF"/>
                    </a:gs>
                  </a:gsLst>
                  <a:lin ang="18900000" scaled="1"/>
                </a:gradFill>
                <a:latin typeface="Segoe UI Semibold"/>
                <a:cs typeface="+mn-cs"/>
              </a:rPr>
            </a:br>
            <a:r>
              <a:rPr lang="en-US" sz="1200">
                <a:gradFill>
                  <a:gsLst>
                    <a:gs pos="81053">
                      <a:srgbClr val="FFFFFF"/>
                    </a:gs>
                    <a:gs pos="56000">
                      <a:srgbClr val="FFFFFF"/>
                    </a:gs>
                  </a:gsLst>
                  <a:lin ang="18900000" scaled="1"/>
                </a:gradFill>
                <a:latin typeface="Segoe UI Semibold"/>
                <a:cs typeface="+mn-cs"/>
              </a:rPr>
              <a:t>It supports our customers with an operating platform </a:t>
            </a:r>
            <a:br>
              <a:rPr lang="en-US" sz="1200">
                <a:gradFill>
                  <a:gsLst>
                    <a:gs pos="81053">
                      <a:srgbClr val="FFFFFF"/>
                    </a:gs>
                    <a:gs pos="56000">
                      <a:srgbClr val="FFFFFF"/>
                    </a:gs>
                  </a:gsLst>
                  <a:lin ang="18900000" scaled="1"/>
                </a:gradFill>
                <a:latin typeface="Segoe UI Semibold"/>
                <a:cs typeface="+mn-cs"/>
              </a:rPr>
            </a:br>
            <a:r>
              <a:rPr lang="en-US" sz="1200">
                <a:gradFill>
                  <a:gsLst>
                    <a:gs pos="81053">
                      <a:srgbClr val="FFFFFF"/>
                    </a:gs>
                    <a:gs pos="56000">
                      <a:srgbClr val="FFFFFF"/>
                    </a:gs>
                  </a:gsLst>
                  <a:lin ang="18900000" scaled="1"/>
                </a:gradFill>
                <a:latin typeface="Segoe UI Semibold"/>
                <a:cs typeface="+mn-cs"/>
              </a:rPr>
              <a:t>that complements their execution requirements.” </a:t>
            </a:r>
            <a:endParaRPr lang="en-US"/>
          </a:p>
        </p:txBody>
      </p:sp>
      <p:pic>
        <p:nvPicPr>
          <p:cNvPr id="4098" name="Picture 2" descr="Finxact logo">
            <a:extLst>
              <a:ext uri="{FF2B5EF4-FFF2-40B4-BE49-F238E27FC236}">
                <a16:creationId xmlns:a16="http://schemas.microsoft.com/office/drawing/2014/main" id="{831AC0D9-B970-47FF-B1BF-E3603855D01E}"/>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503936" y="1553206"/>
            <a:ext cx="685784" cy="214396"/>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627A3B08-873B-49AD-84CC-D953A03DA629}"/>
              </a:ext>
              <a:ext uri="{C183D7F6-B498-43B3-948B-1728B52AA6E4}">
                <adec:decorative xmlns:adec="http://schemas.microsoft.com/office/drawing/2017/decorative" val="1"/>
              </a:ext>
            </a:extLst>
          </p:cNvPr>
          <p:cNvSpPr/>
          <p:nvPr/>
        </p:nvSpPr>
        <p:spPr bwMode="auto">
          <a:xfrm>
            <a:off x="6096000" y="1893684"/>
            <a:ext cx="5501656" cy="1261194"/>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1600" b="0" i="0">
              <a:gradFill>
                <a:gsLst>
                  <a:gs pos="81053">
                    <a:schemeClr val="tx1"/>
                  </a:gs>
                  <a:gs pos="56000">
                    <a:schemeClr val="tx1"/>
                  </a:gs>
                </a:gsLst>
                <a:lin ang="18900000" scaled="1"/>
              </a:gradFill>
              <a:effectLst/>
              <a:latin typeface="+mj-lt"/>
            </a:endParaRPr>
          </a:p>
        </p:txBody>
      </p:sp>
      <p:sp>
        <p:nvSpPr>
          <p:cNvPr id="9" name="Content Placeholder 8">
            <a:extLst>
              <a:ext uri="{FF2B5EF4-FFF2-40B4-BE49-F238E27FC236}">
                <a16:creationId xmlns:a16="http://schemas.microsoft.com/office/drawing/2014/main" id="{3AC1EE5E-D650-49E0-9F2E-CA0FA09C5B69}"/>
              </a:ext>
            </a:extLst>
          </p:cNvPr>
          <p:cNvSpPr>
            <a:spLocks noGrp="1"/>
          </p:cNvSpPr>
          <p:nvPr>
            <p:ph sz="quarter" idx="12"/>
          </p:nvPr>
        </p:nvSpPr>
        <p:spPr>
          <a:xfrm>
            <a:off x="8221730" y="2037696"/>
            <a:ext cx="1250196" cy="166929"/>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Any data model</a:t>
            </a:r>
            <a:endParaRPr lang="en-US"/>
          </a:p>
        </p:txBody>
      </p:sp>
      <p:grpSp>
        <p:nvGrpSpPr>
          <p:cNvPr id="19" name="Group 18">
            <a:extLst>
              <a:ext uri="{FF2B5EF4-FFF2-40B4-BE49-F238E27FC236}">
                <a16:creationId xmlns:a16="http://schemas.microsoft.com/office/drawing/2014/main" id="{AA26C5EF-E19D-4E4B-9122-8BB0ED9CE52E}"/>
              </a:ext>
              <a:ext uri="{C183D7F6-B498-43B3-948B-1728B52AA6E4}">
                <adec:decorative xmlns:adec="http://schemas.microsoft.com/office/drawing/2017/decorative" val="1"/>
              </a:ext>
            </a:extLst>
          </p:cNvPr>
          <p:cNvGrpSpPr/>
          <p:nvPr/>
        </p:nvGrpSpPr>
        <p:grpSpPr>
          <a:xfrm>
            <a:off x="7546523" y="2349358"/>
            <a:ext cx="328948" cy="248714"/>
            <a:chOff x="2018414" y="6845932"/>
            <a:chExt cx="425981" cy="322081"/>
          </a:xfrm>
        </p:grpSpPr>
        <p:sp>
          <p:nvSpPr>
            <p:cNvPr id="138" name="Freeform: Shape 137">
              <a:extLst>
                <a:ext uri="{FF2B5EF4-FFF2-40B4-BE49-F238E27FC236}">
                  <a16:creationId xmlns:a16="http://schemas.microsoft.com/office/drawing/2014/main" id="{2FD9CE7C-1677-45B0-A91A-BEACD0B44379}"/>
                </a:ext>
                <a:ext uri="{C183D7F6-B498-43B3-948B-1728B52AA6E4}">
                  <adec:decorative xmlns:adec="http://schemas.microsoft.com/office/drawing/2017/decorative" val="1"/>
                </a:ext>
              </a:extLst>
            </p:cNvPr>
            <p:cNvSpPr/>
            <p:nvPr/>
          </p:nvSpPr>
          <p:spPr>
            <a:xfrm>
              <a:off x="2018414" y="6845932"/>
              <a:ext cx="424768" cy="88493"/>
            </a:xfrm>
            <a:custGeom>
              <a:avLst/>
              <a:gdLst>
                <a:gd name="connsiteX0" fmla="*/ 1055 w 353972"/>
                <a:gd name="connsiteY0" fmla="*/ 75369 h 73743"/>
                <a:gd name="connsiteX1" fmla="*/ 354840 w 353972"/>
                <a:gd name="connsiteY1" fmla="*/ 75369 h 73743"/>
                <a:gd name="connsiteX2" fmla="*/ 354840 w 353972"/>
                <a:gd name="connsiteY2" fmla="*/ 1055 h 73743"/>
                <a:gd name="connsiteX3" fmla="*/ 1055 w 353972"/>
                <a:gd name="connsiteY3" fmla="*/ 1055 h 73743"/>
                <a:gd name="connsiteX4" fmla="*/ 1055 w 353972"/>
                <a:gd name="connsiteY4" fmla="*/ 75369 h 73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972" h="73743">
                  <a:moveTo>
                    <a:pt x="1055" y="75369"/>
                  </a:moveTo>
                  <a:lnTo>
                    <a:pt x="354840" y="75369"/>
                  </a:lnTo>
                  <a:lnTo>
                    <a:pt x="354840" y="1055"/>
                  </a:lnTo>
                  <a:lnTo>
                    <a:pt x="1055" y="1055"/>
                  </a:lnTo>
                  <a:lnTo>
                    <a:pt x="1055" y="75369"/>
                  </a:lnTo>
                  <a:close/>
                </a:path>
              </a:pathLst>
            </a:custGeom>
            <a:solidFill>
              <a:srgbClr val="50E6FF"/>
            </a:solidFill>
            <a:ln w="3633" cap="flat">
              <a:noFill/>
              <a:prstDash val="solid"/>
              <a:miter/>
            </a:ln>
          </p:spPr>
          <p:txBody>
            <a:bodyPr rtlCol="0" anchor="ctr"/>
            <a:lstStyle/>
            <a:p>
              <a:pPr defTabSz="1097240"/>
              <a:endParaRPr lang="en-US" sz="2118">
                <a:solidFill>
                  <a:srgbClr val="1A1A1A"/>
                </a:solidFill>
                <a:latin typeface="Segoe UI"/>
              </a:endParaRPr>
            </a:p>
          </p:txBody>
        </p:sp>
        <p:grpSp>
          <p:nvGrpSpPr>
            <p:cNvPr id="18" name="Group 17">
              <a:extLst>
                <a:ext uri="{FF2B5EF4-FFF2-40B4-BE49-F238E27FC236}">
                  <a16:creationId xmlns:a16="http://schemas.microsoft.com/office/drawing/2014/main" id="{64061DFE-4975-4A8A-8737-63E86A2D39C8}"/>
                </a:ext>
              </a:extLst>
            </p:cNvPr>
            <p:cNvGrpSpPr/>
            <p:nvPr/>
          </p:nvGrpSpPr>
          <p:grpSpPr>
            <a:xfrm>
              <a:off x="2018414" y="6954603"/>
              <a:ext cx="425981" cy="57685"/>
              <a:chOff x="2018414" y="6957205"/>
              <a:chExt cx="425981" cy="57685"/>
            </a:xfrm>
          </p:grpSpPr>
          <p:sp>
            <p:nvSpPr>
              <p:cNvPr id="139" name="Freeform: Shape 138">
                <a:extLst>
                  <a:ext uri="{FF2B5EF4-FFF2-40B4-BE49-F238E27FC236}">
                    <a16:creationId xmlns:a16="http://schemas.microsoft.com/office/drawing/2014/main" id="{F1D9F31B-4855-4FC7-A9F5-CE76A6683029}"/>
                  </a:ext>
                  <a:ext uri="{C183D7F6-B498-43B3-948B-1728B52AA6E4}">
                    <adec:decorative xmlns:adec="http://schemas.microsoft.com/office/drawing/2017/decorative" val="1"/>
                  </a:ext>
                </a:extLst>
              </p:cNvPr>
              <p:cNvSpPr/>
              <p:nvPr/>
            </p:nvSpPr>
            <p:spPr>
              <a:xfrm>
                <a:off x="2018414" y="6957862"/>
                <a:ext cx="110616" cy="57028"/>
              </a:xfrm>
              <a:custGeom>
                <a:avLst/>
                <a:gdLst>
                  <a:gd name="connsiteX0" fmla="*/ 1055 w 92180"/>
                  <a:gd name="connsiteY0" fmla="*/ 261744 h 261790"/>
                  <a:gd name="connsiteX1" fmla="*/ 93901 w 92180"/>
                  <a:gd name="connsiteY1" fmla="*/ 261744 h 261790"/>
                  <a:gd name="connsiteX2" fmla="*/ 93901 w 92180"/>
                  <a:gd name="connsiteY2" fmla="*/ 1055 h 261790"/>
                  <a:gd name="connsiteX3" fmla="*/ 1055 w 92180"/>
                  <a:gd name="connsiteY3" fmla="*/ 1055 h 261790"/>
                  <a:gd name="connsiteX4" fmla="*/ 1055 w 92180"/>
                  <a:gd name="connsiteY4" fmla="*/ 261744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80" h="261790">
                    <a:moveTo>
                      <a:pt x="1055" y="261744"/>
                    </a:moveTo>
                    <a:lnTo>
                      <a:pt x="93901" y="261744"/>
                    </a:lnTo>
                    <a:lnTo>
                      <a:pt x="93901" y="1055"/>
                    </a:lnTo>
                    <a:lnTo>
                      <a:pt x="1055" y="1055"/>
                    </a:lnTo>
                    <a:lnTo>
                      <a:pt x="1055" y="261744"/>
                    </a:lnTo>
                    <a:close/>
                  </a:path>
                </a:pathLst>
              </a:custGeom>
              <a:solidFill>
                <a:srgbClr val="0078D4"/>
              </a:solidFill>
              <a:ln w="3633" cap="flat">
                <a:noFill/>
                <a:prstDash val="solid"/>
                <a:miter/>
              </a:ln>
            </p:spPr>
            <p:txBody>
              <a:bodyPr rtlCol="0" anchor="ctr"/>
              <a:lstStyle/>
              <a:p>
                <a:pPr defTabSz="1097240"/>
                <a:endParaRPr lang="en-US" sz="2118">
                  <a:solidFill>
                    <a:srgbClr val="1A1A1A"/>
                  </a:solidFill>
                  <a:latin typeface="Segoe UI"/>
                </a:endParaRPr>
              </a:p>
            </p:txBody>
          </p:sp>
          <p:sp>
            <p:nvSpPr>
              <p:cNvPr id="140" name="Freeform: Shape 139">
                <a:extLst>
                  <a:ext uri="{FF2B5EF4-FFF2-40B4-BE49-F238E27FC236}">
                    <a16:creationId xmlns:a16="http://schemas.microsoft.com/office/drawing/2014/main" id="{27525017-75E3-4A16-82B1-5A76F65F1EAF}"/>
                  </a:ext>
                  <a:ext uri="{C183D7F6-B498-43B3-948B-1728B52AA6E4}">
                    <adec:decorative xmlns:adec="http://schemas.microsoft.com/office/drawing/2017/decorative" val="1"/>
                  </a:ext>
                </a:extLst>
              </p:cNvPr>
              <p:cNvSpPr/>
              <p:nvPr/>
            </p:nvSpPr>
            <p:spPr>
              <a:xfrm>
                <a:off x="2152368" y="6957205"/>
                <a:ext cx="292027" cy="57028"/>
              </a:xfrm>
              <a:custGeom>
                <a:avLst/>
                <a:gdLst>
                  <a:gd name="connsiteX0" fmla="*/ 1055 w 243356"/>
                  <a:gd name="connsiteY0" fmla="*/ 262303 h 261790"/>
                  <a:gd name="connsiteX1" fmla="*/ 243214 w 243356"/>
                  <a:gd name="connsiteY1" fmla="*/ 262303 h 261790"/>
                  <a:gd name="connsiteX2" fmla="*/ 243214 w 243356"/>
                  <a:gd name="connsiteY2" fmla="*/ 1055 h 261790"/>
                  <a:gd name="connsiteX3" fmla="*/ 1055 w 243356"/>
                  <a:gd name="connsiteY3" fmla="*/ 1055 h 261790"/>
                  <a:gd name="connsiteX4" fmla="*/ 1055 w 243356"/>
                  <a:gd name="connsiteY4" fmla="*/ 262303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56" h="261790">
                    <a:moveTo>
                      <a:pt x="1055" y="262303"/>
                    </a:moveTo>
                    <a:lnTo>
                      <a:pt x="243214" y="262303"/>
                    </a:lnTo>
                    <a:lnTo>
                      <a:pt x="243214" y="1055"/>
                    </a:lnTo>
                    <a:lnTo>
                      <a:pt x="1055" y="1055"/>
                    </a:lnTo>
                    <a:lnTo>
                      <a:pt x="1055" y="262303"/>
                    </a:lnTo>
                    <a:close/>
                  </a:path>
                </a:pathLst>
              </a:custGeom>
              <a:solidFill>
                <a:srgbClr val="0078D4"/>
              </a:solidFill>
              <a:ln w="3633" cap="flat">
                <a:noFill/>
                <a:prstDash val="solid"/>
                <a:miter/>
              </a:ln>
            </p:spPr>
            <p:txBody>
              <a:bodyPr rtlCol="0" anchor="ctr"/>
              <a:lstStyle/>
              <a:p>
                <a:pPr defTabSz="1097240"/>
                <a:endParaRPr lang="en-US" sz="2118">
                  <a:solidFill>
                    <a:srgbClr val="1A1A1A"/>
                  </a:solidFill>
                  <a:latin typeface="Segoe UI"/>
                </a:endParaRPr>
              </a:p>
            </p:txBody>
          </p:sp>
        </p:grpSp>
        <p:grpSp>
          <p:nvGrpSpPr>
            <p:cNvPr id="17" name="Group 16">
              <a:extLst>
                <a:ext uri="{FF2B5EF4-FFF2-40B4-BE49-F238E27FC236}">
                  <a16:creationId xmlns:a16="http://schemas.microsoft.com/office/drawing/2014/main" id="{BABF302C-D3B8-4442-B378-DCD6CD9EB078}"/>
                </a:ext>
              </a:extLst>
            </p:cNvPr>
            <p:cNvGrpSpPr/>
            <p:nvPr/>
          </p:nvGrpSpPr>
          <p:grpSpPr>
            <a:xfrm>
              <a:off x="2018414" y="7032466"/>
              <a:ext cx="425981" cy="57685"/>
              <a:chOff x="2018414" y="7030318"/>
              <a:chExt cx="425981" cy="57685"/>
            </a:xfrm>
          </p:grpSpPr>
          <p:sp>
            <p:nvSpPr>
              <p:cNvPr id="141" name="Freeform: Shape 140">
                <a:extLst>
                  <a:ext uri="{FF2B5EF4-FFF2-40B4-BE49-F238E27FC236}">
                    <a16:creationId xmlns:a16="http://schemas.microsoft.com/office/drawing/2014/main" id="{875525AA-D55E-44EA-8102-A4860949A6C3}"/>
                  </a:ext>
                  <a:ext uri="{C183D7F6-B498-43B3-948B-1728B52AA6E4}">
                    <adec:decorative xmlns:adec="http://schemas.microsoft.com/office/drawing/2017/decorative" val="1"/>
                  </a:ext>
                </a:extLst>
              </p:cNvPr>
              <p:cNvSpPr/>
              <p:nvPr/>
            </p:nvSpPr>
            <p:spPr>
              <a:xfrm>
                <a:off x="2018414" y="7030975"/>
                <a:ext cx="110616" cy="57028"/>
              </a:xfrm>
              <a:custGeom>
                <a:avLst/>
                <a:gdLst>
                  <a:gd name="connsiteX0" fmla="*/ 1055 w 92180"/>
                  <a:gd name="connsiteY0" fmla="*/ 261744 h 261790"/>
                  <a:gd name="connsiteX1" fmla="*/ 93901 w 92180"/>
                  <a:gd name="connsiteY1" fmla="*/ 261744 h 261790"/>
                  <a:gd name="connsiteX2" fmla="*/ 93901 w 92180"/>
                  <a:gd name="connsiteY2" fmla="*/ 1055 h 261790"/>
                  <a:gd name="connsiteX3" fmla="*/ 1055 w 92180"/>
                  <a:gd name="connsiteY3" fmla="*/ 1055 h 261790"/>
                  <a:gd name="connsiteX4" fmla="*/ 1055 w 92180"/>
                  <a:gd name="connsiteY4" fmla="*/ 261744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80" h="261790">
                    <a:moveTo>
                      <a:pt x="1055" y="261744"/>
                    </a:moveTo>
                    <a:lnTo>
                      <a:pt x="93901" y="261744"/>
                    </a:lnTo>
                    <a:lnTo>
                      <a:pt x="93901" y="1055"/>
                    </a:lnTo>
                    <a:lnTo>
                      <a:pt x="1055" y="1055"/>
                    </a:lnTo>
                    <a:lnTo>
                      <a:pt x="1055" y="261744"/>
                    </a:lnTo>
                    <a:close/>
                  </a:path>
                </a:pathLst>
              </a:custGeom>
              <a:solidFill>
                <a:srgbClr val="0078D4"/>
              </a:solidFill>
              <a:ln w="3633" cap="flat">
                <a:noFill/>
                <a:prstDash val="solid"/>
                <a:miter/>
              </a:ln>
            </p:spPr>
            <p:txBody>
              <a:bodyPr rtlCol="0" anchor="ctr"/>
              <a:lstStyle/>
              <a:p>
                <a:pPr defTabSz="1097240"/>
                <a:endParaRPr lang="en-US" sz="2118">
                  <a:solidFill>
                    <a:srgbClr val="1A1A1A"/>
                  </a:solidFill>
                  <a:latin typeface="Segoe UI"/>
                </a:endParaRPr>
              </a:p>
            </p:txBody>
          </p:sp>
          <p:sp>
            <p:nvSpPr>
              <p:cNvPr id="142" name="Freeform: Shape 141">
                <a:extLst>
                  <a:ext uri="{FF2B5EF4-FFF2-40B4-BE49-F238E27FC236}">
                    <a16:creationId xmlns:a16="http://schemas.microsoft.com/office/drawing/2014/main" id="{74A03137-B6DA-49B4-A376-A033210149C3}"/>
                  </a:ext>
                  <a:ext uri="{C183D7F6-B498-43B3-948B-1728B52AA6E4}">
                    <adec:decorative xmlns:adec="http://schemas.microsoft.com/office/drawing/2017/decorative" val="1"/>
                  </a:ext>
                </a:extLst>
              </p:cNvPr>
              <p:cNvSpPr/>
              <p:nvPr/>
            </p:nvSpPr>
            <p:spPr>
              <a:xfrm>
                <a:off x="2152368" y="7030318"/>
                <a:ext cx="292027" cy="57028"/>
              </a:xfrm>
              <a:custGeom>
                <a:avLst/>
                <a:gdLst>
                  <a:gd name="connsiteX0" fmla="*/ 1055 w 243356"/>
                  <a:gd name="connsiteY0" fmla="*/ 262303 h 261790"/>
                  <a:gd name="connsiteX1" fmla="*/ 243214 w 243356"/>
                  <a:gd name="connsiteY1" fmla="*/ 262303 h 261790"/>
                  <a:gd name="connsiteX2" fmla="*/ 243214 w 243356"/>
                  <a:gd name="connsiteY2" fmla="*/ 1055 h 261790"/>
                  <a:gd name="connsiteX3" fmla="*/ 1055 w 243356"/>
                  <a:gd name="connsiteY3" fmla="*/ 1055 h 261790"/>
                  <a:gd name="connsiteX4" fmla="*/ 1055 w 243356"/>
                  <a:gd name="connsiteY4" fmla="*/ 262303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56" h="261790">
                    <a:moveTo>
                      <a:pt x="1055" y="262303"/>
                    </a:moveTo>
                    <a:lnTo>
                      <a:pt x="243214" y="262303"/>
                    </a:lnTo>
                    <a:lnTo>
                      <a:pt x="243214" y="1055"/>
                    </a:lnTo>
                    <a:lnTo>
                      <a:pt x="1055" y="1055"/>
                    </a:lnTo>
                    <a:lnTo>
                      <a:pt x="1055" y="262303"/>
                    </a:lnTo>
                    <a:close/>
                  </a:path>
                </a:pathLst>
              </a:custGeom>
              <a:solidFill>
                <a:srgbClr val="0078D4"/>
              </a:solidFill>
              <a:ln w="3633" cap="flat">
                <a:noFill/>
                <a:prstDash val="solid"/>
                <a:miter/>
              </a:ln>
            </p:spPr>
            <p:txBody>
              <a:bodyPr rtlCol="0" anchor="ctr"/>
              <a:lstStyle/>
              <a:p>
                <a:pPr defTabSz="1097240"/>
                <a:endParaRPr lang="en-US" sz="2118">
                  <a:solidFill>
                    <a:srgbClr val="1A1A1A"/>
                  </a:solidFill>
                  <a:latin typeface="Segoe UI"/>
                </a:endParaRPr>
              </a:p>
            </p:txBody>
          </p:sp>
        </p:grpSp>
        <p:grpSp>
          <p:nvGrpSpPr>
            <p:cNvPr id="143" name="Group 142">
              <a:extLst>
                <a:ext uri="{FF2B5EF4-FFF2-40B4-BE49-F238E27FC236}">
                  <a16:creationId xmlns:a16="http://schemas.microsoft.com/office/drawing/2014/main" id="{F74D6825-56D8-47E7-9FE4-8696145A3C7B}"/>
                </a:ext>
              </a:extLst>
            </p:cNvPr>
            <p:cNvGrpSpPr/>
            <p:nvPr/>
          </p:nvGrpSpPr>
          <p:grpSpPr>
            <a:xfrm>
              <a:off x="2018414" y="7110328"/>
              <a:ext cx="425981" cy="57685"/>
              <a:chOff x="2018414" y="7030318"/>
              <a:chExt cx="425981" cy="57685"/>
            </a:xfrm>
          </p:grpSpPr>
          <p:sp>
            <p:nvSpPr>
              <p:cNvPr id="144" name="Freeform: Shape 143">
                <a:extLst>
                  <a:ext uri="{FF2B5EF4-FFF2-40B4-BE49-F238E27FC236}">
                    <a16:creationId xmlns:a16="http://schemas.microsoft.com/office/drawing/2014/main" id="{05E14F00-EDDB-4876-A250-69330CCC8FBA}"/>
                  </a:ext>
                  <a:ext uri="{C183D7F6-B498-43B3-948B-1728B52AA6E4}">
                    <adec:decorative xmlns:adec="http://schemas.microsoft.com/office/drawing/2017/decorative" val="1"/>
                  </a:ext>
                </a:extLst>
              </p:cNvPr>
              <p:cNvSpPr/>
              <p:nvPr/>
            </p:nvSpPr>
            <p:spPr>
              <a:xfrm>
                <a:off x="2018414" y="7030975"/>
                <a:ext cx="110616" cy="57028"/>
              </a:xfrm>
              <a:custGeom>
                <a:avLst/>
                <a:gdLst>
                  <a:gd name="connsiteX0" fmla="*/ 1055 w 92180"/>
                  <a:gd name="connsiteY0" fmla="*/ 261744 h 261790"/>
                  <a:gd name="connsiteX1" fmla="*/ 93901 w 92180"/>
                  <a:gd name="connsiteY1" fmla="*/ 261744 h 261790"/>
                  <a:gd name="connsiteX2" fmla="*/ 93901 w 92180"/>
                  <a:gd name="connsiteY2" fmla="*/ 1055 h 261790"/>
                  <a:gd name="connsiteX3" fmla="*/ 1055 w 92180"/>
                  <a:gd name="connsiteY3" fmla="*/ 1055 h 261790"/>
                  <a:gd name="connsiteX4" fmla="*/ 1055 w 92180"/>
                  <a:gd name="connsiteY4" fmla="*/ 261744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180" h="261790">
                    <a:moveTo>
                      <a:pt x="1055" y="261744"/>
                    </a:moveTo>
                    <a:lnTo>
                      <a:pt x="93901" y="261744"/>
                    </a:lnTo>
                    <a:lnTo>
                      <a:pt x="93901" y="1055"/>
                    </a:lnTo>
                    <a:lnTo>
                      <a:pt x="1055" y="1055"/>
                    </a:lnTo>
                    <a:lnTo>
                      <a:pt x="1055" y="261744"/>
                    </a:lnTo>
                    <a:close/>
                  </a:path>
                </a:pathLst>
              </a:custGeom>
              <a:solidFill>
                <a:srgbClr val="0078D4"/>
              </a:solidFill>
              <a:ln w="3633" cap="flat">
                <a:noFill/>
                <a:prstDash val="solid"/>
                <a:miter/>
              </a:ln>
            </p:spPr>
            <p:txBody>
              <a:bodyPr rtlCol="0" anchor="ctr"/>
              <a:lstStyle/>
              <a:p>
                <a:pPr defTabSz="1097240"/>
                <a:endParaRPr lang="en-US" sz="2118">
                  <a:solidFill>
                    <a:srgbClr val="1A1A1A"/>
                  </a:solidFill>
                  <a:latin typeface="Segoe UI"/>
                </a:endParaRPr>
              </a:p>
            </p:txBody>
          </p:sp>
          <p:sp>
            <p:nvSpPr>
              <p:cNvPr id="145" name="Freeform: Shape 144">
                <a:extLst>
                  <a:ext uri="{FF2B5EF4-FFF2-40B4-BE49-F238E27FC236}">
                    <a16:creationId xmlns:a16="http://schemas.microsoft.com/office/drawing/2014/main" id="{BC987C14-C62C-45DB-A63C-8C8CFBF521C5}"/>
                  </a:ext>
                  <a:ext uri="{C183D7F6-B498-43B3-948B-1728B52AA6E4}">
                    <adec:decorative xmlns:adec="http://schemas.microsoft.com/office/drawing/2017/decorative" val="1"/>
                  </a:ext>
                </a:extLst>
              </p:cNvPr>
              <p:cNvSpPr/>
              <p:nvPr/>
            </p:nvSpPr>
            <p:spPr>
              <a:xfrm>
                <a:off x="2152368" y="7030318"/>
                <a:ext cx="292027" cy="57028"/>
              </a:xfrm>
              <a:custGeom>
                <a:avLst/>
                <a:gdLst>
                  <a:gd name="connsiteX0" fmla="*/ 1055 w 243356"/>
                  <a:gd name="connsiteY0" fmla="*/ 262303 h 261790"/>
                  <a:gd name="connsiteX1" fmla="*/ 243214 w 243356"/>
                  <a:gd name="connsiteY1" fmla="*/ 262303 h 261790"/>
                  <a:gd name="connsiteX2" fmla="*/ 243214 w 243356"/>
                  <a:gd name="connsiteY2" fmla="*/ 1055 h 261790"/>
                  <a:gd name="connsiteX3" fmla="*/ 1055 w 243356"/>
                  <a:gd name="connsiteY3" fmla="*/ 1055 h 261790"/>
                  <a:gd name="connsiteX4" fmla="*/ 1055 w 243356"/>
                  <a:gd name="connsiteY4" fmla="*/ 262303 h 2617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3356" h="261790">
                    <a:moveTo>
                      <a:pt x="1055" y="262303"/>
                    </a:moveTo>
                    <a:lnTo>
                      <a:pt x="243214" y="262303"/>
                    </a:lnTo>
                    <a:lnTo>
                      <a:pt x="243214" y="1055"/>
                    </a:lnTo>
                    <a:lnTo>
                      <a:pt x="1055" y="1055"/>
                    </a:lnTo>
                    <a:lnTo>
                      <a:pt x="1055" y="262303"/>
                    </a:lnTo>
                    <a:close/>
                  </a:path>
                </a:pathLst>
              </a:custGeom>
              <a:solidFill>
                <a:srgbClr val="0078D4"/>
              </a:solidFill>
              <a:ln w="3633" cap="flat">
                <a:noFill/>
                <a:prstDash val="solid"/>
                <a:miter/>
              </a:ln>
            </p:spPr>
            <p:txBody>
              <a:bodyPr rtlCol="0" anchor="ctr"/>
              <a:lstStyle/>
              <a:p>
                <a:pPr defTabSz="1097240"/>
                <a:endParaRPr lang="en-US" sz="2118">
                  <a:solidFill>
                    <a:srgbClr val="1A1A1A"/>
                  </a:solidFill>
                  <a:latin typeface="Segoe UI"/>
                </a:endParaRPr>
              </a:p>
            </p:txBody>
          </p:sp>
        </p:grpSp>
      </p:grpSp>
      <p:sp>
        <p:nvSpPr>
          <p:cNvPr id="10" name="Content Placeholder 9">
            <a:extLst>
              <a:ext uri="{FF2B5EF4-FFF2-40B4-BE49-F238E27FC236}">
                <a16:creationId xmlns:a16="http://schemas.microsoft.com/office/drawing/2014/main" id="{2665053B-5047-4AE9-BE26-FD0DBA259F46}"/>
              </a:ext>
            </a:extLst>
          </p:cNvPr>
          <p:cNvSpPr>
            <a:spLocks noGrp="1"/>
          </p:cNvSpPr>
          <p:nvPr>
            <p:ph sz="quarter" idx="13"/>
          </p:nvPr>
        </p:nvSpPr>
        <p:spPr>
          <a:xfrm>
            <a:off x="6946633" y="2700905"/>
            <a:ext cx="1522045" cy="276873"/>
          </a:xfrm>
        </p:spPr>
        <p:txBody>
          <a:bodyPr/>
          <a:lstStyle/>
          <a:p>
            <a:pPr marL="0" lvl="0" indent="0" algn="ctr" defTabSz="914367">
              <a:spcBef>
                <a:spcPts val="0"/>
              </a:spcBef>
              <a:buSzTx/>
              <a:buNone/>
            </a:pPr>
            <a:r>
              <a:rPr lang="en-US" sz="1600">
                <a:gradFill>
                  <a:gsLst>
                    <a:gs pos="81053">
                      <a:srgbClr val="FFFFFF"/>
                    </a:gs>
                    <a:gs pos="56000">
                      <a:srgbClr val="FFFFFF"/>
                    </a:gs>
                  </a:gsLst>
                  <a:lin ang="18900000" scaled="1"/>
                </a:gradFill>
                <a:latin typeface="Segoe UI Semibold"/>
                <a:cs typeface="+mn-cs"/>
              </a:rPr>
              <a:t>Relational data</a:t>
            </a:r>
            <a:endParaRPr lang="en-US"/>
          </a:p>
        </p:txBody>
      </p:sp>
      <p:grpSp>
        <p:nvGrpSpPr>
          <p:cNvPr id="132" name="Group 131">
            <a:extLst>
              <a:ext uri="{FF2B5EF4-FFF2-40B4-BE49-F238E27FC236}">
                <a16:creationId xmlns:a16="http://schemas.microsoft.com/office/drawing/2014/main" id="{5B640917-8EC6-4D5D-9759-3F3A0839912A}"/>
              </a:ext>
              <a:ext uri="{C183D7F6-B498-43B3-948B-1728B52AA6E4}">
                <adec:decorative xmlns:adec="http://schemas.microsoft.com/office/drawing/2017/decorative" val="1"/>
              </a:ext>
            </a:extLst>
          </p:cNvPr>
          <p:cNvGrpSpPr/>
          <p:nvPr/>
        </p:nvGrpSpPr>
        <p:grpSpPr>
          <a:xfrm>
            <a:off x="9884730" y="2338817"/>
            <a:ext cx="217676" cy="269794"/>
            <a:chOff x="8018464" y="4649789"/>
            <a:chExt cx="225425" cy="279400"/>
          </a:xfrm>
        </p:grpSpPr>
        <p:sp>
          <p:nvSpPr>
            <p:cNvPr id="133" name="Freeform 88">
              <a:extLst>
                <a:ext uri="{FF2B5EF4-FFF2-40B4-BE49-F238E27FC236}">
                  <a16:creationId xmlns:a16="http://schemas.microsoft.com/office/drawing/2014/main" id="{F30002CD-8192-4652-BA99-9963EED2268E}"/>
                </a:ext>
                <a:ext uri="{C183D7F6-B498-43B3-948B-1728B52AA6E4}">
                  <adec:decorative xmlns:adec="http://schemas.microsoft.com/office/drawing/2017/decorative" val="1"/>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34" name="Freeform 89">
              <a:extLst>
                <a:ext uri="{FF2B5EF4-FFF2-40B4-BE49-F238E27FC236}">
                  <a16:creationId xmlns:a16="http://schemas.microsoft.com/office/drawing/2014/main" id="{85D1384C-BB57-479C-999E-D505C907E1A4}"/>
                </a:ext>
                <a:ext uri="{C183D7F6-B498-43B3-948B-1728B52AA6E4}">
                  <adec:decorative xmlns:adec="http://schemas.microsoft.com/office/drawing/2017/decorative" val="1"/>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35" name="Line 90">
              <a:extLst>
                <a:ext uri="{FF2B5EF4-FFF2-40B4-BE49-F238E27FC236}">
                  <a16:creationId xmlns:a16="http://schemas.microsoft.com/office/drawing/2014/main" id="{4EE7D8A4-B1CE-4C55-A4B3-F371567AAE26}"/>
                </a:ext>
                <a:ext uri="{C183D7F6-B498-43B3-948B-1728B52AA6E4}">
                  <adec:decorative xmlns:adec="http://schemas.microsoft.com/office/drawing/2017/decorative" val="1"/>
                </a:ext>
              </a:extLst>
            </p:cNvPr>
            <p:cNvSpPr>
              <a:spLocks noChangeShapeType="1"/>
            </p:cNvSpPr>
            <p:nvPr/>
          </p:nvSpPr>
          <p:spPr bwMode="auto">
            <a:xfrm>
              <a:off x="8077201" y="4795839"/>
              <a:ext cx="106363" cy="0"/>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36" name="Line 91">
              <a:extLst>
                <a:ext uri="{FF2B5EF4-FFF2-40B4-BE49-F238E27FC236}">
                  <a16:creationId xmlns:a16="http://schemas.microsoft.com/office/drawing/2014/main" id="{EA15AF1B-7FD3-4709-B029-BE0C6415DBF7}"/>
                </a:ext>
                <a:ext uri="{C183D7F6-B498-43B3-948B-1728B52AA6E4}">
                  <adec:decorative xmlns:adec="http://schemas.microsoft.com/office/drawing/2017/decorative" val="1"/>
                </a:ext>
              </a:extLst>
            </p:cNvPr>
            <p:cNvSpPr>
              <a:spLocks noChangeShapeType="1"/>
            </p:cNvSpPr>
            <p:nvPr/>
          </p:nvSpPr>
          <p:spPr bwMode="auto">
            <a:xfrm>
              <a:off x="8077201" y="4849814"/>
              <a:ext cx="106363" cy="0"/>
            </a:xfrm>
            <a:prstGeom prst="line">
              <a:avLst/>
            </a:prstGeom>
            <a:noFill/>
            <a:ln w="17463" cap="flat">
              <a:solidFill>
                <a:schemeClr val="accent1"/>
              </a:solidFill>
              <a:prstDash val="solid"/>
              <a:miter lim="800000"/>
              <a:headEnd/>
              <a:tailEnd/>
            </a:ln>
            <a:extLst>
              <a:ext uri="{909E8E84-426E-40DD-AFC4-6F175D3DCCD1}">
                <a14:hiddenFill xmlns:a14="http://schemas.microsoft.com/office/drawing/2010/main">
                  <a:noFill/>
                </a14:hiddenFill>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sp>
        <p:nvSpPr>
          <p:cNvPr id="11" name="Content Placeholder 10">
            <a:extLst>
              <a:ext uri="{FF2B5EF4-FFF2-40B4-BE49-F238E27FC236}">
                <a16:creationId xmlns:a16="http://schemas.microsoft.com/office/drawing/2014/main" id="{A4649612-1A9D-41D3-AACA-F4672E544E66}"/>
              </a:ext>
            </a:extLst>
          </p:cNvPr>
          <p:cNvSpPr>
            <a:spLocks noGrp="1"/>
          </p:cNvSpPr>
          <p:nvPr>
            <p:ph sz="quarter" idx="14"/>
          </p:nvPr>
        </p:nvSpPr>
        <p:spPr>
          <a:xfrm>
            <a:off x="8999048" y="2698937"/>
            <a:ext cx="1987505" cy="264040"/>
          </a:xfrm>
        </p:spPr>
        <p:txBody>
          <a:bodyPr/>
          <a:lstStyle/>
          <a:p>
            <a:pPr marL="0" lvl="0" indent="0" algn="ctr" defTabSz="914367">
              <a:spcBef>
                <a:spcPts val="0"/>
              </a:spcBef>
              <a:buSzTx/>
              <a:buNone/>
            </a:pPr>
            <a:r>
              <a:rPr lang="en-US" sz="1600">
                <a:gradFill>
                  <a:gsLst>
                    <a:gs pos="81053">
                      <a:srgbClr val="FFFFFF"/>
                    </a:gs>
                    <a:gs pos="56000">
                      <a:srgbClr val="FFFFFF"/>
                    </a:gs>
                  </a:gsLst>
                  <a:lin ang="18900000" scaled="1"/>
                </a:gradFill>
                <a:latin typeface="Segoe UI Semibold"/>
                <a:cs typeface="+mn-cs"/>
              </a:rPr>
              <a:t>Non-relational data</a:t>
            </a:r>
            <a:endParaRPr lang="en-US"/>
          </a:p>
        </p:txBody>
      </p:sp>
      <p:sp>
        <p:nvSpPr>
          <p:cNvPr id="65" name="Rectangle 64">
            <a:extLst>
              <a:ext uri="{FF2B5EF4-FFF2-40B4-BE49-F238E27FC236}">
                <a16:creationId xmlns:a16="http://schemas.microsoft.com/office/drawing/2014/main" id="{8DE4C578-68AF-428E-9DAE-F83FD65940C9}"/>
              </a:ext>
              <a:ext uri="{C183D7F6-B498-43B3-948B-1728B52AA6E4}">
                <adec:decorative xmlns:adec="http://schemas.microsoft.com/office/drawing/2017/decorative" val="1"/>
              </a:ext>
            </a:extLst>
          </p:cNvPr>
          <p:cNvSpPr/>
          <p:nvPr/>
        </p:nvSpPr>
        <p:spPr bwMode="auto">
          <a:xfrm>
            <a:off x="6096000" y="3203495"/>
            <a:ext cx="5501656" cy="9716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1200">
              <a:gradFill>
                <a:gsLst>
                  <a:gs pos="93664">
                    <a:schemeClr val="accent1"/>
                  </a:gs>
                  <a:gs pos="12000">
                    <a:schemeClr val="accent1"/>
                  </a:gs>
                </a:gsLst>
                <a:lin ang="18900000" scaled="1"/>
              </a:gradFill>
              <a:latin typeface="+mj-lt"/>
              <a:ea typeface="Segoe UI" pitchFamily="34" charset="0"/>
              <a:cs typeface="Segoe UI" pitchFamily="34" charset="0"/>
            </a:endParaRPr>
          </a:p>
        </p:txBody>
      </p:sp>
      <p:sp>
        <p:nvSpPr>
          <p:cNvPr id="12" name="Content Placeholder 11">
            <a:extLst>
              <a:ext uri="{FF2B5EF4-FFF2-40B4-BE49-F238E27FC236}">
                <a16:creationId xmlns:a16="http://schemas.microsoft.com/office/drawing/2014/main" id="{BCB899DB-7362-4637-BB14-B30ACD129DC4}"/>
              </a:ext>
            </a:extLst>
          </p:cNvPr>
          <p:cNvSpPr>
            <a:spLocks noGrp="1"/>
          </p:cNvSpPr>
          <p:nvPr>
            <p:ph sz="quarter" idx="15"/>
          </p:nvPr>
        </p:nvSpPr>
        <p:spPr>
          <a:xfrm>
            <a:off x="8085427" y="3344147"/>
            <a:ext cx="1522802" cy="181718"/>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Recognized leader</a:t>
            </a:r>
            <a:endParaRPr lang="en-US"/>
          </a:p>
        </p:txBody>
      </p:sp>
      <p:pic>
        <p:nvPicPr>
          <p:cNvPr id="66" name="Picture 6" descr="Forrester® logo">
            <a:extLst>
              <a:ext uri="{FF2B5EF4-FFF2-40B4-BE49-F238E27FC236}">
                <a16:creationId xmlns:a16="http://schemas.microsoft.com/office/drawing/2014/main" id="{E9B1DC43-A7D9-472E-8E7A-DC4193488DDD}"/>
              </a:ext>
              <a:ext uri="{C183D7F6-B498-43B3-948B-1728B52AA6E4}">
                <adec:decorative xmlns:adec="http://schemas.microsoft.com/office/drawing/2017/decorative" val="0"/>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089113" y="3684273"/>
            <a:ext cx="1243769" cy="198226"/>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8" descr="Gartner® logo">
            <a:extLst>
              <a:ext uri="{FF2B5EF4-FFF2-40B4-BE49-F238E27FC236}">
                <a16:creationId xmlns:a16="http://schemas.microsoft.com/office/drawing/2014/main" id="{5A0C1E72-39BC-4A42-A998-05AE9D3E06AE}"/>
              </a:ext>
              <a:ext uri="{C183D7F6-B498-43B3-948B-1728B52AA6E4}">
                <adec:decorative xmlns:adec="http://schemas.microsoft.com/office/drawing/2017/decorative" val="0"/>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500116" y="3671519"/>
            <a:ext cx="986904" cy="227451"/>
          </a:xfrm>
          <a:prstGeom prst="rect">
            <a:avLst/>
          </a:prstGeom>
          <a:noFill/>
          <a:extLst>
            <a:ext uri="{909E8E84-426E-40DD-AFC4-6F175D3DCCD1}">
              <a14:hiddenFill xmlns:a14="http://schemas.microsoft.com/office/drawing/2010/main">
                <a:solidFill>
                  <a:srgbClr val="FFFFFF"/>
                </a:solidFill>
              </a14:hiddenFill>
            </a:ext>
          </a:extLst>
        </p:spPr>
      </p:pic>
      <p:sp>
        <p:nvSpPr>
          <p:cNvPr id="55" name="Rectangle 54">
            <a:extLst>
              <a:ext uri="{FF2B5EF4-FFF2-40B4-BE49-F238E27FC236}">
                <a16:creationId xmlns:a16="http://schemas.microsoft.com/office/drawing/2014/main" id="{E95890F2-AE44-4799-8CDC-7588B4262DBB}"/>
              </a:ext>
              <a:ext uri="{C183D7F6-B498-43B3-948B-1728B52AA6E4}">
                <adec:decorative xmlns:adec="http://schemas.microsoft.com/office/drawing/2017/decorative" val="1"/>
              </a:ext>
            </a:extLst>
          </p:cNvPr>
          <p:cNvSpPr/>
          <p:nvPr/>
        </p:nvSpPr>
        <p:spPr bwMode="auto">
          <a:xfrm>
            <a:off x="6096000" y="4223712"/>
            <a:ext cx="5501656" cy="205517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ts val="600"/>
              </a:spcAft>
              <a:defRPr/>
            </a:pPr>
            <a:endParaRPr lang="en-US" sz="1200">
              <a:gradFill>
                <a:gsLst>
                  <a:gs pos="93664">
                    <a:schemeClr val="accent1"/>
                  </a:gs>
                  <a:gs pos="12000">
                    <a:schemeClr val="accent1"/>
                  </a:gs>
                </a:gsLst>
                <a:lin ang="18900000" scaled="1"/>
              </a:gradFill>
              <a:latin typeface="+mj-lt"/>
            </a:endParaRPr>
          </a:p>
        </p:txBody>
      </p:sp>
      <p:sp>
        <p:nvSpPr>
          <p:cNvPr id="15" name="Content Placeholder 14">
            <a:extLst>
              <a:ext uri="{FF2B5EF4-FFF2-40B4-BE49-F238E27FC236}">
                <a16:creationId xmlns:a16="http://schemas.microsoft.com/office/drawing/2014/main" id="{FE66B13A-8EAC-4D3A-B393-157D5A5F9684}"/>
              </a:ext>
            </a:extLst>
          </p:cNvPr>
          <p:cNvSpPr>
            <a:spLocks noGrp="1"/>
          </p:cNvSpPr>
          <p:nvPr>
            <p:ph sz="quarter" idx="16"/>
          </p:nvPr>
        </p:nvSpPr>
        <p:spPr>
          <a:xfrm>
            <a:off x="7648948" y="4369437"/>
            <a:ext cx="2393281" cy="259605"/>
          </a:xfrm>
        </p:spPr>
        <p:txBody>
          <a:bodyPr/>
          <a:lstStyle/>
          <a:p>
            <a:pPr marL="0" lvl="0" indent="0" algn="ctr" defTabSz="932472" fontAlgn="base">
              <a:lnSpc>
                <a:spcPct val="90000"/>
              </a:lnSpc>
              <a:spcBef>
                <a:spcPct val="0"/>
              </a:spcBef>
              <a:spcAft>
                <a:spcPts val="600"/>
              </a:spcAft>
              <a:buSzTx/>
              <a:buNone/>
              <a:defRPr/>
            </a:pPr>
            <a:r>
              <a:rPr lang="en-US" sz="1200">
                <a:gradFill>
                  <a:gsLst>
                    <a:gs pos="93664">
                      <a:srgbClr val="50E6FF"/>
                    </a:gs>
                    <a:gs pos="12000">
                      <a:srgbClr val="50E6FF"/>
                    </a:gs>
                  </a:gsLst>
                  <a:lin ang="18900000" scaled="1"/>
                </a:gradFill>
                <a:latin typeface="Segoe UI Semibold"/>
                <a:cs typeface="+mn-cs"/>
              </a:rPr>
              <a:t>Broadest choice and compatibility</a:t>
            </a:r>
            <a:endParaRPr lang="en-US"/>
          </a:p>
        </p:txBody>
      </p:sp>
      <p:sp>
        <p:nvSpPr>
          <p:cNvPr id="16" name="Content Placeholder 15">
            <a:extLst>
              <a:ext uri="{FF2B5EF4-FFF2-40B4-BE49-F238E27FC236}">
                <a16:creationId xmlns:a16="http://schemas.microsoft.com/office/drawing/2014/main" id="{D3115B4E-60E3-4389-8529-E70F1A3FB403}"/>
              </a:ext>
            </a:extLst>
          </p:cNvPr>
          <p:cNvSpPr>
            <a:spLocks noGrp="1"/>
          </p:cNvSpPr>
          <p:nvPr>
            <p:ph sz="quarter" idx="17"/>
          </p:nvPr>
        </p:nvSpPr>
        <p:spPr>
          <a:xfrm>
            <a:off x="7246783" y="4809756"/>
            <a:ext cx="1367670" cy="228935"/>
          </a:xfrm>
        </p:spPr>
        <p:txBody>
          <a:bodyPr/>
          <a:lstStyle/>
          <a:p>
            <a:pPr marL="0" lvl="0" indent="0" defTabSz="838973" fontAlgn="base">
              <a:lnSpc>
                <a:spcPct val="90000"/>
              </a:lnSpc>
              <a:spcBef>
                <a:spcPct val="0"/>
              </a:spcBef>
              <a:spcAft>
                <a:spcPct val="0"/>
              </a:spcAft>
              <a:buSzTx/>
              <a:buNone/>
              <a:defRPr/>
            </a:pPr>
            <a:r>
              <a:rPr lang="en-US" sz="120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Azure Cosmos DB</a:t>
            </a:r>
            <a:endParaRPr lang="en-US"/>
          </a:p>
        </p:txBody>
      </p:sp>
      <p:pic>
        <p:nvPicPr>
          <p:cNvPr id="160" name="Graphic 159">
            <a:extLst>
              <a:ext uri="{FF2B5EF4-FFF2-40B4-BE49-F238E27FC236}">
                <a16:creationId xmlns:a16="http://schemas.microsoft.com/office/drawing/2014/main" id="{D892142B-6E27-473A-BF9C-6A45D240B08C}"/>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751640" y="4737300"/>
            <a:ext cx="313064" cy="313062"/>
          </a:xfrm>
          <a:prstGeom prst="rect">
            <a:avLst/>
          </a:prstGeom>
        </p:spPr>
      </p:pic>
      <p:sp>
        <p:nvSpPr>
          <p:cNvPr id="20" name="Content Placeholder 19">
            <a:extLst>
              <a:ext uri="{FF2B5EF4-FFF2-40B4-BE49-F238E27FC236}">
                <a16:creationId xmlns:a16="http://schemas.microsoft.com/office/drawing/2014/main" id="{35FA59B9-71A5-42B3-9EBC-184D053DA271}"/>
              </a:ext>
            </a:extLst>
          </p:cNvPr>
          <p:cNvSpPr>
            <a:spLocks noGrp="1"/>
          </p:cNvSpPr>
          <p:nvPr>
            <p:ph sz="quarter" idx="18"/>
          </p:nvPr>
        </p:nvSpPr>
        <p:spPr>
          <a:xfrm>
            <a:off x="7244678" y="5254272"/>
            <a:ext cx="857968" cy="288753"/>
          </a:xfrm>
        </p:spPr>
        <p:txBody>
          <a:bodyPr/>
          <a:lstStyle/>
          <a:p>
            <a:pPr marL="0" lvl="0" indent="0" defTabSz="914367">
              <a:lnSpc>
                <a:spcPct val="90000"/>
              </a:lnSpc>
              <a:spcBef>
                <a:spcPct val="0"/>
              </a:spcBef>
              <a:buSzTx/>
              <a:buNone/>
              <a:defRPr/>
            </a:pPr>
            <a:r>
              <a:rPr lang="en-US" sz="120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Azure Cache for Redis</a:t>
            </a:r>
            <a:endParaRPr lang="en-US" sz="1200">
              <a:ln w="3175">
                <a:noFill/>
              </a:ln>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endParaRPr>
          </a:p>
        </p:txBody>
      </p:sp>
      <p:pic>
        <p:nvPicPr>
          <p:cNvPr id="4102" name="Graphic 4101">
            <a:extLst>
              <a:ext uri="{FF2B5EF4-FFF2-40B4-BE49-F238E27FC236}">
                <a16:creationId xmlns:a16="http://schemas.microsoft.com/office/drawing/2014/main" id="{99724120-21BE-4EBA-BD90-9FF07FC6AB53}"/>
              </a:ext>
              <a:ext uri="{C183D7F6-B498-43B3-948B-1728B52AA6E4}">
                <adec:decorative xmlns:adec="http://schemas.microsoft.com/office/drawing/2017/decorative" val="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751640" y="5258406"/>
            <a:ext cx="299838" cy="299838"/>
          </a:xfrm>
          <a:prstGeom prst="rect">
            <a:avLst/>
          </a:prstGeom>
        </p:spPr>
      </p:pic>
      <p:sp>
        <p:nvSpPr>
          <p:cNvPr id="22" name="Content Placeholder 21">
            <a:extLst>
              <a:ext uri="{FF2B5EF4-FFF2-40B4-BE49-F238E27FC236}">
                <a16:creationId xmlns:a16="http://schemas.microsoft.com/office/drawing/2014/main" id="{AE261C6D-5039-4945-8195-20F90574F251}"/>
              </a:ext>
            </a:extLst>
          </p:cNvPr>
          <p:cNvSpPr>
            <a:spLocks noGrp="1"/>
          </p:cNvSpPr>
          <p:nvPr>
            <p:ph sz="quarter" idx="19"/>
          </p:nvPr>
        </p:nvSpPr>
        <p:spPr>
          <a:xfrm>
            <a:off x="7246560" y="5770161"/>
            <a:ext cx="1142230" cy="315388"/>
          </a:xfrm>
        </p:spPr>
        <p:txBody>
          <a:bodyPr/>
          <a:lstStyle/>
          <a:p>
            <a:pPr marL="0" lvl="0" indent="0" defTabSz="838973" fontAlgn="base">
              <a:lnSpc>
                <a:spcPct val="90000"/>
              </a:lnSpc>
              <a:spcBef>
                <a:spcPct val="0"/>
              </a:spcBef>
              <a:spcAft>
                <a:spcPct val="0"/>
              </a:spcAft>
              <a:buSzTx/>
              <a:buNone/>
              <a:defRPr/>
            </a:pPr>
            <a:r>
              <a:rPr lang="en-US" sz="120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Azure Database for MariaDB</a:t>
            </a:r>
            <a:endParaRPr lang="en-US"/>
          </a:p>
        </p:txBody>
      </p:sp>
      <p:pic>
        <p:nvPicPr>
          <p:cNvPr id="4100" name="Graphic 4099">
            <a:extLst>
              <a:ext uri="{FF2B5EF4-FFF2-40B4-BE49-F238E27FC236}">
                <a16:creationId xmlns:a16="http://schemas.microsoft.com/office/drawing/2014/main" id="{08C6F695-8EAA-47F9-BFE5-3E2AAEC93866}"/>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751640" y="5782472"/>
            <a:ext cx="299838" cy="299838"/>
          </a:xfrm>
          <a:prstGeom prst="rect">
            <a:avLst/>
          </a:prstGeom>
        </p:spPr>
      </p:pic>
      <p:sp>
        <p:nvSpPr>
          <p:cNvPr id="23" name="Content Placeholder 22">
            <a:extLst>
              <a:ext uri="{FF2B5EF4-FFF2-40B4-BE49-F238E27FC236}">
                <a16:creationId xmlns:a16="http://schemas.microsoft.com/office/drawing/2014/main" id="{553ED04F-AB87-47CF-B574-5D7D0D0A0918}"/>
              </a:ext>
            </a:extLst>
          </p:cNvPr>
          <p:cNvSpPr>
            <a:spLocks noGrp="1"/>
          </p:cNvSpPr>
          <p:nvPr>
            <p:ph sz="quarter" idx="20"/>
          </p:nvPr>
        </p:nvSpPr>
        <p:spPr>
          <a:xfrm>
            <a:off x="9666379" y="4717317"/>
            <a:ext cx="1232492" cy="339385"/>
          </a:xfrm>
        </p:spPr>
        <p:txBody>
          <a:bodyPr/>
          <a:lstStyle/>
          <a:p>
            <a:pPr marL="0" lvl="0" indent="0" defTabSz="838973" fontAlgn="base">
              <a:lnSpc>
                <a:spcPct val="90000"/>
              </a:lnSpc>
              <a:spcBef>
                <a:spcPct val="0"/>
              </a:spcBef>
              <a:spcAft>
                <a:spcPct val="0"/>
              </a:spcAft>
              <a:buSzTx/>
              <a:buNone/>
              <a:defRPr/>
            </a:pPr>
            <a:r>
              <a:rPr lang="en-US" sz="120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Azure Database</a:t>
            </a:r>
            <a:r>
              <a:rPr lang="en-US" sz="1200" baseline="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 </a:t>
            </a:r>
            <a:r>
              <a:rPr lang="en-US" sz="120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for PostgreSQL</a:t>
            </a:r>
            <a:endParaRPr lang="en-US"/>
          </a:p>
        </p:txBody>
      </p:sp>
      <p:pic>
        <p:nvPicPr>
          <p:cNvPr id="37" name="Graphic 36">
            <a:extLst>
              <a:ext uri="{FF2B5EF4-FFF2-40B4-BE49-F238E27FC236}">
                <a16:creationId xmlns:a16="http://schemas.microsoft.com/office/drawing/2014/main" id="{A8CD50F4-F6B7-46F4-8AD7-2962D2FB06E4}"/>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173026" y="4743912"/>
            <a:ext cx="299838" cy="299838"/>
          </a:xfrm>
          <a:prstGeom prst="rect">
            <a:avLst/>
          </a:prstGeom>
        </p:spPr>
      </p:pic>
      <p:sp>
        <p:nvSpPr>
          <p:cNvPr id="24" name="Content Placeholder 23">
            <a:extLst>
              <a:ext uri="{FF2B5EF4-FFF2-40B4-BE49-F238E27FC236}">
                <a16:creationId xmlns:a16="http://schemas.microsoft.com/office/drawing/2014/main" id="{0553F32F-3D9A-419B-B562-F4DC405E9136}"/>
              </a:ext>
            </a:extLst>
          </p:cNvPr>
          <p:cNvSpPr>
            <a:spLocks noGrp="1"/>
          </p:cNvSpPr>
          <p:nvPr>
            <p:ph sz="quarter" idx="21"/>
          </p:nvPr>
        </p:nvSpPr>
        <p:spPr>
          <a:xfrm>
            <a:off x="9663751" y="5255436"/>
            <a:ext cx="1232492" cy="325490"/>
          </a:xfrm>
        </p:spPr>
        <p:txBody>
          <a:bodyPr/>
          <a:lstStyle/>
          <a:p>
            <a:pPr marL="0" lvl="0" indent="0" defTabSz="838973" fontAlgn="base">
              <a:lnSpc>
                <a:spcPct val="90000"/>
              </a:lnSpc>
              <a:spcBef>
                <a:spcPct val="0"/>
              </a:spcBef>
              <a:spcAft>
                <a:spcPct val="0"/>
              </a:spcAft>
              <a:buSzTx/>
              <a:buNone/>
              <a:defRPr/>
            </a:pPr>
            <a:r>
              <a:rPr lang="en-US" sz="120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Azure Database</a:t>
            </a:r>
            <a:r>
              <a:rPr lang="en-US" sz="1200" baseline="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 </a:t>
            </a:r>
            <a:r>
              <a:rPr lang="en-US" sz="120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for MySQL</a:t>
            </a:r>
            <a:endParaRPr lang="en-US"/>
          </a:p>
        </p:txBody>
      </p:sp>
      <p:pic>
        <p:nvPicPr>
          <p:cNvPr id="4097" name="Graphic 4096">
            <a:extLst>
              <a:ext uri="{FF2B5EF4-FFF2-40B4-BE49-F238E27FC236}">
                <a16:creationId xmlns:a16="http://schemas.microsoft.com/office/drawing/2014/main" id="{48B84973-BDCD-4806-A869-F32382234CCA}"/>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173026" y="5258406"/>
            <a:ext cx="299838" cy="299838"/>
          </a:xfrm>
          <a:prstGeom prst="rect">
            <a:avLst/>
          </a:prstGeom>
        </p:spPr>
      </p:pic>
      <p:sp>
        <p:nvSpPr>
          <p:cNvPr id="25" name="Content Placeholder 24">
            <a:extLst>
              <a:ext uri="{FF2B5EF4-FFF2-40B4-BE49-F238E27FC236}">
                <a16:creationId xmlns:a16="http://schemas.microsoft.com/office/drawing/2014/main" id="{75974E24-CA9B-4A81-8B7A-84413BE7F36A}"/>
              </a:ext>
            </a:extLst>
          </p:cNvPr>
          <p:cNvSpPr>
            <a:spLocks noGrp="1"/>
          </p:cNvSpPr>
          <p:nvPr>
            <p:ph sz="quarter" idx="22"/>
          </p:nvPr>
        </p:nvSpPr>
        <p:spPr>
          <a:xfrm>
            <a:off x="9709700" y="5837773"/>
            <a:ext cx="857968" cy="202256"/>
          </a:xfrm>
        </p:spPr>
        <p:txBody>
          <a:bodyPr/>
          <a:lstStyle/>
          <a:p>
            <a:pPr marL="0" lvl="0" indent="0" defTabSz="838973" fontAlgn="base">
              <a:lnSpc>
                <a:spcPct val="90000"/>
              </a:lnSpc>
              <a:spcBef>
                <a:spcPct val="0"/>
              </a:spcBef>
              <a:spcAft>
                <a:spcPct val="0"/>
              </a:spcAft>
              <a:buSzTx/>
              <a:buNone/>
              <a:defRPr/>
            </a:pPr>
            <a:r>
              <a:rPr lang="en-US" sz="1200">
                <a:gradFill>
                  <a:gsLst>
                    <a:gs pos="12000">
                      <a:srgbClr val="FFFFFF"/>
                    </a:gs>
                    <a:gs pos="100000">
                      <a:srgbClr val="FFFFFF"/>
                    </a:gs>
                  </a:gsLst>
                  <a:lin ang="18900000" scaled="1"/>
                </a:gradFill>
                <a:latin typeface="Segoe UI Semibold" panose="020B0702040204020203" pitchFamily="34" charset="0"/>
                <a:cs typeface="Segoe UI Semibold" panose="020B0702040204020203" pitchFamily="34" charset="0"/>
              </a:rPr>
              <a:t>Azure SQL</a:t>
            </a:r>
            <a:endParaRPr lang="en-US"/>
          </a:p>
        </p:txBody>
      </p:sp>
      <p:pic>
        <p:nvPicPr>
          <p:cNvPr id="34" name="Graphic 33">
            <a:extLst>
              <a:ext uri="{FF2B5EF4-FFF2-40B4-BE49-F238E27FC236}">
                <a16:creationId xmlns:a16="http://schemas.microsoft.com/office/drawing/2014/main" id="{13163247-0260-4CAB-A5A6-0FE00CD0B219}"/>
              </a:ext>
              <a:ext uri="{C183D7F6-B498-43B3-948B-1728B52AA6E4}">
                <adec:decorative xmlns:adec="http://schemas.microsoft.com/office/drawing/2017/decorative" val="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219039" y="5789691"/>
            <a:ext cx="285402" cy="285400"/>
          </a:xfrm>
          <a:prstGeom prst="rect">
            <a:avLst/>
          </a:prstGeom>
        </p:spPr>
      </p:pic>
    </p:spTree>
    <p:extLst>
      <p:ext uri="{BB962C8B-B14F-4D97-AF65-F5344CB8AC3E}">
        <p14:creationId xmlns:p14="http://schemas.microsoft.com/office/powerpoint/2010/main" val="3298384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400"/>
                                  </p:stCondLst>
                                  <p:childTnLst>
                                    <p:animMotion origin="layout" path="M -3.33333E-6 2.96296E-6 L -3.33333E-6 0.03541 " pathEditMode="relative" rAng="0" ptsTypes="AA">
                                      <p:cBhvr>
                                        <p:cTn id="9" dur="700" spd="-100000" fill="hold"/>
                                        <p:tgtEl>
                                          <p:spTgt spid="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500"/>
                                  </p:stCondLst>
                                  <p:childTnLst>
                                    <p:animMotion origin="layout" path="M 1.25E-6 4.81481E-6 L 1.25E-6 0.03541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128"/>
                                        </p:tgtEl>
                                        <p:attrNameLst>
                                          <p:attrName>style.visibility</p:attrName>
                                        </p:attrNameLst>
                                      </p:cBhvr>
                                      <p:to>
                                        <p:strVal val="visible"/>
                                      </p:to>
                                    </p:set>
                                    <p:animEffect transition="in" filter="fade">
                                      <p:cBhvr>
                                        <p:cTn id="17" dur="500"/>
                                        <p:tgtEl>
                                          <p:spTgt spid="128"/>
                                        </p:tgtEl>
                                      </p:cBhvr>
                                    </p:animEffect>
                                  </p:childTnLst>
                                </p:cTn>
                              </p:par>
                              <p:par>
                                <p:cTn id="18" presetID="42" presetClass="path" presetSubtype="0" decel="100000" fill="hold" grpId="1" nodeType="withEffect">
                                  <p:stCondLst>
                                    <p:cond delay="400"/>
                                  </p:stCondLst>
                                  <p:childTnLst>
                                    <p:animMotion origin="layout" path="M 1.66667E-6 3.33333E-6 L 1.66667E-6 0.03541 " pathEditMode="relative" rAng="0" ptsTypes="AA">
                                      <p:cBhvr>
                                        <p:cTn id="19" dur="700" spd="-100000" fill="hold"/>
                                        <p:tgtEl>
                                          <p:spTgt spid="128"/>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42" presetClass="path" presetSubtype="0" decel="100000" fill="hold" grpId="1" nodeType="withEffect">
                                  <p:stCondLst>
                                    <p:cond delay="400"/>
                                  </p:stCondLst>
                                  <p:childTnLst>
                                    <p:animMotion origin="layout" path="M 1.66667E-6 3.33333E-6 L 1.66667E-6 0.03541 " pathEditMode="relative" rAng="0" ptsTypes="AA">
                                      <p:cBhvr>
                                        <p:cTn id="24" dur="700" spd="-100000" fill="hold"/>
                                        <p:tgtEl>
                                          <p:spTgt spid="8"/>
                                        </p:tgtEl>
                                        <p:attrNameLst>
                                          <p:attrName>ppt_x</p:attrName>
                                          <p:attrName>ppt_y</p:attrName>
                                        </p:attrNameLst>
                                      </p:cBhvr>
                                      <p:rCtr x="0" y="1759"/>
                                    </p:animMotion>
                                  </p:childTnLst>
                                </p:cTn>
                              </p:par>
                              <p:par>
                                <p:cTn id="25" presetID="10" presetClass="entr" presetSubtype="0" fill="hold" nodeType="withEffect">
                                  <p:stCondLst>
                                    <p:cond delay="400"/>
                                  </p:stCondLst>
                                  <p:childTnLst>
                                    <p:set>
                                      <p:cBhvr>
                                        <p:cTn id="26" dur="1" fill="hold">
                                          <p:stCondLst>
                                            <p:cond delay="0"/>
                                          </p:stCondLst>
                                        </p:cTn>
                                        <p:tgtEl>
                                          <p:spTgt spid="4098"/>
                                        </p:tgtEl>
                                        <p:attrNameLst>
                                          <p:attrName>style.visibility</p:attrName>
                                        </p:attrNameLst>
                                      </p:cBhvr>
                                      <p:to>
                                        <p:strVal val="visible"/>
                                      </p:to>
                                    </p:set>
                                    <p:animEffect transition="in" filter="fade">
                                      <p:cBhvr>
                                        <p:cTn id="27" dur="500"/>
                                        <p:tgtEl>
                                          <p:spTgt spid="4098"/>
                                        </p:tgtEl>
                                      </p:cBhvr>
                                    </p:animEffect>
                                  </p:childTnLst>
                                </p:cTn>
                              </p:par>
                              <p:par>
                                <p:cTn id="28" presetID="42" presetClass="path" presetSubtype="0" decel="100000" fill="hold" nodeType="withEffect">
                                  <p:stCondLst>
                                    <p:cond delay="400"/>
                                  </p:stCondLst>
                                  <p:childTnLst>
                                    <p:animMotion origin="layout" path="M 1.66667E-6 3.33333E-6 L 1.66667E-6 0.03541 " pathEditMode="relative" rAng="0" ptsTypes="AA">
                                      <p:cBhvr>
                                        <p:cTn id="29" dur="700" spd="-100000" fill="hold"/>
                                        <p:tgtEl>
                                          <p:spTgt spid="4098"/>
                                        </p:tgtEl>
                                        <p:attrNameLst>
                                          <p:attrName>ppt_x</p:attrName>
                                          <p:attrName>ppt_y</p:attrName>
                                        </p:attrNameLst>
                                      </p:cBhvr>
                                      <p:rCtr x="0" y="1759"/>
                                    </p:animMotion>
                                  </p:childTnLst>
                                </p:cTn>
                              </p:par>
                              <p:par>
                                <p:cTn id="30" presetID="10" presetClass="entr" presetSubtype="0" fill="hold" grpId="0" nodeType="withEffect">
                                  <p:stCondLst>
                                    <p:cond delay="500"/>
                                  </p:stCondLst>
                                  <p:childTnLst>
                                    <p:set>
                                      <p:cBhvr>
                                        <p:cTn id="31" dur="1" fill="hold">
                                          <p:stCondLst>
                                            <p:cond delay="0"/>
                                          </p:stCondLst>
                                        </p:cTn>
                                        <p:tgtEl>
                                          <p:spTgt spid="59"/>
                                        </p:tgtEl>
                                        <p:attrNameLst>
                                          <p:attrName>style.visibility</p:attrName>
                                        </p:attrNameLst>
                                      </p:cBhvr>
                                      <p:to>
                                        <p:strVal val="visible"/>
                                      </p:to>
                                    </p:set>
                                    <p:animEffect transition="in" filter="fade">
                                      <p:cBhvr>
                                        <p:cTn id="32" dur="500"/>
                                        <p:tgtEl>
                                          <p:spTgt spid="59"/>
                                        </p:tgtEl>
                                      </p:cBhvr>
                                    </p:animEffect>
                                  </p:childTnLst>
                                </p:cTn>
                              </p:par>
                              <p:par>
                                <p:cTn id="33" presetID="42" presetClass="path" presetSubtype="0" decel="100000" fill="hold" grpId="1" nodeType="withEffect">
                                  <p:stCondLst>
                                    <p:cond delay="500"/>
                                  </p:stCondLst>
                                  <p:childTnLst>
                                    <p:animMotion origin="layout" path="M 1.25E-6 4.81481E-6 L 1.25E-6 0.03541 " pathEditMode="relative" rAng="0" ptsTypes="AA">
                                      <p:cBhvr>
                                        <p:cTn id="34" dur="700" spd="-100000" fill="hold"/>
                                        <p:tgtEl>
                                          <p:spTgt spid="59"/>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500"/>
                                  </p:stCondLst>
                                  <p:childTnLst>
                                    <p:animMotion origin="layout" path="M 1.25E-6 4.81481E-6 L 1.25E-6 0.03541 " pathEditMode="relative" rAng="0" ptsTypes="AA">
                                      <p:cBhvr>
                                        <p:cTn id="39" dur="700" spd="-100000" fill="hold"/>
                                        <p:tgtEl>
                                          <p:spTgt spid="9"/>
                                        </p:tgtEl>
                                        <p:attrNameLst>
                                          <p:attrName>ppt_x</p:attrName>
                                          <p:attrName>ppt_y</p:attrName>
                                        </p:attrNameLst>
                                      </p:cBhvr>
                                      <p:rCtr x="0" y="1759"/>
                                    </p:animMotion>
                                  </p:childTnLst>
                                </p:cTn>
                              </p:par>
                              <p:par>
                                <p:cTn id="40" presetID="10" presetClass="entr" presetSubtype="0" fill="hold" nodeType="withEffect">
                                  <p:stCondLst>
                                    <p:cond delay="50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42" presetClass="path" presetSubtype="0" decel="100000" fill="hold" nodeType="withEffect">
                                  <p:stCondLst>
                                    <p:cond delay="500"/>
                                  </p:stCondLst>
                                  <p:childTnLst>
                                    <p:animMotion origin="layout" path="M 1.25E-6 4.81481E-6 L 1.25E-6 0.03541 " pathEditMode="relative" rAng="0" ptsTypes="AA">
                                      <p:cBhvr>
                                        <p:cTn id="44" dur="700" spd="-100000" fill="hold"/>
                                        <p:tgtEl>
                                          <p:spTgt spid="19"/>
                                        </p:tgtEl>
                                        <p:attrNameLst>
                                          <p:attrName>ppt_x</p:attrName>
                                          <p:attrName>ppt_y</p:attrName>
                                        </p:attrNameLst>
                                      </p:cBhvr>
                                      <p:rCtr x="0" y="1759"/>
                                    </p:animMotion>
                                  </p:childTnLst>
                                </p:cTn>
                              </p:par>
                              <p:par>
                                <p:cTn id="45" presetID="10" presetClass="entr" presetSubtype="0" fill="hold" grpId="0" nodeType="withEffect">
                                  <p:stCondLst>
                                    <p:cond delay="500"/>
                                  </p:stCondLst>
                                  <p:childTnLst>
                                    <p:set>
                                      <p:cBhvr>
                                        <p:cTn id="46" dur="1" fill="hold">
                                          <p:stCondLst>
                                            <p:cond delay="0"/>
                                          </p:stCondLst>
                                        </p:cTn>
                                        <p:tgtEl>
                                          <p:spTgt spid="10">
                                            <p:txEl>
                                              <p:pRg st="0" end="0"/>
                                            </p:txEl>
                                          </p:spTgt>
                                        </p:tgtEl>
                                        <p:attrNameLst>
                                          <p:attrName>style.visibility</p:attrName>
                                        </p:attrNameLst>
                                      </p:cBhvr>
                                      <p:to>
                                        <p:strVal val="visible"/>
                                      </p:to>
                                    </p:set>
                                    <p:animEffect transition="in" filter="fade">
                                      <p:cBhvr>
                                        <p:cTn id="47" dur="500"/>
                                        <p:tgtEl>
                                          <p:spTgt spid="10">
                                            <p:txEl>
                                              <p:pRg st="0" end="0"/>
                                            </p:txEl>
                                          </p:spTgt>
                                        </p:tgtEl>
                                      </p:cBhvr>
                                    </p:animEffect>
                                  </p:childTnLst>
                                </p:cTn>
                              </p:par>
                              <p:par>
                                <p:cTn id="48" presetID="42" presetClass="path" presetSubtype="0" decel="100000" fill="hold" grpId="1" nodeType="withEffect">
                                  <p:stCondLst>
                                    <p:cond delay="500"/>
                                  </p:stCondLst>
                                  <p:childTnLst>
                                    <p:animMotion origin="layout" path="M 1.25E-6 4.81481E-6 L 1.25E-6 0.03541 " pathEditMode="relative" rAng="0" ptsTypes="AA">
                                      <p:cBhvr>
                                        <p:cTn id="49" dur="700" spd="-100000" fill="hold"/>
                                        <p:tgtEl>
                                          <p:spTgt spid="10">
                                            <p:txEl>
                                              <p:pRg st="0" end="0"/>
                                            </p:txEl>
                                          </p:spTgt>
                                        </p:tgtEl>
                                        <p:attrNameLst>
                                          <p:attrName>ppt_x</p:attrName>
                                          <p:attrName>ppt_y</p:attrName>
                                        </p:attrNameLst>
                                      </p:cBhvr>
                                      <p:rCtr x="0" y="1759"/>
                                    </p:animMotion>
                                  </p:childTnLst>
                                </p:cTn>
                              </p:par>
                              <p:par>
                                <p:cTn id="50" presetID="10" presetClass="entr" presetSubtype="0" fill="hold" nodeType="withEffect">
                                  <p:stCondLst>
                                    <p:cond delay="500"/>
                                  </p:stCondLst>
                                  <p:childTnLst>
                                    <p:set>
                                      <p:cBhvr>
                                        <p:cTn id="51" dur="1" fill="hold">
                                          <p:stCondLst>
                                            <p:cond delay="0"/>
                                          </p:stCondLst>
                                        </p:cTn>
                                        <p:tgtEl>
                                          <p:spTgt spid="132"/>
                                        </p:tgtEl>
                                        <p:attrNameLst>
                                          <p:attrName>style.visibility</p:attrName>
                                        </p:attrNameLst>
                                      </p:cBhvr>
                                      <p:to>
                                        <p:strVal val="visible"/>
                                      </p:to>
                                    </p:set>
                                    <p:animEffect transition="in" filter="fade">
                                      <p:cBhvr>
                                        <p:cTn id="52" dur="500"/>
                                        <p:tgtEl>
                                          <p:spTgt spid="132"/>
                                        </p:tgtEl>
                                      </p:cBhvr>
                                    </p:animEffect>
                                  </p:childTnLst>
                                </p:cTn>
                              </p:par>
                              <p:par>
                                <p:cTn id="53" presetID="42" presetClass="path" presetSubtype="0" decel="100000" fill="hold" nodeType="withEffect">
                                  <p:stCondLst>
                                    <p:cond delay="500"/>
                                  </p:stCondLst>
                                  <p:childTnLst>
                                    <p:animMotion origin="layout" path="M 1.25E-6 4.81481E-6 L 1.25E-6 0.03541 " pathEditMode="relative" rAng="0" ptsTypes="AA">
                                      <p:cBhvr>
                                        <p:cTn id="54" dur="700" spd="-100000" fill="hold"/>
                                        <p:tgtEl>
                                          <p:spTgt spid="132"/>
                                        </p:tgtEl>
                                        <p:attrNameLst>
                                          <p:attrName>ppt_x</p:attrName>
                                          <p:attrName>ppt_y</p:attrName>
                                        </p:attrNameLst>
                                      </p:cBhvr>
                                      <p:rCtr x="0" y="1759"/>
                                    </p:animMotion>
                                  </p:childTnLst>
                                </p:cTn>
                              </p:par>
                              <p:par>
                                <p:cTn id="55" presetID="10" presetClass="entr" presetSubtype="0" fill="hold" grpId="0" nodeType="withEffect">
                                  <p:stCondLst>
                                    <p:cond delay="500"/>
                                  </p:stCondLst>
                                  <p:childTnLst>
                                    <p:set>
                                      <p:cBhvr>
                                        <p:cTn id="56" dur="1" fill="hold">
                                          <p:stCondLst>
                                            <p:cond delay="0"/>
                                          </p:stCondLst>
                                        </p:cTn>
                                        <p:tgtEl>
                                          <p:spTgt spid="11">
                                            <p:txEl>
                                              <p:pRg st="0" end="0"/>
                                            </p:txEl>
                                          </p:spTgt>
                                        </p:tgtEl>
                                        <p:attrNameLst>
                                          <p:attrName>style.visibility</p:attrName>
                                        </p:attrNameLst>
                                      </p:cBhvr>
                                      <p:to>
                                        <p:strVal val="visible"/>
                                      </p:to>
                                    </p:set>
                                    <p:animEffect transition="in" filter="fade">
                                      <p:cBhvr>
                                        <p:cTn id="57" dur="500"/>
                                        <p:tgtEl>
                                          <p:spTgt spid="11">
                                            <p:txEl>
                                              <p:pRg st="0" end="0"/>
                                            </p:txEl>
                                          </p:spTgt>
                                        </p:tgtEl>
                                      </p:cBhvr>
                                    </p:animEffect>
                                  </p:childTnLst>
                                </p:cTn>
                              </p:par>
                              <p:par>
                                <p:cTn id="58" presetID="42" presetClass="path" presetSubtype="0" decel="100000" fill="hold" grpId="1" nodeType="withEffect">
                                  <p:stCondLst>
                                    <p:cond delay="500"/>
                                  </p:stCondLst>
                                  <p:childTnLst>
                                    <p:animMotion origin="layout" path="M 1.25E-6 4.81481E-6 L 1.25E-6 0.03541 " pathEditMode="relative" rAng="0" ptsTypes="AA">
                                      <p:cBhvr>
                                        <p:cTn id="59" dur="700" spd="-100000" fill="hold"/>
                                        <p:tgtEl>
                                          <p:spTgt spid="11">
                                            <p:txEl>
                                              <p:pRg st="0" end="0"/>
                                            </p:txEl>
                                          </p:spTgt>
                                        </p:tgtEl>
                                        <p:attrNameLst>
                                          <p:attrName>ppt_x</p:attrName>
                                          <p:attrName>ppt_y</p:attrName>
                                        </p:attrNameLst>
                                      </p:cBhvr>
                                      <p:rCtr x="0" y="1759"/>
                                    </p:animMotion>
                                  </p:childTnLst>
                                </p:cTn>
                              </p:par>
                              <p:par>
                                <p:cTn id="60" presetID="10" presetClass="entr" presetSubtype="0" fill="hold" grpId="0" nodeType="withEffect">
                                  <p:stCondLst>
                                    <p:cond delay="60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500"/>
                                        <p:tgtEl>
                                          <p:spTgt spid="65"/>
                                        </p:tgtEl>
                                      </p:cBhvr>
                                    </p:animEffect>
                                  </p:childTnLst>
                                </p:cTn>
                              </p:par>
                              <p:par>
                                <p:cTn id="63" presetID="42" presetClass="path" presetSubtype="0" decel="100000" fill="hold" grpId="1" nodeType="withEffect">
                                  <p:stCondLst>
                                    <p:cond delay="600"/>
                                  </p:stCondLst>
                                  <p:childTnLst>
                                    <p:animMotion origin="layout" path="M 1.25E-6 4.81481E-6 L 1.25E-6 0.03541 " pathEditMode="relative" rAng="0" ptsTypes="AA">
                                      <p:cBhvr>
                                        <p:cTn id="64" dur="700" spd="-100000" fill="hold"/>
                                        <p:tgtEl>
                                          <p:spTgt spid="65"/>
                                        </p:tgtEl>
                                        <p:attrNameLst>
                                          <p:attrName>ppt_x</p:attrName>
                                          <p:attrName>ppt_y</p:attrName>
                                        </p:attrNameLst>
                                      </p:cBhvr>
                                      <p:rCtr x="0" y="1759"/>
                                    </p:animMotion>
                                  </p:childTnLst>
                                </p:cTn>
                              </p:par>
                              <p:par>
                                <p:cTn id="65" presetID="10" presetClass="entr" presetSubtype="0" fill="hold" grpId="0" nodeType="withEffect">
                                  <p:stCondLst>
                                    <p:cond delay="60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500"/>
                                        <p:tgtEl>
                                          <p:spTgt spid="12"/>
                                        </p:tgtEl>
                                      </p:cBhvr>
                                    </p:animEffect>
                                  </p:childTnLst>
                                </p:cTn>
                              </p:par>
                              <p:par>
                                <p:cTn id="68" presetID="42" presetClass="path" presetSubtype="0" decel="100000" fill="hold" grpId="1" nodeType="withEffect">
                                  <p:stCondLst>
                                    <p:cond delay="600"/>
                                  </p:stCondLst>
                                  <p:childTnLst>
                                    <p:animMotion origin="layout" path="M 1.25E-6 4.81481E-6 L 1.25E-6 0.03541 " pathEditMode="relative" rAng="0" ptsTypes="AA">
                                      <p:cBhvr>
                                        <p:cTn id="69" dur="700" spd="-100000" fill="hold"/>
                                        <p:tgtEl>
                                          <p:spTgt spid="12"/>
                                        </p:tgtEl>
                                        <p:attrNameLst>
                                          <p:attrName>ppt_x</p:attrName>
                                          <p:attrName>ppt_y</p:attrName>
                                        </p:attrNameLst>
                                      </p:cBhvr>
                                      <p:rCtr x="0" y="1759"/>
                                    </p:animMotion>
                                  </p:childTnLst>
                                </p:cTn>
                              </p:par>
                              <p:par>
                                <p:cTn id="70" presetID="10" presetClass="entr" presetSubtype="0" fill="hold" nodeType="withEffect">
                                  <p:stCondLst>
                                    <p:cond delay="60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500"/>
                                        <p:tgtEl>
                                          <p:spTgt spid="66"/>
                                        </p:tgtEl>
                                      </p:cBhvr>
                                    </p:animEffect>
                                  </p:childTnLst>
                                </p:cTn>
                              </p:par>
                              <p:par>
                                <p:cTn id="73" presetID="42" presetClass="path" presetSubtype="0" decel="100000" fill="hold" nodeType="withEffect">
                                  <p:stCondLst>
                                    <p:cond delay="600"/>
                                  </p:stCondLst>
                                  <p:childTnLst>
                                    <p:animMotion origin="layout" path="M 1.25E-6 4.81481E-6 L 1.25E-6 0.03541 " pathEditMode="relative" rAng="0" ptsTypes="AA">
                                      <p:cBhvr>
                                        <p:cTn id="74" dur="700" spd="-100000" fill="hold"/>
                                        <p:tgtEl>
                                          <p:spTgt spid="66"/>
                                        </p:tgtEl>
                                        <p:attrNameLst>
                                          <p:attrName>ppt_x</p:attrName>
                                          <p:attrName>ppt_y</p:attrName>
                                        </p:attrNameLst>
                                      </p:cBhvr>
                                      <p:rCtr x="0" y="1759"/>
                                    </p:animMotion>
                                  </p:childTnLst>
                                </p:cTn>
                              </p:par>
                              <p:par>
                                <p:cTn id="75" presetID="10" presetClass="entr" presetSubtype="0" fill="hold" nodeType="withEffect">
                                  <p:stCondLst>
                                    <p:cond delay="600"/>
                                  </p:stCondLst>
                                  <p:childTnLst>
                                    <p:set>
                                      <p:cBhvr>
                                        <p:cTn id="76" dur="1" fill="hold">
                                          <p:stCondLst>
                                            <p:cond delay="0"/>
                                          </p:stCondLst>
                                        </p:cTn>
                                        <p:tgtEl>
                                          <p:spTgt spid="67"/>
                                        </p:tgtEl>
                                        <p:attrNameLst>
                                          <p:attrName>style.visibility</p:attrName>
                                        </p:attrNameLst>
                                      </p:cBhvr>
                                      <p:to>
                                        <p:strVal val="visible"/>
                                      </p:to>
                                    </p:set>
                                    <p:animEffect transition="in" filter="fade">
                                      <p:cBhvr>
                                        <p:cTn id="77" dur="500"/>
                                        <p:tgtEl>
                                          <p:spTgt spid="67"/>
                                        </p:tgtEl>
                                      </p:cBhvr>
                                    </p:animEffect>
                                  </p:childTnLst>
                                </p:cTn>
                              </p:par>
                              <p:par>
                                <p:cTn id="78" presetID="42" presetClass="path" presetSubtype="0" decel="100000" fill="hold" nodeType="withEffect">
                                  <p:stCondLst>
                                    <p:cond delay="600"/>
                                  </p:stCondLst>
                                  <p:childTnLst>
                                    <p:animMotion origin="layout" path="M 1.25E-6 4.81481E-6 L 1.25E-6 0.03541 " pathEditMode="relative" rAng="0" ptsTypes="AA">
                                      <p:cBhvr>
                                        <p:cTn id="79" dur="700" spd="-100000" fill="hold"/>
                                        <p:tgtEl>
                                          <p:spTgt spid="67"/>
                                        </p:tgtEl>
                                        <p:attrNameLst>
                                          <p:attrName>ppt_x</p:attrName>
                                          <p:attrName>ppt_y</p:attrName>
                                        </p:attrNameLst>
                                      </p:cBhvr>
                                      <p:rCtr x="0" y="1759"/>
                                    </p:animMotion>
                                  </p:childTnLst>
                                </p:cTn>
                              </p:par>
                              <p:par>
                                <p:cTn id="80" presetID="10" presetClass="entr" presetSubtype="0" fill="hold" grpId="0" nodeType="withEffect">
                                  <p:stCondLst>
                                    <p:cond delay="700"/>
                                  </p:stCondLst>
                                  <p:childTnLst>
                                    <p:set>
                                      <p:cBhvr>
                                        <p:cTn id="81" dur="1" fill="hold">
                                          <p:stCondLst>
                                            <p:cond delay="0"/>
                                          </p:stCondLst>
                                        </p:cTn>
                                        <p:tgtEl>
                                          <p:spTgt spid="55"/>
                                        </p:tgtEl>
                                        <p:attrNameLst>
                                          <p:attrName>style.visibility</p:attrName>
                                        </p:attrNameLst>
                                      </p:cBhvr>
                                      <p:to>
                                        <p:strVal val="visible"/>
                                      </p:to>
                                    </p:set>
                                    <p:animEffect transition="in" filter="fade">
                                      <p:cBhvr>
                                        <p:cTn id="82" dur="500"/>
                                        <p:tgtEl>
                                          <p:spTgt spid="55"/>
                                        </p:tgtEl>
                                      </p:cBhvr>
                                    </p:animEffect>
                                  </p:childTnLst>
                                </p:cTn>
                              </p:par>
                              <p:par>
                                <p:cTn id="83" presetID="42" presetClass="path" presetSubtype="0" decel="100000" fill="hold" grpId="1" nodeType="withEffect">
                                  <p:stCondLst>
                                    <p:cond delay="700"/>
                                  </p:stCondLst>
                                  <p:childTnLst>
                                    <p:animMotion origin="layout" path="M 1.25E-6 4.81481E-6 L 1.25E-6 0.03541 " pathEditMode="relative" rAng="0" ptsTypes="AA">
                                      <p:cBhvr>
                                        <p:cTn id="84" dur="700" spd="-100000" fill="hold"/>
                                        <p:tgtEl>
                                          <p:spTgt spid="55"/>
                                        </p:tgtEl>
                                        <p:attrNameLst>
                                          <p:attrName>ppt_x</p:attrName>
                                          <p:attrName>ppt_y</p:attrName>
                                        </p:attrNameLst>
                                      </p:cBhvr>
                                      <p:rCtr x="0" y="1759"/>
                                    </p:animMotion>
                                  </p:childTnLst>
                                </p:cTn>
                              </p:par>
                              <p:par>
                                <p:cTn id="85" presetID="10" presetClass="entr" presetSubtype="0" fill="hold" grpId="0" nodeType="withEffect">
                                  <p:stCondLst>
                                    <p:cond delay="70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42" presetClass="path" presetSubtype="0" decel="100000" fill="hold" grpId="1" nodeType="withEffect">
                                  <p:stCondLst>
                                    <p:cond delay="700"/>
                                  </p:stCondLst>
                                  <p:childTnLst>
                                    <p:animMotion origin="layout" path="M 1.25E-6 4.81481E-6 L 1.25E-6 0.03541 " pathEditMode="relative" rAng="0" ptsTypes="AA">
                                      <p:cBhvr>
                                        <p:cTn id="89" dur="700" spd="-100000" fill="hold"/>
                                        <p:tgtEl>
                                          <p:spTgt spid="15"/>
                                        </p:tgtEl>
                                        <p:attrNameLst>
                                          <p:attrName>ppt_x</p:attrName>
                                          <p:attrName>ppt_y</p:attrName>
                                        </p:attrNameLst>
                                      </p:cBhvr>
                                      <p:rCtr x="0" y="1759"/>
                                    </p:animMotion>
                                  </p:childTnLst>
                                </p:cTn>
                              </p:par>
                              <p:par>
                                <p:cTn id="90" presetID="10" presetClass="entr" presetSubtype="0" fill="hold" nodeType="withEffect">
                                  <p:stCondLst>
                                    <p:cond delay="700"/>
                                  </p:stCondLst>
                                  <p:childTnLst>
                                    <p:set>
                                      <p:cBhvr>
                                        <p:cTn id="91" dur="1" fill="hold">
                                          <p:stCondLst>
                                            <p:cond delay="0"/>
                                          </p:stCondLst>
                                        </p:cTn>
                                        <p:tgtEl>
                                          <p:spTgt spid="160"/>
                                        </p:tgtEl>
                                        <p:attrNameLst>
                                          <p:attrName>style.visibility</p:attrName>
                                        </p:attrNameLst>
                                      </p:cBhvr>
                                      <p:to>
                                        <p:strVal val="visible"/>
                                      </p:to>
                                    </p:set>
                                    <p:animEffect transition="in" filter="fade">
                                      <p:cBhvr>
                                        <p:cTn id="92" dur="500"/>
                                        <p:tgtEl>
                                          <p:spTgt spid="160"/>
                                        </p:tgtEl>
                                      </p:cBhvr>
                                    </p:animEffect>
                                  </p:childTnLst>
                                </p:cTn>
                              </p:par>
                              <p:par>
                                <p:cTn id="93" presetID="42" presetClass="path" presetSubtype="0" decel="100000" fill="hold" nodeType="withEffect">
                                  <p:stCondLst>
                                    <p:cond delay="700"/>
                                  </p:stCondLst>
                                  <p:childTnLst>
                                    <p:animMotion origin="layout" path="M 1.25E-6 4.81481E-6 L 1.25E-6 0.03541 " pathEditMode="relative" rAng="0" ptsTypes="AA">
                                      <p:cBhvr>
                                        <p:cTn id="94" dur="700" spd="-100000" fill="hold"/>
                                        <p:tgtEl>
                                          <p:spTgt spid="160"/>
                                        </p:tgtEl>
                                        <p:attrNameLst>
                                          <p:attrName>ppt_x</p:attrName>
                                          <p:attrName>ppt_y</p:attrName>
                                        </p:attrNameLst>
                                      </p:cBhvr>
                                      <p:rCtr x="0" y="1759"/>
                                    </p:animMotion>
                                  </p:childTnLst>
                                </p:cTn>
                              </p:par>
                              <p:par>
                                <p:cTn id="95" presetID="10" presetClass="entr" presetSubtype="0" fill="hold" grpId="0" nodeType="withEffect">
                                  <p:stCondLst>
                                    <p:cond delay="70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par>
                                <p:cTn id="98" presetID="42" presetClass="path" presetSubtype="0" decel="100000" fill="hold" grpId="1" nodeType="withEffect">
                                  <p:stCondLst>
                                    <p:cond delay="700"/>
                                  </p:stCondLst>
                                  <p:childTnLst>
                                    <p:animMotion origin="layout" path="M 1.25E-6 4.81481E-6 L 1.25E-6 0.03541 " pathEditMode="relative" rAng="0" ptsTypes="AA">
                                      <p:cBhvr>
                                        <p:cTn id="99" dur="700" spd="-100000" fill="hold"/>
                                        <p:tgtEl>
                                          <p:spTgt spid="16"/>
                                        </p:tgtEl>
                                        <p:attrNameLst>
                                          <p:attrName>ppt_x</p:attrName>
                                          <p:attrName>ppt_y</p:attrName>
                                        </p:attrNameLst>
                                      </p:cBhvr>
                                      <p:rCtr x="0" y="1759"/>
                                    </p:animMotion>
                                  </p:childTnLst>
                                </p:cTn>
                              </p:par>
                              <p:par>
                                <p:cTn id="100" presetID="10" presetClass="entr" presetSubtype="0" fill="hold" nodeType="withEffect">
                                  <p:stCondLst>
                                    <p:cond delay="700"/>
                                  </p:stCondLst>
                                  <p:childTnLst>
                                    <p:set>
                                      <p:cBhvr>
                                        <p:cTn id="101" dur="1" fill="hold">
                                          <p:stCondLst>
                                            <p:cond delay="0"/>
                                          </p:stCondLst>
                                        </p:cTn>
                                        <p:tgtEl>
                                          <p:spTgt spid="4102"/>
                                        </p:tgtEl>
                                        <p:attrNameLst>
                                          <p:attrName>style.visibility</p:attrName>
                                        </p:attrNameLst>
                                      </p:cBhvr>
                                      <p:to>
                                        <p:strVal val="visible"/>
                                      </p:to>
                                    </p:set>
                                    <p:animEffect transition="in" filter="fade">
                                      <p:cBhvr>
                                        <p:cTn id="102" dur="500"/>
                                        <p:tgtEl>
                                          <p:spTgt spid="4102"/>
                                        </p:tgtEl>
                                      </p:cBhvr>
                                    </p:animEffect>
                                  </p:childTnLst>
                                </p:cTn>
                              </p:par>
                              <p:par>
                                <p:cTn id="103" presetID="42" presetClass="path" presetSubtype="0" decel="100000" fill="hold" nodeType="withEffect">
                                  <p:stCondLst>
                                    <p:cond delay="700"/>
                                  </p:stCondLst>
                                  <p:childTnLst>
                                    <p:animMotion origin="layout" path="M 1.25E-6 4.81481E-6 L 1.25E-6 0.03541 " pathEditMode="relative" rAng="0" ptsTypes="AA">
                                      <p:cBhvr>
                                        <p:cTn id="104" dur="700" spd="-100000" fill="hold"/>
                                        <p:tgtEl>
                                          <p:spTgt spid="4102"/>
                                        </p:tgtEl>
                                        <p:attrNameLst>
                                          <p:attrName>ppt_x</p:attrName>
                                          <p:attrName>ppt_y</p:attrName>
                                        </p:attrNameLst>
                                      </p:cBhvr>
                                      <p:rCtr x="0" y="1759"/>
                                    </p:animMotion>
                                  </p:childTnLst>
                                </p:cTn>
                              </p:par>
                              <p:par>
                                <p:cTn id="105" presetID="10" presetClass="entr" presetSubtype="0" fill="hold" grpId="0" nodeType="withEffect">
                                  <p:stCondLst>
                                    <p:cond delay="700"/>
                                  </p:stCondLst>
                                  <p:childTnLst>
                                    <p:set>
                                      <p:cBhvr>
                                        <p:cTn id="106" dur="1" fill="hold">
                                          <p:stCondLst>
                                            <p:cond delay="0"/>
                                          </p:stCondLst>
                                        </p:cTn>
                                        <p:tgtEl>
                                          <p:spTgt spid="20">
                                            <p:txEl>
                                              <p:pRg st="0" end="0"/>
                                            </p:txEl>
                                          </p:spTgt>
                                        </p:tgtEl>
                                        <p:attrNameLst>
                                          <p:attrName>style.visibility</p:attrName>
                                        </p:attrNameLst>
                                      </p:cBhvr>
                                      <p:to>
                                        <p:strVal val="visible"/>
                                      </p:to>
                                    </p:set>
                                    <p:animEffect transition="in" filter="fade">
                                      <p:cBhvr>
                                        <p:cTn id="107" dur="500"/>
                                        <p:tgtEl>
                                          <p:spTgt spid="20">
                                            <p:txEl>
                                              <p:pRg st="0" end="0"/>
                                            </p:txEl>
                                          </p:spTgt>
                                        </p:tgtEl>
                                      </p:cBhvr>
                                    </p:animEffect>
                                  </p:childTnLst>
                                </p:cTn>
                              </p:par>
                              <p:par>
                                <p:cTn id="108" presetID="42" presetClass="path" presetSubtype="0" decel="100000" fill="hold" grpId="1" nodeType="withEffect">
                                  <p:stCondLst>
                                    <p:cond delay="700"/>
                                  </p:stCondLst>
                                  <p:childTnLst>
                                    <p:animMotion origin="layout" path="M 1.25E-6 4.81481E-6 L 1.25E-6 0.03541 " pathEditMode="relative" rAng="0" ptsTypes="AA">
                                      <p:cBhvr>
                                        <p:cTn id="109" dur="700" spd="-100000" fill="hold"/>
                                        <p:tgtEl>
                                          <p:spTgt spid="20">
                                            <p:txEl>
                                              <p:pRg st="0" end="0"/>
                                            </p:txEl>
                                          </p:spTgt>
                                        </p:tgtEl>
                                        <p:attrNameLst>
                                          <p:attrName>ppt_x</p:attrName>
                                          <p:attrName>ppt_y</p:attrName>
                                        </p:attrNameLst>
                                      </p:cBhvr>
                                      <p:rCtr x="0" y="1759"/>
                                    </p:animMotion>
                                  </p:childTnLst>
                                </p:cTn>
                              </p:par>
                              <p:par>
                                <p:cTn id="110" presetID="10" presetClass="entr" presetSubtype="0" fill="hold" nodeType="withEffect">
                                  <p:stCondLst>
                                    <p:cond delay="700"/>
                                  </p:stCondLst>
                                  <p:childTnLst>
                                    <p:set>
                                      <p:cBhvr>
                                        <p:cTn id="111" dur="1" fill="hold">
                                          <p:stCondLst>
                                            <p:cond delay="0"/>
                                          </p:stCondLst>
                                        </p:cTn>
                                        <p:tgtEl>
                                          <p:spTgt spid="4100"/>
                                        </p:tgtEl>
                                        <p:attrNameLst>
                                          <p:attrName>style.visibility</p:attrName>
                                        </p:attrNameLst>
                                      </p:cBhvr>
                                      <p:to>
                                        <p:strVal val="visible"/>
                                      </p:to>
                                    </p:set>
                                    <p:animEffect transition="in" filter="fade">
                                      <p:cBhvr>
                                        <p:cTn id="112" dur="500"/>
                                        <p:tgtEl>
                                          <p:spTgt spid="4100"/>
                                        </p:tgtEl>
                                      </p:cBhvr>
                                    </p:animEffect>
                                  </p:childTnLst>
                                </p:cTn>
                              </p:par>
                              <p:par>
                                <p:cTn id="113" presetID="42" presetClass="path" presetSubtype="0" decel="100000" fill="hold" nodeType="withEffect">
                                  <p:stCondLst>
                                    <p:cond delay="700"/>
                                  </p:stCondLst>
                                  <p:childTnLst>
                                    <p:animMotion origin="layout" path="M 1.25E-6 4.81481E-6 L 1.25E-6 0.03541 " pathEditMode="relative" rAng="0" ptsTypes="AA">
                                      <p:cBhvr>
                                        <p:cTn id="114" dur="700" spd="-100000" fill="hold"/>
                                        <p:tgtEl>
                                          <p:spTgt spid="4100"/>
                                        </p:tgtEl>
                                        <p:attrNameLst>
                                          <p:attrName>ppt_x</p:attrName>
                                          <p:attrName>ppt_y</p:attrName>
                                        </p:attrNameLst>
                                      </p:cBhvr>
                                      <p:rCtr x="0" y="1759"/>
                                    </p:animMotion>
                                  </p:childTnLst>
                                </p:cTn>
                              </p:par>
                              <p:par>
                                <p:cTn id="115" presetID="10" presetClass="entr" presetSubtype="0" fill="hold" grpId="0" nodeType="withEffect">
                                  <p:stCondLst>
                                    <p:cond delay="700"/>
                                  </p:stCondLst>
                                  <p:childTnLst>
                                    <p:set>
                                      <p:cBhvr>
                                        <p:cTn id="116" dur="1" fill="hold">
                                          <p:stCondLst>
                                            <p:cond delay="0"/>
                                          </p:stCondLst>
                                        </p:cTn>
                                        <p:tgtEl>
                                          <p:spTgt spid="22">
                                            <p:txEl>
                                              <p:pRg st="0" end="0"/>
                                            </p:txEl>
                                          </p:spTgt>
                                        </p:tgtEl>
                                        <p:attrNameLst>
                                          <p:attrName>style.visibility</p:attrName>
                                        </p:attrNameLst>
                                      </p:cBhvr>
                                      <p:to>
                                        <p:strVal val="visible"/>
                                      </p:to>
                                    </p:set>
                                    <p:animEffect transition="in" filter="fade">
                                      <p:cBhvr>
                                        <p:cTn id="117" dur="500"/>
                                        <p:tgtEl>
                                          <p:spTgt spid="22">
                                            <p:txEl>
                                              <p:pRg st="0" end="0"/>
                                            </p:txEl>
                                          </p:spTgt>
                                        </p:tgtEl>
                                      </p:cBhvr>
                                    </p:animEffect>
                                  </p:childTnLst>
                                </p:cTn>
                              </p:par>
                              <p:par>
                                <p:cTn id="118" presetID="42" presetClass="path" presetSubtype="0" decel="100000" fill="hold" grpId="1" nodeType="withEffect">
                                  <p:stCondLst>
                                    <p:cond delay="700"/>
                                  </p:stCondLst>
                                  <p:childTnLst>
                                    <p:animMotion origin="layout" path="M 1.25E-6 4.81481E-6 L 1.25E-6 0.03541 " pathEditMode="relative" rAng="0" ptsTypes="AA">
                                      <p:cBhvr>
                                        <p:cTn id="119" dur="700" spd="-100000" fill="hold"/>
                                        <p:tgtEl>
                                          <p:spTgt spid="22">
                                            <p:txEl>
                                              <p:pRg st="0" end="0"/>
                                            </p:txEl>
                                          </p:spTgt>
                                        </p:tgtEl>
                                        <p:attrNameLst>
                                          <p:attrName>ppt_x</p:attrName>
                                          <p:attrName>ppt_y</p:attrName>
                                        </p:attrNameLst>
                                      </p:cBhvr>
                                      <p:rCtr x="0" y="1759"/>
                                    </p:animMotion>
                                  </p:childTnLst>
                                </p:cTn>
                              </p:par>
                              <p:par>
                                <p:cTn id="120" presetID="10" presetClass="entr" presetSubtype="0" fill="hold" nodeType="withEffect">
                                  <p:stCondLst>
                                    <p:cond delay="700"/>
                                  </p:stCondLst>
                                  <p:childTnLst>
                                    <p:set>
                                      <p:cBhvr>
                                        <p:cTn id="121" dur="1" fill="hold">
                                          <p:stCondLst>
                                            <p:cond delay="0"/>
                                          </p:stCondLst>
                                        </p:cTn>
                                        <p:tgtEl>
                                          <p:spTgt spid="37"/>
                                        </p:tgtEl>
                                        <p:attrNameLst>
                                          <p:attrName>style.visibility</p:attrName>
                                        </p:attrNameLst>
                                      </p:cBhvr>
                                      <p:to>
                                        <p:strVal val="visible"/>
                                      </p:to>
                                    </p:set>
                                    <p:animEffect transition="in" filter="fade">
                                      <p:cBhvr>
                                        <p:cTn id="122" dur="500"/>
                                        <p:tgtEl>
                                          <p:spTgt spid="37"/>
                                        </p:tgtEl>
                                      </p:cBhvr>
                                    </p:animEffect>
                                  </p:childTnLst>
                                </p:cTn>
                              </p:par>
                              <p:par>
                                <p:cTn id="123" presetID="42" presetClass="path" presetSubtype="0" decel="100000" fill="hold" nodeType="withEffect">
                                  <p:stCondLst>
                                    <p:cond delay="700"/>
                                  </p:stCondLst>
                                  <p:childTnLst>
                                    <p:animMotion origin="layout" path="M 1.25E-6 4.81481E-6 L 1.25E-6 0.03541 " pathEditMode="relative" rAng="0" ptsTypes="AA">
                                      <p:cBhvr>
                                        <p:cTn id="124" dur="700" spd="-100000" fill="hold"/>
                                        <p:tgtEl>
                                          <p:spTgt spid="37"/>
                                        </p:tgtEl>
                                        <p:attrNameLst>
                                          <p:attrName>ppt_x</p:attrName>
                                          <p:attrName>ppt_y</p:attrName>
                                        </p:attrNameLst>
                                      </p:cBhvr>
                                      <p:rCtr x="0" y="1759"/>
                                    </p:animMotion>
                                  </p:childTnLst>
                                </p:cTn>
                              </p:par>
                              <p:par>
                                <p:cTn id="125" presetID="10" presetClass="entr" presetSubtype="0" fill="hold" grpId="0" nodeType="withEffect">
                                  <p:stCondLst>
                                    <p:cond delay="700"/>
                                  </p:stCondLst>
                                  <p:childTnLst>
                                    <p:set>
                                      <p:cBhvr>
                                        <p:cTn id="126" dur="1" fill="hold">
                                          <p:stCondLst>
                                            <p:cond delay="0"/>
                                          </p:stCondLst>
                                        </p:cTn>
                                        <p:tgtEl>
                                          <p:spTgt spid="23">
                                            <p:txEl>
                                              <p:pRg st="0" end="0"/>
                                            </p:txEl>
                                          </p:spTgt>
                                        </p:tgtEl>
                                        <p:attrNameLst>
                                          <p:attrName>style.visibility</p:attrName>
                                        </p:attrNameLst>
                                      </p:cBhvr>
                                      <p:to>
                                        <p:strVal val="visible"/>
                                      </p:to>
                                    </p:set>
                                    <p:animEffect transition="in" filter="fade">
                                      <p:cBhvr>
                                        <p:cTn id="127" dur="500"/>
                                        <p:tgtEl>
                                          <p:spTgt spid="23">
                                            <p:txEl>
                                              <p:pRg st="0" end="0"/>
                                            </p:txEl>
                                          </p:spTgt>
                                        </p:tgtEl>
                                      </p:cBhvr>
                                    </p:animEffect>
                                  </p:childTnLst>
                                </p:cTn>
                              </p:par>
                              <p:par>
                                <p:cTn id="128" presetID="42" presetClass="path" presetSubtype="0" decel="100000" fill="hold" grpId="1" nodeType="withEffect">
                                  <p:stCondLst>
                                    <p:cond delay="700"/>
                                  </p:stCondLst>
                                  <p:childTnLst>
                                    <p:animMotion origin="layout" path="M 1.25E-6 4.81481E-6 L 1.25E-6 0.03541 " pathEditMode="relative" rAng="0" ptsTypes="AA">
                                      <p:cBhvr>
                                        <p:cTn id="129" dur="700" spd="-100000" fill="hold"/>
                                        <p:tgtEl>
                                          <p:spTgt spid="23">
                                            <p:txEl>
                                              <p:pRg st="0" end="0"/>
                                            </p:txEl>
                                          </p:spTgt>
                                        </p:tgtEl>
                                        <p:attrNameLst>
                                          <p:attrName>ppt_x</p:attrName>
                                          <p:attrName>ppt_y</p:attrName>
                                        </p:attrNameLst>
                                      </p:cBhvr>
                                      <p:rCtr x="0" y="1759"/>
                                    </p:animMotion>
                                  </p:childTnLst>
                                </p:cTn>
                              </p:par>
                              <p:par>
                                <p:cTn id="130" presetID="10" presetClass="entr" presetSubtype="0" fill="hold" nodeType="withEffect">
                                  <p:stCondLst>
                                    <p:cond delay="700"/>
                                  </p:stCondLst>
                                  <p:childTnLst>
                                    <p:set>
                                      <p:cBhvr>
                                        <p:cTn id="131" dur="1" fill="hold">
                                          <p:stCondLst>
                                            <p:cond delay="0"/>
                                          </p:stCondLst>
                                        </p:cTn>
                                        <p:tgtEl>
                                          <p:spTgt spid="4097"/>
                                        </p:tgtEl>
                                        <p:attrNameLst>
                                          <p:attrName>style.visibility</p:attrName>
                                        </p:attrNameLst>
                                      </p:cBhvr>
                                      <p:to>
                                        <p:strVal val="visible"/>
                                      </p:to>
                                    </p:set>
                                    <p:animEffect transition="in" filter="fade">
                                      <p:cBhvr>
                                        <p:cTn id="132" dur="500"/>
                                        <p:tgtEl>
                                          <p:spTgt spid="4097"/>
                                        </p:tgtEl>
                                      </p:cBhvr>
                                    </p:animEffect>
                                  </p:childTnLst>
                                </p:cTn>
                              </p:par>
                              <p:par>
                                <p:cTn id="133" presetID="42" presetClass="path" presetSubtype="0" decel="100000" fill="hold" nodeType="withEffect">
                                  <p:stCondLst>
                                    <p:cond delay="700"/>
                                  </p:stCondLst>
                                  <p:childTnLst>
                                    <p:animMotion origin="layout" path="M 1.25E-6 4.81481E-6 L 1.25E-6 0.03541 " pathEditMode="relative" rAng="0" ptsTypes="AA">
                                      <p:cBhvr>
                                        <p:cTn id="134" dur="700" spd="-100000" fill="hold"/>
                                        <p:tgtEl>
                                          <p:spTgt spid="4097"/>
                                        </p:tgtEl>
                                        <p:attrNameLst>
                                          <p:attrName>ppt_x</p:attrName>
                                          <p:attrName>ppt_y</p:attrName>
                                        </p:attrNameLst>
                                      </p:cBhvr>
                                      <p:rCtr x="0" y="1759"/>
                                    </p:animMotion>
                                  </p:childTnLst>
                                </p:cTn>
                              </p:par>
                              <p:par>
                                <p:cTn id="135" presetID="10" presetClass="entr" presetSubtype="0" fill="hold" grpId="0" nodeType="withEffect">
                                  <p:stCondLst>
                                    <p:cond delay="700"/>
                                  </p:stCondLst>
                                  <p:childTnLst>
                                    <p:set>
                                      <p:cBhvr>
                                        <p:cTn id="136" dur="1" fill="hold">
                                          <p:stCondLst>
                                            <p:cond delay="0"/>
                                          </p:stCondLst>
                                        </p:cTn>
                                        <p:tgtEl>
                                          <p:spTgt spid="24">
                                            <p:txEl>
                                              <p:pRg st="0" end="0"/>
                                            </p:txEl>
                                          </p:spTgt>
                                        </p:tgtEl>
                                        <p:attrNameLst>
                                          <p:attrName>style.visibility</p:attrName>
                                        </p:attrNameLst>
                                      </p:cBhvr>
                                      <p:to>
                                        <p:strVal val="visible"/>
                                      </p:to>
                                    </p:set>
                                    <p:animEffect transition="in" filter="fade">
                                      <p:cBhvr>
                                        <p:cTn id="137" dur="500"/>
                                        <p:tgtEl>
                                          <p:spTgt spid="24">
                                            <p:txEl>
                                              <p:pRg st="0" end="0"/>
                                            </p:txEl>
                                          </p:spTgt>
                                        </p:tgtEl>
                                      </p:cBhvr>
                                    </p:animEffect>
                                  </p:childTnLst>
                                </p:cTn>
                              </p:par>
                              <p:par>
                                <p:cTn id="138" presetID="42" presetClass="path" presetSubtype="0" decel="100000" fill="hold" grpId="1" nodeType="withEffect">
                                  <p:stCondLst>
                                    <p:cond delay="700"/>
                                  </p:stCondLst>
                                  <p:childTnLst>
                                    <p:animMotion origin="layout" path="M 1.25E-6 4.81481E-6 L 1.25E-6 0.03541 " pathEditMode="relative" rAng="0" ptsTypes="AA">
                                      <p:cBhvr>
                                        <p:cTn id="139" dur="700" spd="-100000" fill="hold"/>
                                        <p:tgtEl>
                                          <p:spTgt spid="24">
                                            <p:txEl>
                                              <p:pRg st="0" end="0"/>
                                            </p:txEl>
                                          </p:spTgt>
                                        </p:tgtEl>
                                        <p:attrNameLst>
                                          <p:attrName>ppt_x</p:attrName>
                                          <p:attrName>ppt_y</p:attrName>
                                        </p:attrNameLst>
                                      </p:cBhvr>
                                      <p:rCtr x="0" y="1759"/>
                                    </p:animMotion>
                                  </p:childTnLst>
                                </p:cTn>
                              </p:par>
                              <p:par>
                                <p:cTn id="140" presetID="10" presetClass="entr" presetSubtype="0" fill="hold" nodeType="withEffect">
                                  <p:stCondLst>
                                    <p:cond delay="700"/>
                                  </p:stCondLst>
                                  <p:childTnLst>
                                    <p:set>
                                      <p:cBhvr>
                                        <p:cTn id="141" dur="1" fill="hold">
                                          <p:stCondLst>
                                            <p:cond delay="0"/>
                                          </p:stCondLst>
                                        </p:cTn>
                                        <p:tgtEl>
                                          <p:spTgt spid="34"/>
                                        </p:tgtEl>
                                        <p:attrNameLst>
                                          <p:attrName>style.visibility</p:attrName>
                                        </p:attrNameLst>
                                      </p:cBhvr>
                                      <p:to>
                                        <p:strVal val="visible"/>
                                      </p:to>
                                    </p:set>
                                    <p:animEffect transition="in" filter="fade">
                                      <p:cBhvr>
                                        <p:cTn id="142" dur="500"/>
                                        <p:tgtEl>
                                          <p:spTgt spid="34"/>
                                        </p:tgtEl>
                                      </p:cBhvr>
                                    </p:animEffect>
                                  </p:childTnLst>
                                </p:cTn>
                              </p:par>
                              <p:par>
                                <p:cTn id="143" presetID="42" presetClass="path" presetSubtype="0" decel="100000" fill="hold" nodeType="withEffect">
                                  <p:stCondLst>
                                    <p:cond delay="700"/>
                                  </p:stCondLst>
                                  <p:childTnLst>
                                    <p:animMotion origin="layout" path="M 1.25E-6 4.81481E-6 L 1.25E-6 0.03541 " pathEditMode="relative" rAng="0" ptsTypes="AA">
                                      <p:cBhvr>
                                        <p:cTn id="144" dur="700" spd="-100000" fill="hold"/>
                                        <p:tgtEl>
                                          <p:spTgt spid="34"/>
                                        </p:tgtEl>
                                        <p:attrNameLst>
                                          <p:attrName>ppt_x</p:attrName>
                                          <p:attrName>ppt_y</p:attrName>
                                        </p:attrNameLst>
                                      </p:cBhvr>
                                      <p:rCtr x="0" y="1759"/>
                                    </p:animMotion>
                                  </p:childTnLst>
                                </p:cTn>
                              </p:par>
                              <p:par>
                                <p:cTn id="145" presetID="10" presetClass="entr" presetSubtype="0" fill="hold" grpId="0" nodeType="withEffect">
                                  <p:stCondLst>
                                    <p:cond delay="700"/>
                                  </p:stCondLst>
                                  <p:childTnLst>
                                    <p:set>
                                      <p:cBhvr>
                                        <p:cTn id="146" dur="1" fill="hold">
                                          <p:stCondLst>
                                            <p:cond delay="0"/>
                                          </p:stCondLst>
                                        </p:cTn>
                                        <p:tgtEl>
                                          <p:spTgt spid="25">
                                            <p:txEl>
                                              <p:pRg st="0" end="0"/>
                                            </p:txEl>
                                          </p:spTgt>
                                        </p:tgtEl>
                                        <p:attrNameLst>
                                          <p:attrName>style.visibility</p:attrName>
                                        </p:attrNameLst>
                                      </p:cBhvr>
                                      <p:to>
                                        <p:strVal val="visible"/>
                                      </p:to>
                                    </p:set>
                                    <p:animEffect transition="in" filter="fade">
                                      <p:cBhvr>
                                        <p:cTn id="147" dur="500"/>
                                        <p:tgtEl>
                                          <p:spTgt spid="25">
                                            <p:txEl>
                                              <p:pRg st="0" end="0"/>
                                            </p:txEl>
                                          </p:spTgt>
                                        </p:tgtEl>
                                      </p:cBhvr>
                                    </p:animEffect>
                                  </p:childTnLst>
                                </p:cTn>
                              </p:par>
                              <p:par>
                                <p:cTn id="148" presetID="42" presetClass="path" presetSubtype="0" decel="100000" fill="hold" grpId="1" nodeType="withEffect">
                                  <p:stCondLst>
                                    <p:cond delay="700"/>
                                  </p:stCondLst>
                                  <p:childTnLst>
                                    <p:animMotion origin="layout" path="M 1.25E-6 4.81481E-6 L 1.25E-6 0.03541 " pathEditMode="relative" rAng="0" ptsTypes="AA">
                                      <p:cBhvr>
                                        <p:cTn id="149" dur="700" spd="-100000" fill="hold"/>
                                        <p:tgtEl>
                                          <p:spTgt spid="25">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P spid="7" grpId="1"/>
      <p:bldP spid="128" grpId="0" animBg="1"/>
      <p:bldP spid="128" grpId="1" animBg="1"/>
      <p:bldP spid="8" grpId="0"/>
      <p:bldP spid="8" grpId="1"/>
      <p:bldP spid="59" grpId="0" animBg="1"/>
      <p:bldP spid="59" grpId="1" animBg="1"/>
      <p:bldP spid="9" grpId="0"/>
      <p:bldP spid="9" grpId="1"/>
      <p:bldP spid="10" grpId="0" build="p"/>
      <p:bldP spid="10" grpId="1" build="p"/>
      <p:bldP spid="11" grpId="0" build="p"/>
      <p:bldP spid="11" grpId="1" build="p"/>
      <p:bldP spid="65" grpId="0" animBg="1"/>
      <p:bldP spid="65" grpId="1" animBg="1"/>
      <p:bldP spid="12" grpId="0"/>
      <p:bldP spid="12" grpId="1"/>
      <p:bldP spid="55" grpId="0" animBg="1"/>
      <p:bldP spid="55" grpId="1" animBg="1"/>
      <p:bldP spid="15" grpId="0"/>
      <p:bldP spid="15" grpId="1"/>
      <p:bldP spid="16" grpId="0"/>
      <p:bldP spid="16" grpId="1"/>
      <p:bldP spid="20" grpId="0" build="p"/>
      <p:bldP spid="20" grpId="1" build="p"/>
      <p:bldP spid="22" grpId="0" build="p"/>
      <p:bldP spid="22" grpId="1" build="p"/>
      <p:bldP spid="23" grpId="0" build="p"/>
      <p:bldP spid="23" grpId="1" build="p"/>
      <p:bldP spid="24" grpId="0" build="p"/>
      <p:bldP spid="24" grpId="1" build="p"/>
      <p:bldP spid="25" grpId="0" build="p"/>
      <p:bldP spid="25" grpId="1"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47D1A17C-6D58-4CB0-837B-D008E863BD84}"/>
              </a:ext>
            </a:extLst>
          </p:cNvPr>
          <p:cNvSpPr>
            <a:spLocks noGrp="1"/>
          </p:cNvSpPr>
          <p:nvPr>
            <p:ph type="title"/>
          </p:nvPr>
        </p:nvSpPr>
        <p:spPr>
          <a:xfrm>
            <a:off x="599498" y="2593886"/>
            <a:ext cx="5887504" cy="1218795"/>
          </a:xfrm>
        </p:spPr>
        <p:txBody>
          <a:bodyPr/>
          <a:lstStyle/>
          <a:p>
            <a:pPr lvl="0">
              <a:lnSpc>
                <a:spcPct val="90000"/>
              </a:lnSpc>
            </a:pPr>
            <a:r>
              <a:rPr lang="en-US" sz="4400">
                <a:noFill/>
                <a:cs typeface="+mn-cs"/>
              </a:rPr>
              <a:t>Data </a:t>
            </a:r>
            <a:br>
              <a:rPr lang="en-US" sz="4400">
                <a:noFill/>
                <a:cs typeface="+mn-cs"/>
              </a:rPr>
            </a:br>
            <a:r>
              <a:rPr lang="en-US" sz="4400">
                <a:noFill/>
                <a:cs typeface="+mn-cs"/>
              </a:rPr>
              <a:t>modernization (2 of 2)</a:t>
            </a:r>
            <a:endParaRPr lang="en-US">
              <a:noFill/>
            </a:endParaRPr>
          </a:p>
        </p:txBody>
      </p:sp>
      <p:sp>
        <p:nvSpPr>
          <p:cNvPr id="100" name="Rectangle 99">
            <a:extLst>
              <a:ext uri="{FF2B5EF4-FFF2-40B4-BE49-F238E27FC236}">
                <a16:creationId xmlns:a16="http://schemas.microsoft.com/office/drawing/2014/main" id="{8B0E2654-96B6-4562-91CA-FC81D3725BB4}"/>
              </a:ext>
              <a:ext uri="{C183D7F6-B498-43B3-948B-1728B52AA6E4}">
                <adec:decorative xmlns:adec="http://schemas.microsoft.com/office/drawing/2017/decorative" val="1"/>
              </a:ext>
            </a:extLst>
          </p:cNvPr>
          <p:cNvSpPr/>
          <p:nvPr/>
        </p:nvSpPr>
        <p:spPr>
          <a:xfrm>
            <a:off x="601278" y="2590679"/>
            <a:ext cx="3739549" cy="1218795"/>
          </a:xfrm>
          <a:prstGeom prst="rect">
            <a:avLst/>
          </a:prstGeom>
        </p:spPr>
        <p:txBody>
          <a:bodyPr vert="horz" wrap="square" lIns="0" tIns="0" rIns="0" bIns="0" rtlCol="0" anchor="t">
            <a:spAutoFit/>
          </a:bodyPr>
          <a:lstStyle/>
          <a:p>
            <a:pPr marL="0" marR="0" lvl="0" indent="0" algn="l" defTabSz="932742"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Data</a:t>
            </a:r>
            <a:br>
              <a:rPr kumimoji="0" lang="en-US"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br>
            <a:r>
              <a:rPr kumimoji="0" lang="en-US"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rPr>
              <a:t>modernization</a:t>
            </a:r>
          </a:p>
        </p:txBody>
      </p:sp>
      <p:pic>
        <p:nvPicPr>
          <p:cNvPr id="93" name="Graphic 92" descr="Azure SQL logo">
            <a:extLst>
              <a:ext uri="{FF2B5EF4-FFF2-40B4-BE49-F238E27FC236}">
                <a16:creationId xmlns:a16="http://schemas.microsoft.com/office/drawing/2014/main" id="{166F7D10-BA52-45E1-A061-2B12F350764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6649" y="1631981"/>
            <a:ext cx="611163" cy="611163"/>
          </a:xfrm>
          <a:prstGeom prst="rect">
            <a:avLst/>
          </a:prstGeom>
        </p:spPr>
      </p:pic>
      <p:sp>
        <p:nvSpPr>
          <p:cNvPr id="14" name="Content Placeholder 13">
            <a:extLst>
              <a:ext uri="{FF2B5EF4-FFF2-40B4-BE49-F238E27FC236}">
                <a16:creationId xmlns:a16="http://schemas.microsoft.com/office/drawing/2014/main" id="{47A89915-CE51-4746-A29B-54AD2F01B55F}"/>
              </a:ext>
            </a:extLst>
          </p:cNvPr>
          <p:cNvSpPr>
            <a:spLocks noGrp="1"/>
          </p:cNvSpPr>
          <p:nvPr>
            <p:ph sz="quarter" idx="10"/>
          </p:nvPr>
        </p:nvSpPr>
        <p:spPr>
          <a:xfrm>
            <a:off x="603223" y="4021358"/>
            <a:ext cx="3234163" cy="249299"/>
          </a:xfrm>
        </p:spPr>
        <p:txBody>
          <a:bodyPr/>
          <a:lstStyle/>
          <a:p>
            <a:pPr lvl="0">
              <a:lnSpc>
                <a:spcPct val="90000"/>
              </a:lnSpc>
              <a:spcBef>
                <a:spcPct val="0"/>
              </a:spcBef>
              <a:buSzTx/>
            </a:pPr>
            <a:r>
              <a:rPr lang="en-US" sz="1800">
                <a:ln w="3175">
                  <a:noFill/>
                </a:ln>
                <a:gradFill flip="none" rotWithShape="1">
                  <a:gsLst>
                    <a:gs pos="12000">
                      <a:srgbClr val="FFFFFF"/>
                    </a:gs>
                    <a:gs pos="100000">
                      <a:srgbClr val="FFFFFF"/>
                    </a:gs>
                  </a:gsLst>
                  <a:lin ang="18900000" scaled="1"/>
                  <a:tileRect/>
                </a:gradFill>
                <a:latin typeface="Segoe UI Semibold"/>
                <a:cs typeface="+mn-cs"/>
              </a:rPr>
              <a:t>Microsoft is the SQL company</a:t>
            </a:r>
            <a:endParaRPr lang="en-US"/>
          </a:p>
        </p:txBody>
      </p:sp>
      <p:sp>
        <p:nvSpPr>
          <p:cNvPr id="11" name="Rectangle 10">
            <a:extLst>
              <a:ext uri="{FF2B5EF4-FFF2-40B4-BE49-F238E27FC236}">
                <a16:creationId xmlns:a16="http://schemas.microsoft.com/office/drawing/2014/main" id="{036BFB2A-E10E-43C5-8EEA-A3FC7FAF6FB3}"/>
              </a:ext>
              <a:ext uri="{C183D7F6-B498-43B3-948B-1728B52AA6E4}">
                <adec:decorative xmlns:adec="http://schemas.microsoft.com/office/drawing/2017/decorative" val="1"/>
              </a:ext>
            </a:extLst>
          </p:cNvPr>
          <p:cNvSpPr/>
          <p:nvPr/>
        </p:nvSpPr>
        <p:spPr bwMode="auto">
          <a:xfrm>
            <a:off x="6096000" y="585788"/>
            <a:ext cx="3516769" cy="285591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50E6FF"/>
                  </a:gs>
                  <a:gs pos="83000">
                    <a:srgbClr val="50E6FF"/>
                  </a:gs>
                </a:gsLst>
                <a:lin ang="5400000" scaled="1"/>
              </a:gradFill>
              <a:effectLst/>
              <a:uLnTx/>
              <a:uFillTx/>
              <a:latin typeface="Segoe UI Semibold"/>
              <a:ea typeface="Segoe UI" pitchFamily="34" charset="0"/>
              <a:cs typeface="Segoe UI" pitchFamily="34" charset="0"/>
            </a:endParaRPr>
          </a:p>
        </p:txBody>
      </p:sp>
      <p:sp>
        <p:nvSpPr>
          <p:cNvPr id="15" name="Content Placeholder 14">
            <a:extLst>
              <a:ext uri="{FF2B5EF4-FFF2-40B4-BE49-F238E27FC236}">
                <a16:creationId xmlns:a16="http://schemas.microsoft.com/office/drawing/2014/main" id="{913A1356-5E58-4248-8B4D-6A9634ACBD58}"/>
              </a:ext>
            </a:extLst>
          </p:cNvPr>
          <p:cNvSpPr>
            <a:spLocks noGrp="1"/>
          </p:cNvSpPr>
          <p:nvPr>
            <p:ph sz="quarter" idx="11"/>
          </p:nvPr>
        </p:nvSpPr>
        <p:spPr>
          <a:xfrm>
            <a:off x="6585518" y="670965"/>
            <a:ext cx="2540286" cy="184666"/>
          </a:xfrm>
        </p:spPr>
        <p:txBody>
          <a:bodyPr/>
          <a:lstStyle/>
          <a:p>
            <a:pPr lvl="0" algn="ctr" defTabSz="932472" fontAlgn="base">
              <a:spcBef>
                <a:spcPct val="0"/>
              </a:spcBef>
              <a:spcAft>
                <a:spcPct val="0"/>
              </a:spcAft>
              <a:buSzTx/>
            </a:pPr>
            <a:r>
              <a:rPr lang="en-US" sz="1200">
                <a:gradFill>
                  <a:gsLst>
                    <a:gs pos="0">
                      <a:srgbClr val="50E6FF"/>
                    </a:gs>
                    <a:gs pos="83000">
                      <a:srgbClr val="50E6FF"/>
                    </a:gs>
                  </a:gsLst>
                  <a:lin ang="5400000" scaled="1"/>
                </a:gradFill>
                <a:latin typeface="Segoe UI Semibold"/>
                <a:ea typeface="Segoe UI" pitchFamily="34" charset="0"/>
              </a:rPr>
              <a:t>Azure is less expensive than AWS</a:t>
            </a:r>
            <a:endParaRPr lang="en-US"/>
          </a:p>
        </p:txBody>
      </p:sp>
      <p:grpSp>
        <p:nvGrpSpPr>
          <p:cNvPr id="4" name="Group 3" descr="Chart">
            <a:extLst>
              <a:ext uri="{FF2B5EF4-FFF2-40B4-BE49-F238E27FC236}">
                <a16:creationId xmlns:a16="http://schemas.microsoft.com/office/drawing/2014/main" id="{FF44928C-FF50-F56B-536D-4D165DBD90D1}"/>
              </a:ext>
            </a:extLst>
          </p:cNvPr>
          <p:cNvGrpSpPr/>
          <p:nvPr/>
        </p:nvGrpSpPr>
        <p:grpSpPr>
          <a:xfrm>
            <a:off x="6677096" y="918310"/>
            <a:ext cx="2423065" cy="2510690"/>
            <a:chOff x="6677096" y="918310"/>
            <a:chExt cx="2423065" cy="2510690"/>
          </a:xfrm>
        </p:grpSpPr>
        <p:grpSp>
          <p:nvGrpSpPr>
            <p:cNvPr id="130" name="Group 129" descr="Azure SQL Managed Instance vs SQL Server on AWS RDS&#10;MSOLTPE Benchmark&#10;16 vCore SQL MI vs AWS RDS db.r5b.4xlarge &#10;April 2022">
              <a:extLst>
                <a:ext uri="{FF2B5EF4-FFF2-40B4-BE49-F238E27FC236}">
                  <a16:creationId xmlns:a16="http://schemas.microsoft.com/office/drawing/2014/main" id="{3F7717CE-91CC-D6B3-983F-A79FF4931D94}"/>
                </a:ext>
              </a:extLst>
            </p:cNvPr>
            <p:cNvGrpSpPr/>
            <p:nvPr/>
          </p:nvGrpSpPr>
          <p:grpSpPr>
            <a:xfrm>
              <a:off x="6677096" y="918310"/>
              <a:ext cx="2423065" cy="2510690"/>
              <a:chOff x="4330397" y="2056049"/>
              <a:chExt cx="3323820" cy="3444020"/>
            </a:xfrm>
          </p:grpSpPr>
          <p:sp>
            <p:nvSpPr>
              <p:cNvPr id="131" name="Rounded Rectangle 49">
                <a:extLst>
                  <a:ext uri="{FF2B5EF4-FFF2-40B4-BE49-F238E27FC236}">
                    <a16:creationId xmlns:a16="http://schemas.microsoft.com/office/drawing/2014/main" id="{5464B7AC-0D27-B3ED-FD72-119FA3F23402}"/>
                  </a:ext>
                  <a:ext uri="{C183D7F6-B498-43B3-948B-1728B52AA6E4}">
                    <adec:decorative xmlns:adec="http://schemas.microsoft.com/office/drawing/2017/decorative" val="1"/>
                  </a:ext>
                </a:extLst>
              </p:cNvPr>
              <p:cNvSpPr/>
              <p:nvPr/>
            </p:nvSpPr>
            <p:spPr>
              <a:xfrm>
                <a:off x="4334945" y="2056049"/>
                <a:ext cx="3319272" cy="2635011"/>
              </a:xfrm>
              <a:prstGeom prst="roundRect">
                <a:avLst>
                  <a:gd name="adj" fmla="val 3927"/>
                </a:avLst>
              </a:prstGeom>
              <a:gradFill>
                <a:gsLst>
                  <a:gs pos="32000">
                    <a:schemeClr val="bg1">
                      <a:lumMod val="95000"/>
                    </a:schemeClr>
                  </a:gs>
                  <a:gs pos="100000">
                    <a:schemeClr val="bg1">
                      <a:lumMod val="9000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6573"/>
                <a:endParaRPr lang="en-US" sz="1287">
                  <a:solidFill>
                    <a:srgbClr val="FFFFFF"/>
                  </a:solidFill>
                  <a:latin typeface="Segoe UI"/>
                </a:endParaRPr>
              </a:p>
            </p:txBody>
          </p:sp>
          <p:grpSp>
            <p:nvGrpSpPr>
              <p:cNvPr id="132" name="Group 131">
                <a:extLst>
                  <a:ext uri="{FF2B5EF4-FFF2-40B4-BE49-F238E27FC236}">
                    <a16:creationId xmlns:a16="http://schemas.microsoft.com/office/drawing/2014/main" id="{F36C06A1-4DD2-00C2-5A2C-C1FBE504B6A6}"/>
                  </a:ext>
                  <a:ext uri="{C183D7F6-B498-43B3-948B-1728B52AA6E4}">
                    <adec:decorative xmlns:adec="http://schemas.microsoft.com/office/drawing/2017/decorative" val="1"/>
                  </a:ext>
                </a:extLst>
              </p:cNvPr>
              <p:cNvGrpSpPr/>
              <p:nvPr/>
            </p:nvGrpSpPr>
            <p:grpSpPr>
              <a:xfrm>
                <a:off x="4330397" y="2119559"/>
                <a:ext cx="3281870" cy="2554818"/>
                <a:chOff x="1966992" y="2510725"/>
                <a:chExt cx="3271565" cy="3029306"/>
              </a:xfrm>
            </p:grpSpPr>
            <p:pic>
              <p:nvPicPr>
                <p:cNvPr id="159" name="Picture 158">
                  <a:extLst>
                    <a:ext uri="{FF2B5EF4-FFF2-40B4-BE49-F238E27FC236}">
                      <a16:creationId xmlns:a16="http://schemas.microsoft.com/office/drawing/2014/main" id="{2392CEF8-C7F5-B595-D3E9-95DF132DB6D8}"/>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16200000">
                  <a:off x="2921150" y="3222624"/>
                  <a:ext cx="3029306" cy="1605508"/>
                </a:xfrm>
                <a:prstGeom prst="rect">
                  <a:avLst/>
                </a:prstGeom>
              </p:spPr>
            </p:pic>
            <p:pic>
              <p:nvPicPr>
                <p:cNvPr id="160" name="Picture 159">
                  <a:extLst>
                    <a:ext uri="{FF2B5EF4-FFF2-40B4-BE49-F238E27FC236}">
                      <a16:creationId xmlns:a16="http://schemas.microsoft.com/office/drawing/2014/main" id="{3B9094A1-2893-7D7B-094C-0B67C64A7289}"/>
                    </a:ext>
                  </a:extLst>
                </p:cNvPr>
                <p:cNvPicPr>
                  <a:picLocks noChangeAspect="1"/>
                </p:cNvPicPr>
                <p:nvPr/>
              </p:nvPicPr>
              <p:blipFill>
                <a:blip r:embed="rId5" cstate="email">
                  <a:alphaModFix amt="20000"/>
                  <a:extLst>
                    <a:ext uri="{28A0092B-C50C-407E-A947-70E740481C1C}">
                      <a14:useLocalDpi xmlns:a14="http://schemas.microsoft.com/office/drawing/2010/main"/>
                    </a:ext>
                  </a:extLst>
                </a:blip>
                <a:stretch>
                  <a:fillRect/>
                </a:stretch>
              </p:blipFill>
              <p:spPr>
                <a:xfrm rot="16200000">
                  <a:off x="1255093" y="3222624"/>
                  <a:ext cx="3029306" cy="1605508"/>
                </a:xfrm>
                <a:prstGeom prst="rect">
                  <a:avLst/>
                </a:prstGeom>
              </p:spPr>
            </p:pic>
          </p:grpSp>
          <p:graphicFrame>
            <p:nvGraphicFramePr>
              <p:cNvPr id="134" name="Chart 133">
                <a:extLst>
                  <a:ext uri="{FF2B5EF4-FFF2-40B4-BE49-F238E27FC236}">
                    <a16:creationId xmlns:a16="http://schemas.microsoft.com/office/drawing/2014/main" id="{254883FE-F15B-68EA-DBA7-720C11339998}"/>
                  </a:ext>
                </a:extLst>
              </p:cNvPr>
              <p:cNvGraphicFramePr/>
              <p:nvPr>
                <p:extLst>
                  <p:ext uri="{D42A27DB-BD31-4B8C-83A1-F6EECF244321}">
                    <p14:modId xmlns:p14="http://schemas.microsoft.com/office/powerpoint/2010/main" val="2983779967"/>
                  </p:ext>
                </p:extLst>
              </p:nvPr>
            </p:nvGraphicFramePr>
            <p:xfrm>
              <a:off x="4692774" y="2101022"/>
              <a:ext cx="2956895" cy="2594772"/>
            </p:xfrm>
            <a:graphic>
              <a:graphicData uri="http://schemas.openxmlformats.org/drawingml/2006/chart">
                <c:chart xmlns:c="http://schemas.openxmlformats.org/drawingml/2006/chart" xmlns:r="http://schemas.openxmlformats.org/officeDocument/2006/relationships" r:id="rId6"/>
              </a:graphicData>
            </a:graphic>
          </p:graphicFrame>
          <p:grpSp>
            <p:nvGrpSpPr>
              <p:cNvPr id="135" name="Group 134">
                <a:extLst>
                  <a:ext uri="{FF2B5EF4-FFF2-40B4-BE49-F238E27FC236}">
                    <a16:creationId xmlns:a16="http://schemas.microsoft.com/office/drawing/2014/main" id="{42BDC5BF-9567-E50D-5036-27B630BB7E82}"/>
                  </a:ext>
                </a:extLst>
              </p:cNvPr>
              <p:cNvGrpSpPr>
                <a:grpSpLocks noChangeAspect="1"/>
              </p:cNvGrpSpPr>
              <p:nvPr/>
            </p:nvGrpSpPr>
            <p:grpSpPr>
              <a:xfrm>
                <a:off x="5208304" y="4781746"/>
                <a:ext cx="331858" cy="257404"/>
                <a:chOff x="3486498" y="5451027"/>
                <a:chExt cx="1893396" cy="1468600"/>
              </a:xfrm>
              <a:solidFill>
                <a:schemeClr val="accent1"/>
              </a:solidFill>
            </p:grpSpPr>
            <p:sp>
              <p:nvSpPr>
                <p:cNvPr id="157" name="Freeform: Shape 23">
                  <a:extLst>
                    <a:ext uri="{FF2B5EF4-FFF2-40B4-BE49-F238E27FC236}">
                      <a16:creationId xmlns:a16="http://schemas.microsoft.com/office/drawing/2014/main" id="{8DF6890C-0143-B869-C26A-E3CF2A2BC300}"/>
                    </a:ext>
                  </a:extLst>
                </p:cNvPr>
                <p:cNvSpPr/>
                <p:nvPr/>
              </p:nvSpPr>
              <p:spPr bwMode="auto">
                <a:xfrm>
                  <a:off x="3486498" y="5451027"/>
                  <a:ext cx="1068765" cy="1323278"/>
                </a:xfrm>
                <a:custGeom>
                  <a:avLst/>
                  <a:gdLst>
                    <a:gd name="connsiteX0" fmla="*/ 1033494 w 1033494"/>
                    <a:gd name="connsiteY0" fmla="*/ 0 h 1283793"/>
                    <a:gd name="connsiteX1" fmla="*/ 468302 w 1033494"/>
                    <a:gd name="connsiteY1" fmla="*/ 458209 h 1283793"/>
                    <a:gd name="connsiteX2" fmla="*/ 0 w 1033494"/>
                    <a:gd name="connsiteY2" fmla="*/ 1283793 h 1283793"/>
                    <a:gd name="connsiteX3" fmla="*/ 446098 w 1033494"/>
                    <a:gd name="connsiteY3" fmla="*/ 1283793 h 1283793"/>
                    <a:gd name="connsiteX4" fmla="*/ 1033494 w 1033494"/>
                    <a:gd name="connsiteY4" fmla="*/ 0 h 1283793"/>
                    <a:gd name="connsiteX0" fmla="*/ 1047475 w 1047475"/>
                    <a:gd name="connsiteY0" fmla="*/ 0 h 1283793"/>
                    <a:gd name="connsiteX1" fmla="*/ 482283 w 1047475"/>
                    <a:gd name="connsiteY1" fmla="*/ 458209 h 1283793"/>
                    <a:gd name="connsiteX2" fmla="*/ 0 w 1047475"/>
                    <a:gd name="connsiteY2" fmla="*/ 1281817 h 1283793"/>
                    <a:gd name="connsiteX3" fmla="*/ 460079 w 1047475"/>
                    <a:gd name="connsiteY3" fmla="*/ 1283793 h 1283793"/>
                    <a:gd name="connsiteX4" fmla="*/ 1047475 w 1047475"/>
                    <a:gd name="connsiteY4" fmla="*/ 0 h 1283793"/>
                    <a:gd name="connsiteX0" fmla="*/ 1049473 w 1049473"/>
                    <a:gd name="connsiteY0" fmla="*/ 0 h 1297628"/>
                    <a:gd name="connsiteX1" fmla="*/ 482283 w 1049473"/>
                    <a:gd name="connsiteY1" fmla="*/ 472044 h 1297628"/>
                    <a:gd name="connsiteX2" fmla="*/ 0 w 1049473"/>
                    <a:gd name="connsiteY2" fmla="*/ 1295652 h 1297628"/>
                    <a:gd name="connsiteX3" fmla="*/ 460079 w 1049473"/>
                    <a:gd name="connsiteY3" fmla="*/ 1297628 h 1297628"/>
                    <a:gd name="connsiteX4" fmla="*/ 1049473 w 1049473"/>
                    <a:gd name="connsiteY4" fmla="*/ 0 h 1297628"/>
                    <a:gd name="connsiteX0" fmla="*/ 1057462 w 1057462"/>
                    <a:gd name="connsiteY0" fmla="*/ 0 h 1295651"/>
                    <a:gd name="connsiteX1" fmla="*/ 482283 w 1057462"/>
                    <a:gd name="connsiteY1" fmla="*/ 470067 h 1295651"/>
                    <a:gd name="connsiteX2" fmla="*/ 0 w 1057462"/>
                    <a:gd name="connsiteY2" fmla="*/ 1293675 h 1295651"/>
                    <a:gd name="connsiteX3" fmla="*/ 460079 w 1057462"/>
                    <a:gd name="connsiteY3" fmla="*/ 1295651 h 1295651"/>
                    <a:gd name="connsiteX4" fmla="*/ 1057462 w 1057462"/>
                    <a:gd name="connsiteY4" fmla="*/ 0 h 12956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7462" h="1295651">
                      <a:moveTo>
                        <a:pt x="1057462" y="0"/>
                      </a:moveTo>
                      <a:lnTo>
                        <a:pt x="482283" y="470067"/>
                      </a:lnTo>
                      <a:lnTo>
                        <a:pt x="0" y="1293675"/>
                      </a:lnTo>
                      <a:lnTo>
                        <a:pt x="460079" y="1295651"/>
                      </a:lnTo>
                      <a:lnTo>
                        <a:pt x="1057462"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301" tIns="106641" rIns="133301" bIns="106641" numCol="1" spcCol="0" rtlCol="0" fromWordArt="0" anchor="t" anchorCtr="0" forceAA="0" compatLnSpc="1">
                  <a:prstTxWarp prst="textNoShape">
                    <a:avLst/>
                  </a:prstTxWarp>
                  <a:noAutofit/>
                </a:bodyPr>
                <a:lstStyle/>
                <a:p>
                  <a:pPr algn="ctr" defTabSz="679642" fontAlgn="base">
                    <a:lnSpc>
                      <a:spcPct val="90000"/>
                    </a:lnSpc>
                    <a:spcBef>
                      <a:spcPct val="0"/>
                    </a:spcBef>
                    <a:spcAft>
                      <a:spcPct val="0"/>
                    </a:spcAft>
                    <a:defRPr/>
                  </a:pPr>
                  <a:endParaRPr lang="en-US" sz="17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8" name="Freeform: Shape 24">
                  <a:extLst>
                    <a:ext uri="{FF2B5EF4-FFF2-40B4-BE49-F238E27FC236}">
                      <a16:creationId xmlns:a16="http://schemas.microsoft.com/office/drawing/2014/main" id="{9946DA1C-4BC1-8A2F-4CA5-CCD5FA234B2B}"/>
                    </a:ext>
                  </a:extLst>
                </p:cNvPr>
                <p:cNvSpPr/>
                <p:nvPr/>
              </p:nvSpPr>
              <p:spPr bwMode="auto">
                <a:xfrm>
                  <a:off x="3918466" y="5540962"/>
                  <a:ext cx="1461428" cy="1378665"/>
                </a:xfrm>
                <a:custGeom>
                  <a:avLst/>
                  <a:gdLst>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36276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72175 w 1461426"/>
                    <a:gd name="connsiteY0" fmla="*/ 0 h 1358480"/>
                    <a:gd name="connsiteX1" fmla="*/ 440043 w 1461426"/>
                    <a:gd name="connsiteY1" fmla="*/ 658045 h 1358480"/>
                    <a:gd name="connsiteX2" fmla="*/ 876048 w 1461426"/>
                    <a:gd name="connsiteY2" fmla="*/ 1186904 h 1358480"/>
                    <a:gd name="connsiteX3" fmla="*/ 0 w 1461426"/>
                    <a:gd name="connsiteY3" fmla="*/ 1348387 h 1358480"/>
                    <a:gd name="connsiteX4" fmla="*/ 1439222 w 1461426"/>
                    <a:gd name="connsiteY4" fmla="*/ 1358480 h 1358480"/>
                    <a:gd name="connsiteX5" fmla="*/ 1461426 w 1461426"/>
                    <a:gd name="connsiteY5" fmla="*/ 1344350 h 1358480"/>
                    <a:gd name="connsiteX6" fmla="*/ 672175 w 1461426"/>
                    <a:gd name="connsiteY6" fmla="*/ 0 h 1358480"/>
                    <a:gd name="connsiteX0" fmla="*/ 682268 w 1461426"/>
                    <a:gd name="connsiteY0" fmla="*/ 0 h 1378666"/>
                    <a:gd name="connsiteX1" fmla="*/ 440043 w 1461426"/>
                    <a:gd name="connsiteY1" fmla="*/ 678231 h 1378666"/>
                    <a:gd name="connsiteX2" fmla="*/ 876048 w 1461426"/>
                    <a:gd name="connsiteY2" fmla="*/ 1207090 h 1378666"/>
                    <a:gd name="connsiteX3" fmla="*/ 0 w 1461426"/>
                    <a:gd name="connsiteY3" fmla="*/ 1368573 h 1378666"/>
                    <a:gd name="connsiteX4" fmla="*/ 1439222 w 1461426"/>
                    <a:gd name="connsiteY4" fmla="*/ 1378666 h 1378666"/>
                    <a:gd name="connsiteX5" fmla="*/ 1461426 w 1461426"/>
                    <a:gd name="connsiteY5" fmla="*/ 1364536 h 1378666"/>
                    <a:gd name="connsiteX6" fmla="*/ 682268 w 1461426"/>
                    <a:gd name="connsiteY6" fmla="*/ 0 h 137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61426" h="1378666">
                      <a:moveTo>
                        <a:pt x="682268" y="0"/>
                      </a:moveTo>
                      <a:lnTo>
                        <a:pt x="440043" y="678231"/>
                      </a:lnTo>
                      <a:lnTo>
                        <a:pt x="876048" y="1207090"/>
                      </a:lnTo>
                      <a:lnTo>
                        <a:pt x="0" y="1368573"/>
                      </a:lnTo>
                      <a:lnTo>
                        <a:pt x="1439222" y="1378666"/>
                      </a:lnTo>
                      <a:lnTo>
                        <a:pt x="1461426" y="1364536"/>
                      </a:lnTo>
                      <a:lnTo>
                        <a:pt x="682268" y="0"/>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3301" tIns="106641" rIns="133301" bIns="106641" numCol="1" spcCol="0" rtlCol="0" fromWordArt="0" anchor="t" anchorCtr="0" forceAA="0" compatLnSpc="1">
                  <a:prstTxWarp prst="textNoShape">
                    <a:avLst/>
                  </a:prstTxWarp>
                  <a:noAutofit/>
                </a:bodyPr>
                <a:lstStyle/>
                <a:p>
                  <a:pPr algn="ctr" defTabSz="679642" fontAlgn="base">
                    <a:lnSpc>
                      <a:spcPct val="90000"/>
                    </a:lnSpc>
                    <a:spcBef>
                      <a:spcPct val="0"/>
                    </a:spcBef>
                    <a:spcAft>
                      <a:spcPct val="0"/>
                    </a:spcAft>
                    <a:defRPr/>
                  </a:pPr>
                  <a:endParaRPr lang="en-US" sz="1750" err="1">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137" name="Rectangle 14">
                <a:extLst>
                  <a:ext uri="{FF2B5EF4-FFF2-40B4-BE49-F238E27FC236}">
                    <a16:creationId xmlns:a16="http://schemas.microsoft.com/office/drawing/2014/main" id="{31959DED-EBCC-6D84-3182-2B9D0529A2E3}"/>
                  </a:ext>
                  <a:ext uri="{C183D7F6-B498-43B3-948B-1728B52AA6E4}">
                    <adec:decorative xmlns:adec="http://schemas.microsoft.com/office/drawing/2017/decorative" val="1"/>
                  </a:ext>
                </a:extLst>
              </p:cNvPr>
              <p:cNvSpPr/>
              <p:nvPr/>
            </p:nvSpPr>
            <p:spPr bwMode="auto">
              <a:xfrm>
                <a:off x="5380331" y="2622861"/>
                <a:ext cx="1113417" cy="1698248"/>
              </a:xfrm>
              <a:custGeom>
                <a:avLst/>
                <a:gdLst>
                  <a:gd name="connsiteX0" fmla="*/ 0 w 1429105"/>
                  <a:gd name="connsiteY0" fmla="*/ 0 h 2218675"/>
                  <a:gd name="connsiteX1" fmla="*/ 1429105 w 1429105"/>
                  <a:gd name="connsiteY1" fmla="*/ 0 h 2218675"/>
                  <a:gd name="connsiteX2" fmla="*/ 1429105 w 1429105"/>
                  <a:gd name="connsiteY2" fmla="*/ 2218675 h 2218675"/>
                  <a:gd name="connsiteX3" fmla="*/ 0 w 1429105"/>
                  <a:gd name="connsiteY3" fmla="*/ 2218675 h 2218675"/>
                  <a:gd name="connsiteX4" fmla="*/ 0 w 1429105"/>
                  <a:gd name="connsiteY4" fmla="*/ 0 h 2218675"/>
                  <a:gd name="connsiteX0" fmla="*/ 1429105 w 1520545"/>
                  <a:gd name="connsiteY0" fmla="*/ 2218675 h 2310115"/>
                  <a:gd name="connsiteX1" fmla="*/ 0 w 1520545"/>
                  <a:gd name="connsiteY1" fmla="*/ 2218675 h 2310115"/>
                  <a:gd name="connsiteX2" fmla="*/ 0 w 1520545"/>
                  <a:gd name="connsiteY2" fmla="*/ 0 h 2310115"/>
                  <a:gd name="connsiteX3" fmla="*/ 1429105 w 1520545"/>
                  <a:gd name="connsiteY3" fmla="*/ 0 h 2310115"/>
                  <a:gd name="connsiteX4" fmla="*/ 1520545 w 1520545"/>
                  <a:gd name="connsiteY4" fmla="*/ 2310115 h 2310115"/>
                  <a:gd name="connsiteX0" fmla="*/ 1429105 w 1429105"/>
                  <a:gd name="connsiteY0" fmla="*/ 2218675 h 2218675"/>
                  <a:gd name="connsiteX1" fmla="*/ 0 w 1429105"/>
                  <a:gd name="connsiteY1" fmla="*/ 2218675 h 2218675"/>
                  <a:gd name="connsiteX2" fmla="*/ 0 w 1429105"/>
                  <a:gd name="connsiteY2" fmla="*/ 0 h 2218675"/>
                  <a:gd name="connsiteX3" fmla="*/ 1429105 w 1429105"/>
                  <a:gd name="connsiteY3" fmla="*/ 0 h 2218675"/>
                  <a:gd name="connsiteX0" fmla="*/ 0 w 1429105"/>
                  <a:gd name="connsiteY0" fmla="*/ 2218675 h 2218675"/>
                  <a:gd name="connsiteX1" fmla="*/ 0 w 1429105"/>
                  <a:gd name="connsiteY1" fmla="*/ 0 h 2218675"/>
                  <a:gd name="connsiteX2" fmla="*/ 1429105 w 1429105"/>
                  <a:gd name="connsiteY2" fmla="*/ 0 h 2218675"/>
                </a:gdLst>
                <a:ahLst/>
                <a:cxnLst>
                  <a:cxn ang="0">
                    <a:pos x="connsiteX0" y="connsiteY0"/>
                  </a:cxn>
                  <a:cxn ang="0">
                    <a:pos x="connsiteX1" y="connsiteY1"/>
                  </a:cxn>
                  <a:cxn ang="0">
                    <a:pos x="connsiteX2" y="connsiteY2"/>
                  </a:cxn>
                </a:cxnLst>
                <a:rect l="l" t="t" r="r" b="b"/>
                <a:pathLst>
                  <a:path w="1429105" h="2218675">
                    <a:moveTo>
                      <a:pt x="0" y="2218675"/>
                    </a:moveTo>
                    <a:lnTo>
                      <a:pt x="0" y="0"/>
                    </a:lnTo>
                    <a:lnTo>
                      <a:pt x="1429105" y="0"/>
                    </a:lnTo>
                  </a:path>
                </a:pathLst>
              </a:cu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defTabSz="679773" fontAlgn="base">
                  <a:spcBef>
                    <a:spcPct val="0"/>
                  </a:spcBef>
                  <a:spcAft>
                    <a:spcPct val="0"/>
                  </a:spcAft>
                  <a:defRPr/>
                </a:pPr>
                <a:endParaRPr lang="en-US" sz="1458"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3" name="TextBox 142">
                <a:extLst>
                  <a:ext uri="{FF2B5EF4-FFF2-40B4-BE49-F238E27FC236}">
                    <a16:creationId xmlns:a16="http://schemas.microsoft.com/office/drawing/2014/main" id="{845AA42C-D747-0F3F-B03C-B172E37D63CC}"/>
                  </a:ext>
                </a:extLst>
              </p:cNvPr>
              <p:cNvSpPr txBox="1"/>
              <p:nvPr/>
            </p:nvSpPr>
            <p:spPr>
              <a:xfrm>
                <a:off x="4854978" y="3274345"/>
                <a:ext cx="1056388" cy="252235"/>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32472" fontAlgn="base">
                  <a:spcBef>
                    <a:spcPct val="0"/>
                  </a:spcBef>
                  <a:spcAft>
                    <a:spcPct val="0"/>
                  </a:spcAft>
                  <a:defRPr sz="1600" b="1">
                    <a:gradFill>
                      <a:gsLst>
                        <a:gs pos="0">
                          <a:srgbClr val="FFFFFF"/>
                        </a:gs>
                        <a:gs pos="100000">
                          <a:srgbClr val="FFFFFF"/>
                        </a:gs>
                      </a:gsLst>
                      <a:lin ang="5400000" scaled="0"/>
                    </a:gradFill>
                    <a:ea typeface="Segoe UI" pitchFamily="34"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679773"/>
                <a:r>
                  <a:rPr lang="en-US" sz="875">
                    <a:solidFill>
                      <a:srgbClr val="243A5E"/>
                    </a:solidFill>
                    <a:latin typeface="Segoe UI Semibold"/>
                  </a:rPr>
                  <a:t>93% LESS</a:t>
                </a:r>
              </a:p>
            </p:txBody>
          </p:sp>
          <p:sp>
            <p:nvSpPr>
              <p:cNvPr id="153" name="Rectangle 15">
                <a:extLst>
                  <a:ext uri="{FF2B5EF4-FFF2-40B4-BE49-F238E27FC236}">
                    <a16:creationId xmlns:a16="http://schemas.microsoft.com/office/drawing/2014/main" id="{59E7F421-62E6-77ED-BD71-CAC9CF60BF99}"/>
                  </a:ext>
                  <a:ext uri="{C183D7F6-B498-43B3-948B-1728B52AA6E4}">
                    <adec:decorative xmlns:adec="http://schemas.microsoft.com/office/drawing/2017/decorative" val="1"/>
                  </a:ext>
                </a:extLst>
              </p:cNvPr>
              <p:cNvSpPr/>
              <p:nvPr/>
            </p:nvSpPr>
            <p:spPr bwMode="auto">
              <a:xfrm rot="13500000">
                <a:off x="5345594" y="4271354"/>
                <a:ext cx="78502" cy="82296"/>
              </a:xfrm>
              <a:custGeom>
                <a:avLst/>
                <a:gdLst>
                  <a:gd name="connsiteX0" fmla="*/ 0 w 200891"/>
                  <a:gd name="connsiteY0" fmla="*/ 0 h 200891"/>
                  <a:gd name="connsiteX1" fmla="*/ 200891 w 200891"/>
                  <a:gd name="connsiteY1" fmla="*/ 0 h 200891"/>
                  <a:gd name="connsiteX2" fmla="*/ 200891 w 200891"/>
                  <a:gd name="connsiteY2" fmla="*/ 200891 h 200891"/>
                  <a:gd name="connsiteX3" fmla="*/ 0 w 200891"/>
                  <a:gd name="connsiteY3" fmla="*/ 200891 h 200891"/>
                  <a:gd name="connsiteX4" fmla="*/ 0 w 200891"/>
                  <a:gd name="connsiteY4" fmla="*/ 0 h 200891"/>
                  <a:gd name="connsiteX0" fmla="*/ 200891 w 292331"/>
                  <a:gd name="connsiteY0" fmla="*/ 200891 h 292331"/>
                  <a:gd name="connsiteX1" fmla="*/ 0 w 292331"/>
                  <a:gd name="connsiteY1" fmla="*/ 200891 h 292331"/>
                  <a:gd name="connsiteX2" fmla="*/ 0 w 292331"/>
                  <a:gd name="connsiteY2" fmla="*/ 0 h 292331"/>
                  <a:gd name="connsiteX3" fmla="*/ 200891 w 292331"/>
                  <a:gd name="connsiteY3" fmla="*/ 0 h 292331"/>
                  <a:gd name="connsiteX4" fmla="*/ 292331 w 292331"/>
                  <a:gd name="connsiteY4" fmla="*/ 292331 h 292331"/>
                  <a:gd name="connsiteX0" fmla="*/ 200891 w 200891"/>
                  <a:gd name="connsiteY0" fmla="*/ 200891 h 200891"/>
                  <a:gd name="connsiteX1" fmla="*/ 0 w 200891"/>
                  <a:gd name="connsiteY1" fmla="*/ 200891 h 200891"/>
                  <a:gd name="connsiteX2" fmla="*/ 0 w 200891"/>
                  <a:gd name="connsiteY2" fmla="*/ 0 h 200891"/>
                  <a:gd name="connsiteX3" fmla="*/ 200891 w 200891"/>
                  <a:gd name="connsiteY3" fmla="*/ 0 h 200891"/>
                  <a:gd name="connsiteX0" fmla="*/ 0 w 200891"/>
                  <a:gd name="connsiteY0" fmla="*/ 200891 h 200891"/>
                  <a:gd name="connsiteX1" fmla="*/ 0 w 200891"/>
                  <a:gd name="connsiteY1" fmla="*/ 0 h 200891"/>
                  <a:gd name="connsiteX2" fmla="*/ 200891 w 200891"/>
                  <a:gd name="connsiteY2" fmla="*/ 0 h 200891"/>
                </a:gdLst>
                <a:ahLst/>
                <a:cxnLst>
                  <a:cxn ang="0">
                    <a:pos x="connsiteX0" y="connsiteY0"/>
                  </a:cxn>
                  <a:cxn ang="0">
                    <a:pos x="connsiteX1" y="connsiteY1"/>
                  </a:cxn>
                  <a:cxn ang="0">
                    <a:pos x="connsiteX2" y="connsiteY2"/>
                  </a:cxn>
                </a:cxnLst>
                <a:rect l="l" t="t" r="r" b="b"/>
                <a:pathLst>
                  <a:path w="200891" h="200891">
                    <a:moveTo>
                      <a:pt x="0" y="200891"/>
                    </a:moveTo>
                    <a:lnTo>
                      <a:pt x="0" y="0"/>
                    </a:lnTo>
                    <a:lnTo>
                      <a:pt x="200891" y="0"/>
                    </a:lnTo>
                  </a:path>
                </a:pathLst>
              </a:custGeom>
              <a:solidFill>
                <a:srgbClr val="00B0F0"/>
              </a:solidFill>
              <a:ln w="12700">
                <a:solidFill>
                  <a:schemeClr val="accent1"/>
                </a:solidFill>
                <a:miter lim="800000"/>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defTabSz="679773" fontAlgn="base">
                  <a:spcBef>
                    <a:spcPct val="0"/>
                  </a:spcBef>
                  <a:spcAft>
                    <a:spcPct val="0"/>
                  </a:spcAft>
                  <a:defRPr/>
                </a:pPr>
                <a:endParaRPr lang="en-US" sz="1458">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4" name="TextBox 153">
                <a:extLst>
                  <a:ext uri="{FF2B5EF4-FFF2-40B4-BE49-F238E27FC236}">
                    <a16:creationId xmlns:a16="http://schemas.microsoft.com/office/drawing/2014/main" id="{71A0903A-C0BB-E38C-DA03-C18C90B07930}"/>
                  </a:ext>
                </a:extLst>
              </p:cNvPr>
              <p:cNvSpPr txBox="1"/>
              <p:nvPr/>
            </p:nvSpPr>
            <p:spPr>
              <a:xfrm rot="16200000">
                <a:off x="3637996" y="3354695"/>
                <a:ext cx="1913987" cy="480195"/>
              </a:xfrm>
              <a:prstGeom prst="rect">
                <a:avLst/>
              </a:prstGeom>
              <a:noFill/>
            </p:spPr>
            <p:txBody>
              <a:bodyPr wrap="square" lIns="66659" tIns="66659" rIns="66659" bIns="79992" rtlCol="0">
                <a:spAutoFit/>
              </a:bodyPr>
              <a:lstStyle/>
              <a:p>
                <a:pPr algn="ctr" defTabSz="666598">
                  <a:lnSpc>
                    <a:spcPct val="90000"/>
                  </a:lnSpc>
                  <a:spcAft>
                    <a:spcPts val="437"/>
                  </a:spcAft>
                  <a:defRPr/>
                </a:pPr>
                <a:r>
                  <a:rPr lang="en-US" sz="729" b="1">
                    <a:solidFill>
                      <a:srgbClr val="FFFFFF"/>
                    </a:solidFill>
                    <a:latin typeface="Segoe UI Semibold"/>
                  </a:rPr>
                  <a:t>Price/Transactions per second (</a:t>
                </a:r>
                <a:r>
                  <a:rPr lang="en-US" sz="729" b="1" err="1">
                    <a:solidFill>
                      <a:srgbClr val="FFFFFF"/>
                    </a:solidFill>
                    <a:latin typeface="Segoe UI Semibold"/>
                  </a:rPr>
                  <a:t>tps</a:t>
                </a:r>
                <a:r>
                  <a:rPr lang="en-US" sz="729" b="1">
                    <a:solidFill>
                      <a:srgbClr val="FFFFFF"/>
                    </a:solidFill>
                    <a:latin typeface="Segoe UI Semibold"/>
                  </a:rPr>
                  <a:t>)</a:t>
                </a:r>
              </a:p>
            </p:txBody>
          </p:sp>
          <p:sp>
            <p:nvSpPr>
              <p:cNvPr id="155" name="TextBox 154">
                <a:extLst>
                  <a:ext uri="{FF2B5EF4-FFF2-40B4-BE49-F238E27FC236}">
                    <a16:creationId xmlns:a16="http://schemas.microsoft.com/office/drawing/2014/main" id="{0E5700BA-F782-4AD2-F701-9890F9FB6446}"/>
                  </a:ext>
                </a:extLst>
              </p:cNvPr>
              <p:cNvSpPr txBox="1"/>
              <p:nvPr/>
            </p:nvSpPr>
            <p:spPr>
              <a:xfrm>
                <a:off x="4692776" y="5096526"/>
                <a:ext cx="2831809" cy="403543"/>
              </a:xfrm>
              <a:prstGeom prst="rect">
                <a:avLst/>
              </a:prstGeom>
              <a:noFill/>
            </p:spPr>
            <p:txBody>
              <a:bodyPr wrap="square" rtlCol="0">
                <a:spAutoFit/>
              </a:bodyPr>
              <a:lstStyle/>
              <a:p>
                <a:pPr algn="ctr" defTabSz="666573"/>
                <a:r>
                  <a:rPr lang="en-US" sz="656">
                    <a:solidFill>
                      <a:srgbClr val="FFFFFF"/>
                    </a:solidFill>
                    <a:latin typeface="Segoe UI" panose="020B0502040204020203" pitchFamily="34" charset="0"/>
                    <a:cs typeface="Segoe UI" panose="020B0502040204020203" pitchFamily="34" charset="0"/>
                  </a:rPr>
                  <a:t>Price performance comparison. Lower is better.</a:t>
                </a:r>
              </a:p>
              <a:p>
                <a:pPr algn="ctr" defTabSz="666573"/>
                <a:r>
                  <a:rPr lang="en-US" sz="656">
                    <a:solidFill>
                      <a:srgbClr val="FFFFFF"/>
                    </a:solidFill>
                    <a:latin typeface="Segoe UI" panose="020B0502040204020203" pitchFamily="34" charset="0"/>
                    <a:cs typeface="Segoe UI" panose="020B0502040204020203" pitchFamily="34" charset="0"/>
                  </a:rPr>
                  <a:t>Includes Azure Hybrid Benefit</a:t>
                </a:r>
              </a:p>
            </p:txBody>
          </p:sp>
          <p:pic>
            <p:nvPicPr>
              <p:cNvPr id="156" name="Picture 155">
                <a:extLst>
                  <a:ext uri="{FF2B5EF4-FFF2-40B4-BE49-F238E27FC236}">
                    <a16:creationId xmlns:a16="http://schemas.microsoft.com/office/drawing/2014/main" id="{018D3059-87CA-BD58-09CC-D3D8B53C8B6D}"/>
                  </a:ext>
                </a:extLst>
              </p:cNvPr>
              <p:cNvPicPr>
                <a:picLocks noChangeAspect="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tretch>
                <a:fillRect/>
              </a:stretch>
            </p:blipFill>
            <p:spPr>
              <a:xfrm>
                <a:off x="6585906" y="4788589"/>
                <a:ext cx="388890" cy="233333"/>
              </a:xfrm>
              <a:prstGeom prst="rect">
                <a:avLst/>
              </a:prstGeom>
            </p:spPr>
          </p:pic>
        </p:grpSp>
        <p:pic>
          <p:nvPicPr>
            <p:cNvPr id="194" name="Picture 193">
              <a:extLst>
                <a:ext uri="{FF2B5EF4-FFF2-40B4-BE49-F238E27FC236}">
                  <a16:creationId xmlns:a16="http://schemas.microsoft.com/office/drawing/2014/main" id="{1BA72669-714A-D9E8-CB0A-FBD6D062EFD5}"/>
                </a:ext>
                <a:ext uri="{C183D7F6-B498-43B3-948B-1728B52AA6E4}">
                  <adec:decorative xmlns:adec="http://schemas.microsoft.com/office/drawing/2017/decorative" val="1"/>
                </a:ext>
              </a:extLst>
            </p:cNvPr>
            <p:cNvPicPr>
              <a:picLocks noChangeAspect="1"/>
            </p:cNvPicPr>
            <p:nvPr/>
          </p:nvPicPr>
          <p:blipFill>
            <a:blip r:embed="rId9" cstate="email">
              <a:clrChange>
                <a:clrFrom>
                  <a:srgbClr val="162237"/>
                </a:clrFrom>
                <a:clrTo>
                  <a:srgbClr val="162237">
                    <a:alpha val="0"/>
                  </a:srgbClr>
                </a:clrTo>
              </a:clrChange>
              <a:extLst>
                <a:ext uri="{28A0092B-C50C-407E-A947-70E740481C1C}">
                  <a14:useLocalDpi xmlns:a14="http://schemas.microsoft.com/office/drawing/2010/main"/>
                </a:ext>
              </a:extLst>
            </a:blip>
            <a:stretch>
              <a:fillRect/>
            </a:stretch>
          </p:blipFill>
          <p:spPr>
            <a:xfrm>
              <a:off x="8250109" y="2879635"/>
              <a:ext cx="388376" cy="218230"/>
            </a:xfrm>
            <a:prstGeom prst="rect">
              <a:avLst/>
            </a:prstGeom>
          </p:spPr>
        </p:pic>
      </p:grpSp>
      <p:sp>
        <p:nvSpPr>
          <p:cNvPr id="136" name="Rectangle 135">
            <a:extLst>
              <a:ext uri="{FF2B5EF4-FFF2-40B4-BE49-F238E27FC236}">
                <a16:creationId xmlns:a16="http://schemas.microsoft.com/office/drawing/2014/main" id="{DF37A58F-3874-4D4B-83A8-26653A3385A8}"/>
              </a:ext>
              <a:ext uri="{C183D7F6-B498-43B3-948B-1728B52AA6E4}">
                <adec:decorative xmlns:adec="http://schemas.microsoft.com/office/drawing/2017/decorative" val="1"/>
              </a:ext>
            </a:extLst>
          </p:cNvPr>
          <p:cNvSpPr/>
          <p:nvPr/>
        </p:nvSpPr>
        <p:spPr bwMode="auto">
          <a:xfrm>
            <a:off x="9670459" y="585788"/>
            <a:ext cx="1921500" cy="285292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0">
                    <a:srgbClr val="FFFFFF"/>
                  </a:gs>
                  <a:gs pos="83000">
                    <a:srgbClr val="FFFFFF"/>
                  </a:gs>
                </a:gsLst>
                <a:lin ang="5400000" scaled="1"/>
              </a:gradFill>
              <a:effectLst/>
              <a:uLnTx/>
              <a:uFillTx/>
              <a:latin typeface="Segoe UI Semibold"/>
              <a:ea typeface="Segoe UI" pitchFamily="34" charset="0"/>
              <a:cs typeface="Segoe UI" pitchFamily="34" charset="0"/>
            </a:endParaRPr>
          </a:p>
        </p:txBody>
      </p:sp>
      <p:grpSp>
        <p:nvGrpSpPr>
          <p:cNvPr id="23" name="Group 22">
            <a:extLst>
              <a:ext uri="{FF2B5EF4-FFF2-40B4-BE49-F238E27FC236}">
                <a16:creationId xmlns:a16="http://schemas.microsoft.com/office/drawing/2014/main" id="{0382AF9C-9ABF-4B34-B492-0756258E7465}"/>
              </a:ext>
              <a:ext uri="{C183D7F6-B498-43B3-948B-1728B52AA6E4}">
                <adec:decorative xmlns:adec="http://schemas.microsoft.com/office/drawing/2017/decorative" val="1"/>
              </a:ext>
            </a:extLst>
          </p:cNvPr>
          <p:cNvGrpSpPr/>
          <p:nvPr/>
        </p:nvGrpSpPr>
        <p:grpSpPr>
          <a:xfrm>
            <a:off x="10433198" y="1312303"/>
            <a:ext cx="396000" cy="496390"/>
            <a:chOff x="8306692" y="3505977"/>
            <a:chExt cx="278765" cy="349437"/>
          </a:xfrm>
        </p:grpSpPr>
        <p:sp>
          <p:nvSpPr>
            <p:cNvPr id="21" name="Freeform 128">
              <a:extLst>
                <a:ext uri="{FF2B5EF4-FFF2-40B4-BE49-F238E27FC236}">
                  <a16:creationId xmlns:a16="http://schemas.microsoft.com/office/drawing/2014/main" id="{20555555-C45D-4CA7-8E8A-6C2EB2261830}"/>
                </a:ext>
                <a:ext uri="{C183D7F6-B498-43B3-948B-1728B52AA6E4}">
                  <adec:decorative xmlns:adec="http://schemas.microsoft.com/office/drawing/2017/decorative" val="1"/>
                </a:ext>
              </a:extLst>
            </p:cNvPr>
            <p:cNvSpPr>
              <a:spLocks/>
            </p:cNvSpPr>
            <p:nvPr/>
          </p:nvSpPr>
          <p:spPr bwMode="auto">
            <a:xfrm>
              <a:off x="8306692" y="3505977"/>
              <a:ext cx="278765" cy="34943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602A9710-DEC6-42E4-9634-01916A216D52}"/>
                </a:ext>
                <a:ext uri="{C183D7F6-B498-43B3-948B-1728B52AA6E4}">
                  <adec:decorative xmlns:adec="http://schemas.microsoft.com/office/drawing/2017/decorative" val="1"/>
                </a:ext>
              </a:extLst>
            </p:cNvPr>
            <p:cNvSpPr>
              <a:spLocks/>
            </p:cNvSpPr>
            <p:nvPr/>
          </p:nvSpPr>
          <p:spPr bwMode="auto">
            <a:xfrm>
              <a:off x="8449924" y="3508542"/>
              <a:ext cx="135533" cy="345617"/>
            </a:xfrm>
            <a:custGeom>
              <a:avLst/>
              <a:gdLst>
                <a:gd name="connsiteX0" fmla="*/ 0 w 135533"/>
                <a:gd name="connsiteY0" fmla="*/ 0 h 345617"/>
                <a:gd name="connsiteX1" fmla="*/ 2211 w 135533"/>
                <a:gd name="connsiteY1" fmla="*/ 1474 h 345617"/>
                <a:gd name="connsiteX2" fmla="*/ 129473 w 135533"/>
                <a:gd name="connsiteY2" fmla="*/ 56010 h 345617"/>
                <a:gd name="connsiteX3" fmla="*/ 135533 w 135533"/>
                <a:gd name="connsiteY3" fmla="*/ 56010 h 345617"/>
                <a:gd name="connsiteX4" fmla="*/ 135533 w 135533"/>
                <a:gd name="connsiteY4" fmla="*/ 154984 h 345617"/>
                <a:gd name="connsiteX5" fmla="*/ 34121 w 135533"/>
                <a:gd name="connsiteY5" fmla="*/ 334499 h 345617"/>
                <a:gd name="connsiteX6" fmla="*/ 0 w 135533"/>
                <a:gd name="connsiteY6" fmla="*/ 345617 h 345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5533" h="345617">
                  <a:moveTo>
                    <a:pt x="0" y="0"/>
                  </a:moveTo>
                  <a:lnTo>
                    <a:pt x="2211" y="1474"/>
                  </a:lnTo>
                  <a:cubicBezTo>
                    <a:pt x="70892" y="56010"/>
                    <a:pt x="129473" y="56010"/>
                    <a:pt x="129473" y="56010"/>
                  </a:cubicBezTo>
                  <a:cubicBezTo>
                    <a:pt x="135533" y="56010"/>
                    <a:pt x="135533" y="56010"/>
                    <a:pt x="135533" y="56010"/>
                  </a:cubicBezTo>
                  <a:cubicBezTo>
                    <a:pt x="135533" y="154984"/>
                    <a:pt x="135533" y="154984"/>
                    <a:pt x="135533" y="154984"/>
                  </a:cubicBezTo>
                  <a:cubicBezTo>
                    <a:pt x="135533" y="248908"/>
                    <a:pt x="78720" y="309882"/>
                    <a:pt x="34121" y="334499"/>
                  </a:cubicBezTo>
                  <a:lnTo>
                    <a:pt x="0" y="34561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 name="Content Placeholder 17">
            <a:extLst>
              <a:ext uri="{FF2B5EF4-FFF2-40B4-BE49-F238E27FC236}">
                <a16:creationId xmlns:a16="http://schemas.microsoft.com/office/drawing/2014/main" id="{6A005594-4F38-458E-960B-D0C0F7120309}"/>
              </a:ext>
            </a:extLst>
          </p:cNvPr>
          <p:cNvSpPr>
            <a:spLocks noGrp="1"/>
          </p:cNvSpPr>
          <p:nvPr>
            <p:ph sz="quarter" idx="12"/>
          </p:nvPr>
        </p:nvSpPr>
        <p:spPr>
          <a:xfrm>
            <a:off x="9722908" y="1986270"/>
            <a:ext cx="1816580" cy="738664"/>
          </a:xfrm>
        </p:spPr>
        <p:txBody>
          <a:bodyPr/>
          <a:lstStyle/>
          <a:p>
            <a:pPr lvl="0" algn="ctr" defTabSz="932472" fontAlgn="base">
              <a:spcBef>
                <a:spcPct val="0"/>
              </a:spcBef>
              <a:spcAft>
                <a:spcPct val="0"/>
              </a:spcAft>
              <a:buSzTx/>
            </a:pPr>
            <a:r>
              <a:rPr lang="en-US" sz="1600">
                <a:gradFill>
                  <a:gsLst>
                    <a:gs pos="0">
                      <a:srgbClr val="FFFFFF"/>
                    </a:gs>
                    <a:gs pos="83000">
                      <a:srgbClr val="FFFFFF"/>
                    </a:gs>
                  </a:gsLst>
                  <a:lin ang="5400000" scaled="1"/>
                </a:gradFill>
                <a:latin typeface="Segoe UI Semibold"/>
                <a:ea typeface="Segoe UI" pitchFamily="34" charset="0"/>
              </a:rPr>
              <a:t>Most secure database </a:t>
            </a:r>
            <a:br>
              <a:rPr lang="en-US" sz="1600">
                <a:gradFill>
                  <a:gsLst>
                    <a:gs pos="0">
                      <a:srgbClr val="FFFFFF"/>
                    </a:gs>
                    <a:gs pos="83000">
                      <a:srgbClr val="FFFFFF"/>
                    </a:gs>
                  </a:gsLst>
                  <a:lin ang="5400000" scaled="1"/>
                </a:gradFill>
                <a:latin typeface="Segoe UI Semibold"/>
                <a:ea typeface="Segoe UI" pitchFamily="34" charset="0"/>
              </a:rPr>
            </a:br>
            <a:r>
              <a:rPr lang="en-US" sz="1600">
                <a:gradFill>
                  <a:gsLst>
                    <a:gs pos="0">
                      <a:srgbClr val="FFFFFF"/>
                    </a:gs>
                    <a:gs pos="83000">
                      <a:srgbClr val="FFFFFF"/>
                    </a:gs>
                  </a:gsLst>
                  <a:lin ang="5400000" scaled="1"/>
                </a:gradFill>
                <a:latin typeface="Segoe UI Semibold"/>
                <a:ea typeface="Segoe UI" pitchFamily="34" charset="0"/>
              </a:rPr>
              <a:t>10+ years running</a:t>
            </a:r>
            <a:endParaRPr lang="en-US"/>
          </a:p>
        </p:txBody>
      </p:sp>
      <p:sp>
        <p:nvSpPr>
          <p:cNvPr id="66" name="Rectangle 65">
            <a:extLst>
              <a:ext uri="{FF2B5EF4-FFF2-40B4-BE49-F238E27FC236}">
                <a16:creationId xmlns:a16="http://schemas.microsoft.com/office/drawing/2014/main" id="{19DFDE68-76D3-4BA8-B49D-F04A106245B4}"/>
              </a:ext>
              <a:ext uri="{C183D7F6-B498-43B3-948B-1728B52AA6E4}">
                <adec:decorative xmlns:adec="http://schemas.microsoft.com/office/drawing/2017/decorative" val="1"/>
              </a:ext>
            </a:extLst>
          </p:cNvPr>
          <p:cNvSpPr/>
          <p:nvPr/>
        </p:nvSpPr>
        <p:spPr bwMode="auto">
          <a:xfrm>
            <a:off x="6095999" y="3487383"/>
            <a:ext cx="5501656" cy="154795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146304" rIns="4572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50E6FF"/>
                  </a:gs>
                  <a:gs pos="83000">
                    <a:srgbClr val="50E6FF"/>
                  </a:gs>
                </a:gsLst>
                <a:lin ang="5400000" scaled="1"/>
              </a:gradFill>
              <a:effectLst/>
              <a:uLnTx/>
              <a:uFillTx/>
              <a:latin typeface="Segoe UI Semibold"/>
              <a:ea typeface="+mn-ea"/>
              <a:cs typeface="Segoe UI" pitchFamily="34" charset="0"/>
            </a:endParaRPr>
          </a:p>
        </p:txBody>
      </p:sp>
      <p:sp>
        <p:nvSpPr>
          <p:cNvPr id="19" name="Content Placeholder 18">
            <a:extLst>
              <a:ext uri="{FF2B5EF4-FFF2-40B4-BE49-F238E27FC236}">
                <a16:creationId xmlns:a16="http://schemas.microsoft.com/office/drawing/2014/main" id="{208BE6BD-7436-4904-AC55-7E46E00A11F1}"/>
              </a:ext>
            </a:extLst>
          </p:cNvPr>
          <p:cNvSpPr>
            <a:spLocks noGrp="1"/>
          </p:cNvSpPr>
          <p:nvPr>
            <p:ph sz="quarter" idx="13"/>
          </p:nvPr>
        </p:nvSpPr>
        <p:spPr>
          <a:xfrm>
            <a:off x="7687118" y="3630983"/>
            <a:ext cx="2312356" cy="218005"/>
          </a:xfrm>
        </p:spPr>
        <p:txBody>
          <a:bodyPr/>
          <a:lstStyle/>
          <a:p>
            <a:pPr lvl="0" algn="ctr" defTabSz="932472" fontAlgn="base">
              <a:spcBef>
                <a:spcPct val="0"/>
              </a:spcBef>
              <a:spcAft>
                <a:spcPct val="0"/>
              </a:spcAft>
              <a:buSzTx/>
            </a:pPr>
            <a:r>
              <a:rPr lang="en-US" sz="1200">
                <a:gradFill>
                  <a:gsLst>
                    <a:gs pos="0">
                      <a:srgbClr val="50E6FF"/>
                    </a:gs>
                    <a:gs pos="83000">
                      <a:srgbClr val="50E6FF"/>
                    </a:gs>
                  </a:gsLst>
                  <a:lin ang="5400000" scaled="1"/>
                </a:gradFill>
                <a:latin typeface="Segoe UI Semibold"/>
              </a:rPr>
              <a:t>Consistent skills for 30 years</a:t>
            </a:r>
            <a:endParaRPr lang="en-US"/>
          </a:p>
        </p:txBody>
      </p:sp>
      <p:grpSp>
        <p:nvGrpSpPr>
          <p:cNvPr id="5" name="Group 4" descr="SQL with arrows extended on both sides showing Cloud, On-premises and Edge below it.">
            <a:extLst>
              <a:ext uri="{FF2B5EF4-FFF2-40B4-BE49-F238E27FC236}">
                <a16:creationId xmlns:a16="http://schemas.microsoft.com/office/drawing/2014/main" id="{DC83BDE6-EA17-435F-A502-564F5829ECB4}"/>
              </a:ext>
              <a:ext uri="{C183D7F6-B498-43B3-948B-1728B52AA6E4}">
                <adec:decorative xmlns:adec="http://schemas.microsoft.com/office/drawing/2017/decorative" val="0"/>
              </a:ext>
            </a:extLst>
          </p:cNvPr>
          <p:cNvGrpSpPr/>
          <p:nvPr/>
        </p:nvGrpSpPr>
        <p:grpSpPr>
          <a:xfrm>
            <a:off x="6957074" y="3978494"/>
            <a:ext cx="3779506" cy="861603"/>
            <a:chOff x="6957074" y="3978494"/>
            <a:chExt cx="3779506" cy="861603"/>
          </a:xfrm>
        </p:grpSpPr>
        <p:cxnSp>
          <p:nvCxnSpPr>
            <p:cNvPr id="6" name="Straight Connector 5">
              <a:extLst>
                <a:ext uri="{FF2B5EF4-FFF2-40B4-BE49-F238E27FC236}">
                  <a16:creationId xmlns:a16="http://schemas.microsoft.com/office/drawing/2014/main" id="{D3115210-3971-4DF3-BD81-2294F00E5A36}"/>
                </a:ext>
                <a:ext uri="{C183D7F6-B498-43B3-948B-1728B52AA6E4}">
                  <adec:decorative xmlns:adec="http://schemas.microsoft.com/office/drawing/2017/decorative" val="1"/>
                </a:ext>
              </a:extLst>
            </p:cNvPr>
            <p:cNvCxnSpPr>
              <a:cxnSpLocks/>
            </p:cNvCxnSpPr>
            <p:nvPr/>
          </p:nvCxnSpPr>
          <p:spPr>
            <a:xfrm>
              <a:off x="6957074" y="4059285"/>
              <a:ext cx="3779506" cy="0"/>
            </a:xfrm>
            <a:prstGeom prst="line">
              <a:avLst/>
            </a:prstGeom>
            <a:ln>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C194E61-E6AB-4880-ACD6-6BB95B1581BB}"/>
                </a:ext>
                <a:ext uri="{C183D7F6-B498-43B3-948B-1728B52AA6E4}">
                  <adec:decorative xmlns:adec="http://schemas.microsoft.com/office/drawing/2017/decorative" val="1"/>
                </a:ext>
              </a:extLst>
            </p:cNvPr>
            <p:cNvSpPr txBox="1"/>
            <p:nvPr/>
          </p:nvSpPr>
          <p:spPr>
            <a:xfrm>
              <a:off x="8583944" y="3978494"/>
              <a:ext cx="525765" cy="161583"/>
            </a:xfrm>
            <a:prstGeom prst="rect">
              <a:avLst/>
            </a:prstGeom>
            <a:solidFill>
              <a:srgbClr val="262626"/>
            </a:solidFill>
          </p:spPr>
          <p:txBody>
            <a:bodyPr wrap="square" lIns="91440" tIns="0" rIns="9144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FFFFFF"/>
                      </a:gs>
                      <a:gs pos="99000">
                        <a:srgbClr val="FFFFFF"/>
                      </a:gs>
                    </a:gsLst>
                    <a:lin ang="0" scaled="1"/>
                  </a:gradFill>
                  <a:effectLst/>
                  <a:uLnTx/>
                  <a:uFillTx/>
                  <a:latin typeface="Segoe UI Semibold"/>
                  <a:ea typeface="+mn-ea"/>
                  <a:cs typeface="+mn-cs"/>
                </a:rPr>
                <a:t>SQL</a:t>
              </a:r>
            </a:p>
          </p:txBody>
        </p:sp>
        <p:sp>
          <p:nvSpPr>
            <p:cNvPr id="2" name="TextBox 1">
              <a:extLst>
                <a:ext uri="{FF2B5EF4-FFF2-40B4-BE49-F238E27FC236}">
                  <a16:creationId xmlns:a16="http://schemas.microsoft.com/office/drawing/2014/main" id="{9388F94D-3713-4034-B1A9-B901697EA173}"/>
                </a:ext>
                <a:ext uri="{C183D7F6-B498-43B3-948B-1728B52AA6E4}">
                  <adec:decorative xmlns:adec="http://schemas.microsoft.com/office/drawing/2017/decorative" val="1"/>
                </a:ext>
              </a:extLst>
            </p:cNvPr>
            <p:cNvSpPr txBox="1"/>
            <p:nvPr/>
          </p:nvSpPr>
          <p:spPr>
            <a:xfrm>
              <a:off x="8457298" y="4678514"/>
              <a:ext cx="779059"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FFFFFF"/>
                      </a:gs>
                      <a:gs pos="99000">
                        <a:srgbClr val="FFFFFF"/>
                      </a:gs>
                    </a:gsLst>
                  </a:gradFill>
                  <a:effectLst/>
                  <a:uLnTx/>
                  <a:uFillTx/>
                  <a:latin typeface="Segoe UI Semibold"/>
                  <a:ea typeface="+mn-ea"/>
                  <a:cs typeface="+mn-cs"/>
                </a:rPr>
                <a:t>On-premises</a:t>
              </a:r>
            </a:p>
          </p:txBody>
        </p:sp>
        <p:sp>
          <p:nvSpPr>
            <p:cNvPr id="133" name="AutoShape 163">
              <a:extLst>
                <a:ext uri="{FF2B5EF4-FFF2-40B4-BE49-F238E27FC236}">
                  <a16:creationId xmlns:a16="http://schemas.microsoft.com/office/drawing/2014/main" id="{C428B499-AA3A-4698-A176-059F045E430E}"/>
                </a:ext>
                <a:ext uri="{C183D7F6-B498-43B3-948B-1728B52AA6E4}">
                  <adec:decorative xmlns:adec="http://schemas.microsoft.com/office/drawing/2017/decorative" val="1"/>
                </a:ext>
              </a:extLst>
            </p:cNvPr>
            <p:cNvSpPr>
              <a:spLocks noChangeAspect="1" noChangeArrowheads="1" noTextEdit="1"/>
            </p:cNvSpPr>
            <p:nvPr/>
          </p:nvSpPr>
          <p:spPr bwMode="auto">
            <a:xfrm>
              <a:off x="8696339" y="4288970"/>
              <a:ext cx="300976" cy="300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68">
              <a:extLst>
                <a:ext uri="{FF2B5EF4-FFF2-40B4-BE49-F238E27FC236}">
                  <a16:creationId xmlns:a16="http://schemas.microsoft.com/office/drawing/2014/main" id="{ECD87A0C-3ECF-4726-954E-9DFBF4A25139}"/>
                </a:ext>
                <a:ext uri="{C183D7F6-B498-43B3-948B-1728B52AA6E4}">
                  <adec:decorative xmlns:adec="http://schemas.microsoft.com/office/drawing/2017/decorative" val="1"/>
                </a:ext>
              </a:extLst>
            </p:cNvPr>
            <p:cNvSpPr>
              <a:spLocks noChangeArrowheads="1"/>
            </p:cNvSpPr>
            <p:nvPr/>
          </p:nvSpPr>
          <p:spPr bwMode="auto">
            <a:xfrm>
              <a:off x="8696339" y="4288970"/>
              <a:ext cx="150488" cy="30097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Rectangle 169">
              <a:extLst>
                <a:ext uri="{FF2B5EF4-FFF2-40B4-BE49-F238E27FC236}">
                  <a16:creationId xmlns:a16="http://schemas.microsoft.com/office/drawing/2014/main" id="{E147B59A-24FB-4A60-B932-FED48B35AFAF}"/>
                </a:ext>
                <a:ext uri="{C183D7F6-B498-43B3-948B-1728B52AA6E4}">
                  <adec:decorative xmlns:adec="http://schemas.microsoft.com/office/drawing/2017/decorative" val="1"/>
                </a:ext>
              </a:extLst>
            </p:cNvPr>
            <p:cNvSpPr>
              <a:spLocks noChangeArrowheads="1"/>
            </p:cNvSpPr>
            <p:nvPr/>
          </p:nvSpPr>
          <p:spPr bwMode="auto">
            <a:xfrm>
              <a:off x="8846827" y="4439457"/>
              <a:ext cx="150488" cy="15048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Rectangle 170">
              <a:extLst>
                <a:ext uri="{FF2B5EF4-FFF2-40B4-BE49-F238E27FC236}">
                  <a16:creationId xmlns:a16="http://schemas.microsoft.com/office/drawing/2014/main" id="{AA935EA1-7B1A-4E53-9517-4AADB05A293C}"/>
                </a:ext>
                <a:ext uri="{C183D7F6-B498-43B3-948B-1728B52AA6E4}">
                  <adec:decorative xmlns:adec="http://schemas.microsoft.com/office/drawing/2017/decorative" val="1"/>
                </a:ext>
              </a:extLst>
            </p:cNvPr>
            <p:cNvSpPr>
              <a:spLocks noChangeArrowheads="1"/>
            </p:cNvSpPr>
            <p:nvPr/>
          </p:nvSpPr>
          <p:spPr bwMode="auto">
            <a:xfrm>
              <a:off x="8733669" y="4335633"/>
              <a:ext cx="27998" cy="2916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Rectangle 171">
              <a:extLst>
                <a:ext uri="{FF2B5EF4-FFF2-40B4-BE49-F238E27FC236}">
                  <a16:creationId xmlns:a16="http://schemas.microsoft.com/office/drawing/2014/main" id="{BC0BCB79-40C3-47D9-8CBD-5929D59E1A27}"/>
                </a:ext>
                <a:ext uri="{C183D7F6-B498-43B3-948B-1728B52AA6E4}">
                  <adec:decorative xmlns:adec="http://schemas.microsoft.com/office/drawing/2017/decorative" val="1"/>
                </a:ext>
              </a:extLst>
            </p:cNvPr>
            <p:cNvSpPr>
              <a:spLocks noChangeArrowheads="1"/>
            </p:cNvSpPr>
            <p:nvPr/>
          </p:nvSpPr>
          <p:spPr bwMode="auto">
            <a:xfrm>
              <a:off x="8781499" y="4335633"/>
              <a:ext cx="27998" cy="2916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2" name="Rectangle 172">
              <a:extLst>
                <a:ext uri="{FF2B5EF4-FFF2-40B4-BE49-F238E27FC236}">
                  <a16:creationId xmlns:a16="http://schemas.microsoft.com/office/drawing/2014/main" id="{24D32A99-3C85-4711-862E-4539A24F3A54}"/>
                </a:ext>
                <a:ext uri="{C183D7F6-B498-43B3-948B-1728B52AA6E4}">
                  <adec:decorative xmlns:adec="http://schemas.microsoft.com/office/drawing/2017/decorative" val="1"/>
                </a:ext>
              </a:extLst>
            </p:cNvPr>
            <p:cNvSpPr>
              <a:spLocks noChangeArrowheads="1"/>
            </p:cNvSpPr>
            <p:nvPr/>
          </p:nvSpPr>
          <p:spPr bwMode="auto">
            <a:xfrm>
              <a:off x="8733669" y="4383462"/>
              <a:ext cx="27998" cy="279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Rectangle 173">
              <a:extLst>
                <a:ext uri="{FF2B5EF4-FFF2-40B4-BE49-F238E27FC236}">
                  <a16:creationId xmlns:a16="http://schemas.microsoft.com/office/drawing/2014/main" id="{D82417F2-D704-4952-B4F4-4C855723C5B0}"/>
                </a:ext>
                <a:ext uri="{C183D7F6-B498-43B3-948B-1728B52AA6E4}">
                  <adec:decorative xmlns:adec="http://schemas.microsoft.com/office/drawing/2017/decorative" val="1"/>
                </a:ext>
              </a:extLst>
            </p:cNvPr>
            <p:cNvSpPr>
              <a:spLocks noChangeArrowheads="1"/>
            </p:cNvSpPr>
            <p:nvPr/>
          </p:nvSpPr>
          <p:spPr bwMode="auto">
            <a:xfrm>
              <a:off x="8781499" y="4383462"/>
              <a:ext cx="27998" cy="279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5" name="Rectangle 174">
              <a:extLst>
                <a:ext uri="{FF2B5EF4-FFF2-40B4-BE49-F238E27FC236}">
                  <a16:creationId xmlns:a16="http://schemas.microsoft.com/office/drawing/2014/main" id="{513732EF-08F4-4BBD-9E7F-18EAA9695DC4}"/>
                </a:ext>
                <a:ext uri="{C183D7F6-B498-43B3-948B-1728B52AA6E4}">
                  <adec:decorative xmlns:adec="http://schemas.microsoft.com/office/drawing/2017/decorative" val="1"/>
                </a:ext>
              </a:extLst>
            </p:cNvPr>
            <p:cNvSpPr>
              <a:spLocks noChangeArrowheads="1"/>
            </p:cNvSpPr>
            <p:nvPr/>
          </p:nvSpPr>
          <p:spPr bwMode="auto">
            <a:xfrm>
              <a:off x="8733669" y="4430124"/>
              <a:ext cx="27998" cy="279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Rectangle 175">
              <a:extLst>
                <a:ext uri="{FF2B5EF4-FFF2-40B4-BE49-F238E27FC236}">
                  <a16:creationId xmlns:a16="http://schemas.microsoft.com/office/drawing/2014/main" id="{83E6A9DE-7DC9-4BAA-8D7E-594E22036DF4}"/>
                </a:ext>
                <a:ext uri="{C183D7F6-B498-43B3-948B-1728B52AA6E4}">
                  <adec:decorative xmlns:adec="http://schemas.microsoft.com/office/drawing/2017/decorative" val="1"/>
                </a:ext>
              </a:extLst>
            </p:cNvPr>
            <p:cNvSpPr>
              <a:spLocks noChangeArrowheads="1"/>
            </p:cNvSpPr>
            <p:nvPr/>
          </p:nvSpPr>
          <p:spPr bwMode="auto">
            <a:xfrm>
              <a:off x="8781499" y="4430124"/>
              <a:ext cx="27998" cy="279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Rectangle 176">
              <a:extLst>
                <a:ext uri="{FF2B5EF4-FFF2-40B4-BE49-F238E27FC236}">
                  <a16:creationId xmlns:a16="http://schemas.microsoft.com/office/drawing/2014/main" id="{ECB6D633-08E8-4803-A826-4F36836508A2}"/>
                </a:ext>
                <a:ext uri="{C183D7F6-B498-43B3-948B-1728B52AA6E4}">
                  <adec:decorative xmlns:adec="http://schemas.microsoft.com/office/drawing/2017/decorative" val="1"/>
                </a:ext>
              </a:extLst>
            </p:cNvPr>
            <p:cNvSpPr>
              <a:spLocks noChangeArrowheads="1"/>
            </p:cNvSpPr>
            <p:nvPr/>
          </p:nvSpPr>
          <p:spPr bwMode="auto">
            <a:xfrm>
              <a:off x="8733669" y="4476787"/>
              <a:ext cx="27998" cy="279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77">
              <a:extLst>
                <a:ext uri="{FF2B5EF4-FFF2-40B4-BE49-F238E27FC236}">
                  <a16:creationId xmlns:a16="http://schemas.microsoft.com/office/drawing/2014/main" id="{A01AF0D6-1D6D-4593-A6A5-A68321B0DCDC}"/>
                </a:ext>
                <a:ext uri="{C183D7F6-B498-43B3-948B-1728B52AA6E4}">
                  <adec:decorative xmlns:adec="http://schemas.microsoft.com/office/drawing/2017/decorative" val="1"/>
                </a:ext>
              </a:extLst>
            </p:cNvPr>
            <p:cNvSpPr>
              <a:spLocks noChangeArrowheads="1"/>
            </p:cNvSpPr>
            <p:nvPr/>
          </p:nvSpPr>
          <p:spPr bwMode="auto">
            <a:xfrm>
              <a:off x="8781499" y="4476787"/>
              <a:ext cx="27998" cy="2799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9" name="Rectangle 178">
              <a:extLst>
                <a:ext uri="{FF2B5EF4-FFF2-40B4-BE49-F238E27FC236}">
                  <a16:creationId xmlns:a16="http://schemas.microsoft.com/office/drawing/2014/main" id="{CF691E29-0A82-418D-91C1-38ECBAF61176}"/>
                </a:ext>
                <a:ext uri="{C183D7F6-B498-43B3-948B-1728B52AA6E4}">
                  <adec:decorative xmlns:adec="http://schemas.microsoft.com/office/drawing/2017/decorative" val="1"/>
                </a:ext>
              </a:extLst>
            </p:cNvPr>
            <p:cNvSpPr>
              <a:spLocks noChangeArrowheads="1"/>
            </p:cNvSpPr>
            <p:nvPr/>
          </p:nvSpPr>
          <p:spPr bwMode="auto">
            <a:xfrm>
              <a:off x="8752335" y="4552614"/>
              <a:ext cx="38497" cy="37330"/>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0" name="Rectangle 179">
              <a:extLst>
                <a:ext uri="{FF2B5EF4-FFF2-40B4-BE49-F238E27FC236}">
                  <a16:creationId xmlns:a16="http://schemas.microsoft.com/office/drawing/2014/main" id="{F5AD3801-AB9B-4A7C-A295-C2C805520A37}"/>
                </a:ext>
                <a:ext uri="{C183D7F6-B498-43B3-948B-1728B52AA6E4}">
                  <adec:decorative xmlns:adec="http://schemas.microsoft.com/office/drawing/2017/decorative" val="1"/>
                </a:ext>
              </a:extLst>
            </p:cNvPr>
            <p:cNvSpPr>
              <a:spLocks noChangeArrowheads="1"/>
            </p:cNvSpPr>
            <p:nvPr/>
          </p:nvSpPr>
          <p:spPr bwMode="auto">
            <a:xfrm>
              <a:off x="8884157" y="4476787"/>
              <a:ext cx="27998" cy="279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Rectangle 180">
              <a:extLst>
                <a:ext uri="{FF2B5EF4-FFF2-40B4-BE49-F238E27FC236}">
                  <a16:creationId xmlns:a16="http://schemas.microsoft.com/office/drawing/2014/main" id="{DA6BC4EF-51DC-4B66-AE11-5DCA49901020}"/>
                </a:ext>
                <a:ext uri="{C183D7F6-B498-43B3-948B-1728B52AA6E4}">
                  <adec:decorative xmlns:adec="http://schemas.microsoft.com/office/drawing/2017/decorative" val="1"/>
                </a:ext>
              </a:extLst>
            </p:cNvPr>
            <p:cNvSpPr>
              <a:spLocks noChangeArrowheads="1"/>
            </p:cNvSpPr>
            <p:nvPr/>
          </p:nvSpPr>
          <p:spPr bwMode="auto">
            <a:xfrm>
              <a:off x="8931987" y="4476787"/>
              <a:ext cx="27998" cy="2799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Rectangle 181">
              <a:extLst>
                <a:ext uri="{FF2B5EF4-FFF2-40B4-BE49-F238E27FC236}">
                  <a16:creationId xmlns:a16="http://schemas.microsoft.com/office/drawing/2014/main" id="{7AA4FC03-9DDA-4392-9444-0EEF98A017B7}"/>
                </a:ext>
                <a:ext uri="{C183D7F6-B498-43B3-948B-1728B52AA6E4}">
                  <adec:decorative xmlns:adec="http://schemas.microsoft.com/office/drawing/2017/decorative" val="1"/>
                </a:ext>
              </a:extLst>
            </p:cNvPr>
            <p:cNvSpPr>
              <a:spLocks noChangeArrowheads="1"/>
            </p:cNvSpPr>
            <p:nvPr/>
          </p:nvSpPr>
          <p:spPr bwMode="auto">
            <a:xfrm>
              <a:off x="8902823" y="4552614"/>
              <a:ext cx="38497" cy="37330"/>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TextBox 76">
              <a:extLst>
                <a:ext uri="{FF2B5EF4-FFF2-40B4-BE49-F238E27FC236}">
                  <a16:creationId xmlns:a16="http://schemas.microsoft.com/office/drawing/2014/main" id="{58C4107F-7647-4B8A-85D5-53D151894B20}"/>
                </a:ext>
                <a:ext uri="{C183D7F6-B498-43B3-948B-1728B52AA6E4}">
                  <adec:decorative xmlns:adec="http://schemas.microsoft.com/office/drawing/2017/decorative" val="1"/>
                </a:ext>
              </a:extLst>
            </p:cNvPr>
            <p:cNvSpPr txBox="1"/>
            <p:nvPr/>
          </p:nvSpPr>
          <p:spPr>
            <a:xfrm>
              <a:off x="7408711" y="4678514"/>
              <a:ext cx="359073"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FFFFFF"/>
                      </a:gs>
                      <a:gs pos="99000">
                        <a:srgbClr val="FFFFFF"/>
                      </a:gs>
                    </a:gsLst>
                  </a:gradFill>
                  <a:effectLst/>
                  <a:uLnTx/>
                  <a:uFillTx/>
                  <a:latin typeface="Segoe UI Semibold"/>
                  <a:ea typeface="+mn-ea"/>
                  <a:cs typeface="+mn-cs"/>
                </a:rPr>
                <a:t>Cloud</a:t>
              </a:r>
            </a:p>
          </p:txBody>
        </p:sp>
        <p:sp>
          <p:nvSpPr>
            <p:cNvPr id="78" name="TextBox 77">
              <a:extLst>
                <a:ext uri="{FF2B5EF4-FFF2-40B4-BE49-F238E27FC236}">
                  <a16:creationId xmlns:a16="http://schemas.microsoft.com/office/drawing/2014/main" id="{CE7995B5-5D5A-437C-8213-EABC9A91E420}"/>
                </a:ext>
                <a:ext uri="{C183D7F6-B498-43B3-948B-1728B52AA6E4}">
                  <adec:decorative xmlns:adec="http://schemas.microsoft.com/office/drawing/2017/decorative" val="1"/>
                </a:ext>
              </a:extLst>
            </p:cNvPr>
            <p:cNvSpPr txBox="1"/>
            <p:nvPr/>
          </p:nvSpPr>
          <p:spPr>
            <a:xfrm flipH="1">
              <a:off x="9966840" y="4678514"/>
              <a:ext cx="304571" cy="161583"/>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0">
                        <a:srgbClr val="FFFFFF"/>
                      </a:gs>
                      <a:gs pos="99000">
                        <a:srgbClr val="FFFFFF"/>
                      </a:gs>
                    </a:gsLst>
                  </a:gradFill>
                  <a:effectLst/>
                  <a:uLnTx/>
                  <a:uFillTx/>
                  <a:latin typeface="Segoe UI Semibold"/>
                  <a:ea typeface="+mn-ea"/>
                  <a:cs typeface="+mn-cs"/>
                </a:rPr>
                <a:t>Edge</a:t>
              </a:r>
            </a:p>
          </p:txBody>
        </p:sp>
        <p:sp>
          <p:nvSpPr>
            <p:cNvPr id="16" name="cloud 4">
              <a:extLst>
                <a:ext uri="{FF2B5EF4-FFF2-40B4-BE49-F238E27FC236}">
                  <a16:creationId xmlns:a16="http://schemas.microsoft.com/office/drawing/2014/main" id="{59621AC6-6436-4D24-A9AB-F7673F74D53A}"/>
                </a:ext>
                <a:ext uri="{C183D7F6-B498-43B3-948B-1728B52AA6E4}">
                  <adec:decorative xmlns:adec="http://schemas.microsoft.com/office/drawing/2017/decorative" val="1"/>
                </a:ext>
              </a:extLst>
            </p:cNvPr>
            <p:cNvSpPr>
              <a:spLocks noChangeAspect="1"/>
            </p:cNvSpPr>
            <p:nvPr/>
          </p:nvSpPr>
          <p:spPr bwMode="auto">
            <a:xfrm flipV="1">
              <a:off x="7375145" y="4321984"/>
              <a:ext cx="426204" cy="23494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cxnSp>
          <p:nvCxnSpPr>
            <p:cNvPr id="197" name="Straight Connector 196">
              <a:extLst>
                <a:ext uri="{FF2B5EF4-FFF2-40B4-BE49-F238E27FC236}">
                  <a16:creationId xmlns:a16="http://schemas.microsoft.com/office/drawing/2014/main" id="{3543BD30-29B7-4148-B165-A25711442BCA}"/>
                </a:ext>
                <a:ext uri="{C183D7F6-B498-43B3-948B-1728B52AA6E4}">
                  <adec:decorative xmlns:adec="http://schemas.microsoft.com/office/drawing/2017/decorative" val="1"/>
                </a:ext>
              </a:extLst>
            </p:cNvPr>
            <p:cNvCxnSpPr>
              <a:cxnSpLocks/>
            </p:cNvCxnSpPr>
            <p:nvPr/>
          </p:nvCxnSpPr>
          <p:spPr>
            <a:xfrm>
              <a:off x="10058133" y="4583232"/>
              <a:ext cx="19803" cy="43435"/>
            </a:xfrm>
            <a:prstGeom prst="line">
              <a:avLst/>
            </a:prstGeom>
            <a:noFill/>
            <a:ln w="3175" cap="rnd">
              <a:gradFill flip="none" rotWithShape="1">
                <a:gsLst>
                  <a:gs pos="0">
                    <a:schemeClr val="accent1"/>
                  </a:gs>
                  <a:gs pos="100000">
                    <a:schemeClr val="accent2"/>
                  </a:gs>
                </a:gsLst>
                <a:lin ang="18900000" scaled="1"/>
                <a:tileRect/>
              </a:gradFill>
              <a:prstDash val="solid"/>
              <a:round/>
            </a:ln>
          </p:spPr>
        </p:cxnSp>
        <p:cxnSp>
          <p:nvCxnSpPr>
            <p:cNvPr id="198" name="Straight Connector 197">
              <a:extLst>
                <a:ext uri="{FF2B5EF4-FFF2-40B4-BE49-F238E27FC236}">
                  <a16:creationId xmlns:a16="http://schemas.microsoft.com/office/drawing/2014/main" id="{53B7BF03-F02F-4919-937D-DFDD82BF2730}"/>
                </a:ext>
                <a:ext uri="{C183D7F6-B498-43B3-948B-1728B52AA6E4}">
                  <adec:decorative xmlns:adec="http://schemas.microsoft.com/office/drawing/2017/decorative" val="1"/>
                </a:ext>
              </a:extLst>
            </p:cNvPr>
            <p:cNvCxnSpPr>
              <a:cxnSpLocks/>
            </p:cNvCxnSpPr>
            <p:nvPr/>
          </p:nvCxnSpPr>
          <p:spPr>
            <a:xfrm flipH="1">
              <a:off x="10078357" y="4595115"/>
              <a:ext cx="41712" cy="31962"/>
            </a:xfrm>
            <a:prstGeom prst="line">
              <a:avLst/>
            </a:prstGeom>
            <a:noFill/>
            <a:ln w="3175" cap="rnd">
              <a:gradFill flip="none" rotWithShape="1">
                <a:gsLst>
                  <a:gs pos="0">
                    <a:schemeClr val="accent1"/>
                  </a:gs>
                  <a:gs pos="100000">
                    <a:schemeClr val="accent2"/>
                  </a:gs>
                </a:gsLst>
                <a:lin ang="18900000" scaled="1"/>
                <a:tileRect/>
              </a:gradFill>
              <a:prstDash val="solid"/>
              <a:round/>
            </a:ln>
          </p:spPr>
        </p:cxnSp>
        <p:cxnSp>
          <p:nvCxnSpPr>
            <p:cNvPr id="199" name="Straight Connector 198">
              <a:extLst>
                <a:ext uri="{FF2B5EF4-FFF2-40B4-BE49-F238E27FC236}">
                  <a16:creationId xmlns:a16="http://schemas.microsoft.com/office/drawing/2014/main" id="{2CBAAB54-6E78-4BB4-9762-379CD7FD2F44}"/>
                </a:ext>
                <a:ext uri="{C183D7F6-B498-43B3-948B-1728B52AA6E4}">
                  <adec:decorative xmlns:adec="http://schemas.microsoft.com/office/drawing/2017/decorative" val="1"/>
                </a:ext>
              </a:extLst>
            </p:cNvPr>
            <p:cNvCxnSpPr>
              <a:cxnSpLocks/>
            </p:cNvCxnSpPr>
            <p:nvPr/>
          </p:nvCxnSpPr>
          <p:spPr>
            <a:xfrm>
              <a:off x="10119647" y="4595525"/>
              <a:ext cx="40869" cy="29093"/>
            </a:xfrm>
            <a:prstGeom prst="line">
              <a:avLst/>
            </a:prstGeom>
            <a:noFill/>
            <a:ln w="3175" cap="rnd">
              <a:gradFill flip="none" rotWithShape="1">
                <a:gsLst>
                  <a:gs pos="0">
                    <a:schemeClr val="accent1"/>
                  </a:gs>
                  <a:gs pos="100000">
                    <a:schemeClr val="accent2"/>
                  </a:gs>
                </a:gsLst>
                <a:lin ang="18900000" scaled="1"/>
                <a:tileRect/>
              </a:gradFill>
              <a:prstDash val="solid"/>
              <a:round/>
            </a:ln>
          </p:spPr>
        </p:cxnSp>
        <p:cxnSp>
          <p:nvCxnSpPr>
            <p:cNvPr id="200" name="Straight Connector 199">
              <a:extLst>
                <a:ext uri="{FF2B5EF4-FFF2-40B4-BE49-F238E27FC236}">
                  <a16:creationId xmlns:a16="http://schemas.microsoft.com/office/drawing/2014/main" id="{49138151-42B4-4DCA-936A-74415C18B6C4}"/>
                </a:ext>
                <a:ext uri="{C183D7F6-B498-43B3-948B-1728B52AA6E4}">
                  <adec:decorative xmlns:adec="http://schemas.microsoft.com/office/drawing/2017/decorative" val="1"/>
                </a:ext>
              </a:extLst>
            </p:cNvPr>
            <p:cNvCxnSpPr>
              <a:cxnSpLocks/>
            </p:cNvCxnSpPr>
            <p:nvPr/>
          </p:nvCxnSpPr>
          <p:spPr>
            <a:xfrm flipH="1">
              <a:off x="10159253" y="4583232"/>
              <a:ext cx="19381" cy="40157"/>
            </a:xfrm>
            <a:prstGeom prst="line">
              <a:avLst/>
            </a:prstGeom>
            <a:noFill/>
            <a:ln w="3175" cap="rnd">
              <a:gradFill flip="none" rotWithShape="1">
                <a:gsLst>
                  <a:gs pos="0">
                    <a:schemeClr val="accent1"/>
                  </a:gs>
                  <a:gs pos="100000">
                    <a:schemeClr val="accent2"/>
                  </a:gs>
                </a:gsLst>
                <a:lin ang="18900000" scaled="1"/>
                <a:tileRect/>
              </a:gradFill>
              <a:prstDash val="solid"/>
              <a:round/>
            </a:ln>
          </p:spPr>
        </p:cxnSp>
        <p:sp>
          <p:nvSpPr>
            <p:cNvPr id="195" name="Freeform: Shape 194">
              <a:extLst>
                <a:ext uri="{FF2B5EF4-FFF2-40B4-BE49-F238E27FC236}">
                  <a16:creationId xmlns:a16="http://schemas.microsoft.com/office/drawing/2014/main" id="{FF019907-8DBD-405E-BF4E-43EC6214338F}"/>
                </a:ext>
                <a:ext uri="{C183D7F6-B498-43B3-948B-1728B52AA6E4}">
                  <adec:decorative xmlns:adec="http://schemas.microsoft.com/office/drawing/2017/decorative" val="1"/>
                </a:ext>
              </a:extLst>
            </p:cNvPr>
            <p:cNvSpPr/>
            <p:nvPr/>
          </p:nvSpPr>
          <p:spPr bwMode="auto">
            <a:xfrm>
              <a:off x="10009160" y="4596209"/>
              <a:ext cx="218844" cy="32507"/>
            </a:xfrm>
            <a:custGeom>
              <a:avLst/>
              <a:gdLst>
                <a:gd name="connsiteX0" fmla="*/ 0 w 1706664"/>
                <a:gd name="connsiteY0" fmla="*/ 0 h 273380"/>
                <a:gd name="connsiteX1" fmla="*/ 1706664 w 1706664"/>
                <a:gd name="connsiteY1" fmla="*/ 0 h 273380"/>
                <a:gd name="connsiteX2" fmla="*/ 1677900 w 1706664"/>
                <a:gd name="connsiteY2" fmla="*/ 21510 h 273380"/>
                <a:gd name="connsiteX3" fmla="*/ 853332 w 1706664"/>
                <a:gd name="connsiteY3" fmla="*/ 273380 h 273380"/>
                <a:gd name="connsiteX4" fmla="*/ 28764 w 1706664"/>
                <a:gd name="connsiteY4" fmla="*/ 21510 h 273380"/>
                <a:gd name="connsiteX0" fmla="*/ 0 w 1677900"/>
                <a:gd name="connsiteY0" fmla="*/ 0 h 273380"/>
                <a:gd name="connsiteX1" fmla="*/ 1677900 w 1677900"/>
                <a:gd name="connsiteY1" fmla="*/ 21510 h 273380"/>
                <a:gd name="connsiteX2" fmla="*/ 853332 w 1677900"/>
                <a:gd name="connsiteY2" fmla="*/ 273380 h 273380"/>
                <a:gd name="connsiteX3" fmla="*/ 28764 w 1677900"/>
                <a:gd name="connsiteY3" fmla="*/ 21510 h 273380"/>
                <a:gd name="connsiteX4" fmla="*/ 0 w 1677900"/>
                <a:gd name="connsiteY4" fmla="*/ 0 h 273380"/>
                <a:gd name="connsiteX0" fmla="*/ 0 w 1649136"/>
                <a:gd name="connsiteY0" fmla="*/ 0 h 251870"/>
                <a:gd name="connsiteX1" fmla="*/ 1649136 w 1649136"/>
                <a:gd name="connsiteY1" fmla="*/ 0 h 251870"/>
                <a:gd name="connsiteX2" fmla="*/ 824568 w 1649136"/>
                <a:gd name="connsiteY2" fmla="*/ 251870 h 251870"/>
                <a:gd name="connsiteX3" fmla="*/ 0 w 1649136"/>
                <a:gd name="connsiteY3" fmla="*/ 0 h 251870"/>
                <a:gd name="connsiteX0" fmla="*/ 1649136 w 1740576"/>
                <a:gd name="connsiteY0" fmla="*/ 0 h 251870"/>
                <a:gd name="connsiteX1" fmla="*/ 824568 w 1740576"/>
                <a:gd name="connsiteY1" fmla="*/ 251870 h 251870"/>
                <a:gd name="connsiteX2" fmla="*/ 0 w 1740576"/>
                <a:gd name="connsiteY2" fmla="*/ 0 h 251870"/>
                <a:gd name="connsiteX3" fmla="*/ 1740576 w 1740576"/>
                <a:gd name="connsiteY3" fmla="*/ 91440 h 251870"/>
                <a:gd name="connsiteX0" fmla="*/ 1649136 w 1649136"/>
                <a:gd name="connsiteY0" fmla="*/ 0 h 251870"/>
                <a:gd name="connsiteX1" fmla="*/ 824568 w 1649136"/>
                <a:gd name="connsiteY1" fmla="*/ 251870 h 251870"/>
                <a:gd name="connsiteX2" fmla="*/ 0 w 1649136"/>
                <a:gd name="connsiteY2" fmla="*/ 0 h 251870"/>
              </a:gdLst>
              <a:ahLst/>
              <a:cxnLst>
                <a:cxn ang="0">
                  <a:pos x="connsiteX0" y="connsiteY0"/>
                </a:cxn>
                <a:cxn ang="0">
                  <a:pos x="connsiteX1" y="connsiteY1"/>
                </a:cxn>
                <a:cxn ang="0">
                  <a:pos x="connsiteX2" y="connsiteY2"/>
                </a:cxn>
              </a:cxnLst>
              <a:rect l="l" t="t" r="r" b="b"/>
              <a:pathLst>
                <a:path w="1649136" h="251870">
                  <a:moveTo>
                    <a:pt x="1649136" y="0"/>
                  </a:moveTo>
                  <a:cubicBezTo>
                    <a:pt x="1413758" y="159018"/>
                    <a:pt x="1130006" y="251870"/>
                    <a:pt x="824568" y="251870"/>
                  </a:cubicBezTo>
                  <a:cubicBezTo>
                    <a:pt x="519130" y="251870"/>
                    <a:pt x="235378" y="159018"/>
                    <a:pt x="0" y="0"/>
                  </a:cubicBezTo>
                </a:path>
              </a:pathLst>
            </a:custGeom>
            <a:noFill/>
            <a:ln w="3175" cap="rnd">
              <a:gradFill flip="none" rotWithShape="1">
                <a:gsLst>
                  <a:gs pos="0">
                    <a:schemeClr val="accent1"/>
                  </a:gs>
                  <a:gs pos="100000">
                    <a:schemeClr val="accent2"/>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FFFFFF"/>
                </a:solidFill>
                <a:effectLst/>
                <a:uLnTx/>
                <a:uFillTx/>
                <a:latin typeface="Segoe UI"/>
                <a:ea typeface="+mn-ea"/>
                <a:cs typeface="+mn-cs"/>
              </a:endParaRPr>
            </a:p>
          </p:txBody>
        </p:sp>
        <p:sp>
          <p:nvSpPr>
            <p:cNvPr id="196" name="Blue outlines">
              <a:extLst>
                <a:ext uri="{FF2B5EF4-FFF2-40B4-BE49-F238E27FC236}">
                  <a16:creationId xmlns:a16="http://schemas.microsoft.com/office/drawing/2014/main" id="{25DBC266-E93D-4E9B-8C63-AA26373867F8}"/>
                </a:ext>
                <a:ext uri="{C183D7F6-B498-43B3-948B-1728B52AA6E4}">
                  <adec:decorative xmlns:adec="http://schemas.microsoft.com/office/drawing/2017/decorative" val="1"/>
                </a:ext>
              </a:extLst>
            </p:cNvPr>
            <p:cNvSpPr/>
            <p:nvPr/>
          </p:nvSpPr>
          <p:spPr>
            <a:xfrm>
              <a:off x="9924147" y="4249306"/>
              <a:ext cx="389327" cy="347510"/>
            </a:xfrm>
            <a:custGeom>
              <a:avLst/>
              <a:gdLst>
                <a:gd name="connsiteX0" fmla="*/ 1730693 w 7877175"/>
                <a:gd name="connsiteY0" fmla="*/ 7202805 h 7229475"/>
                <a:gd name="connsiteX1" fmla="*/ 0 w 7877175"/>
                <a:gd name="connsiteY1" fmla="*/ 3940493 h 7229475"/>
                <a:gd name="connsiteX2" fmla="*/ 3940493 w 7877175"/>
                <a:gd name="connsiteY2" fmla="*/ 0 h 7229475"/>
                <a:gd name="connsiteX3" fmla="*/ 7880985 w 7877175"/>
                <a:gd name="connsiteY3" fmla="*/ 3940493 h 7229475"/>
                <a:gd name="connsiteX4" fmla="*/ 6106478 w 7877175"/>
                <a:gd name="connsiteY4" fmla="*/ 7232333 h 7229475"/>
                <a:gd name="connsiteX5" fmla="*/ 3940493 w 7877175"/>
                <a:gd name="connsiteY5" fmla="*/ 692468 h 7229475"/>
                <a:gd name="connsiteX6" fmla="*/ 693420 w 7877175"/>
                <a:gd name="connsiteY6" fmla="*/ 3939540 h 7229475"/>
                <a:gd name="connsiteX7" fmla="*/ 3940493 w 7877175"/>
                <a:gd name="connsiteY7" fmla="*/ 7186613 h 7229475"/>
                <a:gd name="connsiteX8" fmla="*/ 7187565 w 7877175"/>
                <a:gd name="connsiteY8" fmla="*/ 3939540 h 7229475"/>
                <a:gd name="connsiteX9" fmla="*/ 3940493 w 7877175"/>
                <a:gd name="connsiteY9" fmla="*/ 692468 h 7229475"/>
                <a:gd name="connsiteX10" fmla="*/ 5163503 w 7877175"/>
                <a:gd name="connsiteY10" fmla="*/ 6949440 h 7229475"/>
                <a:gd name="connsiteX11" fmla="*/ 6107430 w 7877175"/>
                <a:gd name="connsiteY11" fmla="*/ 7232333 h 7229475"/>
                <a:gd name="connsiteX12" fmla="*/ 6219825 w 7877175"/>
                <a:gd name="connsiteY12" fmla="*/ 6253163 h 7229475"/>
                <a:gd name="connsiteX13" fmla="*/ 7200900 w 7877175"/>
                <a:gd name="connsiteY13" fmla="*/ 6155055 h 7229475"/>
                <a:gd name="connsiteX14" fmla="*/ 6932295 w 7877175"/>
                <a:gd name="connsiteY14" fmla="*/ 5205413 h 7229475"/>
                <a:gd name="connsiteX15" fmla="*/ 7800023 w 7877175"/>
                <a:gd name="connsiteY15" fmla="*/ 4740593 h 7229475"/>
                <a:gd name="connsiteX16" fmla="*/ 7188518 w 7877175"/>
                <a:gd name="connsiteY16" fmla="*/ 3969068 h 7229475"/>
                <a:gd name="connsiteX17" fmla="*/ 7812405 w 7877175"/>
                <a:gd name="connsiteY17" fmla="*/ 3205163 h 7229475"/>
                <a:gd name="connsiteX18" fmla="*/ 6953250 w 7877175"/>
                <a:gd name="connsiteY18" fmla="*/ 2726055 h 7229475"/>
                <a:gd name="connsiteX19" fmla="*/ 7236143 w 7877175"/>
                <a:gd name="connsiteY19" fmla="*/ 1781175 h 7229475"/>
                <a:gd name="connsiteX20" fmla="*/ 6257925 w 7877175"/>
                <a:gd name="connsiteY20" fmla="*/ 1666875 h 7229475"/>
                <a:gd name="connsiteX21" fmla="*/ 6158865 w 7877175"/>
                <a:gd name="connsiteY21" fmla="*/ 683895 h 7229475"/>
                <a:gd name="connsiteX22" fmla="*/ 5214938 w 7877175"/>
                <a:gd name="connsiteY22" fmla="*/ 952500 h 7229475"/>
                <a:gd name="connsiteX23" fmla="*/ 4743450 w 7877175"/>
                <a:gd name="connsiteY23" fmla="*/ 81915 h 7229475"/>
                <a:gd name="connsiteX24" fmla="*/ 3970020 w 7877175"/>
                <a:gd name="connsiteY24" fmla="*/ 692468 h 7229475"/>
                <a:gd name="connsiteX25" fmla="*/ 3204210 w 7877175"/>
                <a:gd name="connsiteY25" fmla="*/ 68580 h 7229475"/>
                <a:gd name="connsiteX26" fmla="*/ 2721293 w 7877175"/>
                <a:gd name="connsiteY26" fmla="*/ 928687 h 7229475"/>
                <a:gd name="connsiteX27" fmla="*/ 1776413 w 7877175"/>
                <a:gd name="connsiteY27" fmla="*/ 646748 h 7229475"/>
                <a:gd name="connsiteX28" fmla="*/ 1661160 w 7877175"/>
                <a:gd name="connsiteY28" fmla="*/ 1626870 h 7229475"/>
                <a:gd name="connsiteX29" fmla="*/ 681038 w 7877175"/>
                <a:gd name="connsiteY29" fmla="*/ 1725930 h 7229475"/>
                <a:gd name="connsiteX30" fmla="*/ 947738 w 7877175"/>
                <a:gd name="connsiteY30" fmla="*/ 2678430 h 7229475"/>
                <a:gd name="connsiteX31" fmla="*/ 80963 w 7877175"/>
                <a:gd name="connsiteY31" fmla="*/ 3145155 h 7229475"/>
                <a:gd name="connsiteX32" fmla="*/ 80963 w 7877175"/>
                <a:gd name="connsiteY32" fmla="*/ 3145155 h 7229475"/>
                <a:gd name="connsiteX33" fmla="*/ 693420 w 7877175"/>
                <a:gd name="connsiteY33" fmla="*/ 3919538 h 7229475"/>
                <a:gd name="connsiteX34" fmla="*/ 70485 w 7877175"/>
                <a:gd name="connsiteY34" fmla="*/ 4684395 h 7229475"/>
                <a:gd name="connsiteX35" fmla="*/ 931545 w 7877175"/>
                <a:gd name="connsiteY35" fmla="*/ 5165408 h 7229475"/>
                <a:gd name="connsiteX36" fmla="*/ 649605 w 7877175"/>
                <a:gd name="connsiteY36" fmla="*/ 6109335 h 7229475"/>
                <a:gd name="connsiteX37" fmla="*/ 1629728 w 7877175"/>
                <a:gd name="connsiteY37" fmla="*/ 6223635 h 7229475"/>
                <a:gd name="connsiteX38" fmla="*/ 1730693 w 7877175"/>
                <a:gd name="connsiteY38" fmla="*/ 7203758 h 7229475"/>
                <a:gd name="connsiteX39" fmla="*/ 2678430 w 7877175"/>
                <a:gd name="connsiteY39" fmla="*/ 6934200 h 7229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7877175" h="7229475">
                  <a:moveTo>
                    <a:pt x="1730693" y="7202805"/>
                  </a:moveTo>
                  <a:cubicBezTo>
                    <a:pt x="686753" y="6494145"/>
                    <a:pt x="0" y="5296853"/>
                    <a:pt x="0" y="3940493"/>
                  </a:cubicBezTo>
                  <a:cubicBezTo>
                    <a:pt x="0" y="1764030"/>
                    <a:pt x="1764030" y="0"/>
                    <a:pt x="3940493" y="0"/>
                  </a:cubicBezTo>
                  <a:cubicBezTo>
                    <a:pt x="6116955" y="0"/>
                    <a:pt x="7880985" y="1764030"/>
                    <a:pt x="7880985" y="3940493"/>
                  </a:cubicBezTo>
                  <a:cubicBezTo>
                    <a:pt x="7880985" y="5316855"/>
                    <a:pt x="7175183" y="6528435"/>
                    <a:pt x="6106478" y="7232333"/>
                  </a:cubicBezTo>
                  <a:moveTo>
                    <a:pt x="3940493" y="692468"/>
                  </a:moveTo>
                  <a:cubicBezTo>
                    <a:pt x="2146935" y="692468"/>
                    <a:pt x="693420" y="2145983"/>
                    <a:pt x="693420" y="3939540"/>
                  </a:cubicBezTo>
                  <a:cubicBezTo>
                    <a:pt x="693420" y="5733098"/>
                    <a:pt x="2146935" y="7186613"/>
                    <a:pt x="3940493" y="7186613"/>
                  </a:cubicBezTo>
                  <a:cubicBezTo>
                    <a:pt x="5734050" y="7186613"/>
                    <a:pt x="7187565" y="5733098"/>
                    <a:pt x="7187565" y="3939540"/>
                  </a:cubicBezTo>
                  <a:cubicBezTo>
                    <a:pt x="7187565" y="2145983"/>
                    <a:pt x="5734050" y="692468"/>
                    <a:pt x="3940493" y="692468"/>
                  </a:cubicBezTo>
                  <a:close/>
                  <a:moveTo>
                    <a:pt x="5163503" y="6949440"/>
                  </a:moveTo>
                  <a:lnTo>
                    <a:pt x="6107430" y="7232333"/>
                  </a:lnTo>
                  <a:lnTo>
                    <a:pt x="6219825" y="6253163"/>
                  </a:lnTo>
                  <a:lnTo>
                    <a:pt x="7200900" y="6155055"/>
                  </a:lnTo>
                  <a:lnTo>
                    <a:pt x="6932295" y="5205413"/>
                  </a:lnTo>
                  <a:lnTo>
                    <a:pt x="7800023" y="4740593"/>
                  </a:lnTo>
                  <a:lnTo>
                    <a:pt x="7188518" y="3969068"/>
                  </a:lnTo>
                  <a:lnTo>
                    <a:pt x="7812405" y="3205163"/>
                  </a:lnTo>
                  <a:lnTo>
                    <a:pt x="6953250" y="2726055"/>
                  </a:lnTo>
                  <a:lnTo>
                    <a:pt x="7236143" y="1781175"/>
                  </a:lnTo>
                  <a:lnTo>
                    <a:pt x="6257925" y="1666875"/>
                  </a:lnTo>
                  <a:lnTo>
                    <a:pt x="6158865" y="683895"/>
                  </a:lnTo>
                  <a:lnTo>
                    <a:pt x="5214938" y="952500"/>
                  </a:lnTo>
                  <a:lnTo>
                    <a:pt x="4743450" y="81915"/>
                  </a:lnTo>
                  <a:lnTo>
                    <a:pt x="3970020" y="692468"/>
                  </a:lnTo>
                  <a:lnTo>
                    <a:pt x="3204210" y="68580"/>
                  </a:lnTo>
                  <a:lnTo>
                    <a:pt x="2721293" y="928687"/>
                  </a:lnTo>
                  <a:lnTo>
                    <a:pt x="1776413" y="646748"/>
                  </a:lnTo>
                  <a:lnTo>
                    <a:pt x="1661160" y="1626870"/>
                  </a:lnTo>
                  <a:lnTo>
                    <a:pt x="681038" y="1725930"/>
                  </a:lnTo>
                  <a:lnTo>
                    <a:pt x="947738" y="2678430"/>
                  </a:lnTo>
                  <a:lnTo>
                    <a:pt x="80963" y="3145155"/>
                  </a:lnTo>
                  <a:lnTo>
                    <a:pt x="80963" y="3145155"/>
                  </a:lnTo>
                  <a:lnTo>
                    <a:pt x="693420" y="3919538"/>
                  </a:lnTo>
                  <a:lnTo>
                    <a:pt x="70485" y="4684395"/>
                  </a:lnTo>
                  <a:lnTo>
                    <a:pt x="931545" y="5165408"/>
                  </a:lnTo>
                  <a:lnTo>
                    <a:pt x="649605" y="6109335"/>
                  </a:lnTo>
                  <a:lnTo>
                    <a:pt x="1629728" y="6223635"/>
                  </a:lnTo>
                  <a:lnTo>
                    <a:pt x="1730693" y="7203758"/>
                  </a:lnTo>
                  <a:lnTo>
                    <a:pt x="2678430" y="6934200"/>
                  </a:lnTo>
                </a:path>
              </a:pathLst>
            </a:custGeom>
            <a:noFill/>
            <a:ln w="3175" cap="rnd">
              <a:gradFill flip="none" rotWithShape="1">
                <a:gsLst>
                  <a:gs pos="0">
                    <a:schemeClr val="accent1"/>
                  </a:gs>
                  <a:gs pos="100000">
                    <a:schemeClr val="accent2"/>
                  </a:gs>
                </a:gsLst>
                <a:lin ang="18900000" scaled="1"/>
                <a:tileRect/>
              </a:gra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Oval 160">
              <a:extLst>
                <a:ext uri="{FF2B5EF4-FFF2-40B4-BE49-F238E27FC236}">
                  <a16:creationId xmlns:a16="http://schemas.microsoft.com/office/drawing/2014/main" id="{6F22E28C-09B7-4616-8ED7-4149329D2EDB}"/>
                </a:ext>
                <a:ext uri="{C183D7F6-B498-43B3-948B-1728B52AA6E4}">
                  <adec:decorative xmlns:adec="http://schemas.microsoft.com/office/drawing/2017/decorative" val="1"/>
                </a:ext>
              </a:extLst>
            </p:cNvPr>
            <p:cNvSpPr/>
            <p:nvPr/>
          </p:nvSpPr>
          <p:spPr bwMode="auto">
            <a:xfrm>
              <a:off x="10074404" y="4245182"/>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2" name="Oval 161">
              <a:extLst>
                <a:ext uri="{FF2B5EF4-FFF2-40B4-BE49-F238E27FC236}">
                  <a16:creationId xmlns:a16="http://schemas.microsoft.com/office/drawing/2014/main" id="{27BDE12E-0A7C-426F-9CAB-64F69370786A}"/>
                </a:ext>
                <a:ext uri="{C183D7F6-B498-43B3-948B-1728B52AA6E4}">
                  <adec:decorative xmlns:adec="http://schemas.microsoft.com/office/drawing/2017/decorative" val="1"/>
                </a:ext>
              </a:extLst>
            </p:cNvPr>
            <p:cNvSpPr/>
            <p:nvPr/>
          </p:nvSpPr>
          <p:spPr bwMode="auto">
            <a:xfrm>
              <a:off x="10150277" y="4245793"/>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3" name="Oval 162">
              <a:extLst>
                <a:ext uri="{FF2B5EF4-FFF2-40B4-BE49-F238E27FC236}">
                  <a16:creationId xmlns:a16="http://schemas.microsoft.com/office/drawing/2014/main" id="{049DB0F2-B75C-41EB-94F3-C2C4A299B205}"/>
                </a:ext>
                <a:ext uri="{C183D7F6-B498-43B3-948B-1728B52AA6E4}">
                  <adec:decorative xmlns:adec="http://schemas.microsoft.com/office/drawing/2017/decorative" val="1"/>
                </a:ext>
              </a:extLst>
            </p:cNvPr>
            <p:cNvSpPr/>
            <p:nvPr/>
          </p:nvSpPr>
          <p:spPr bwMode="auto">
            <a:xfrm>
              <a:off x="10219950" y="4274408"/>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4" name="Oval 163">
              <a:extLst>
                <a:ext uri="{FF2B5EF4-FFF2-40B4-BE49-F238E27FC236}">
                  <a16:creationId xmlns:a16="http://schemas.microsoft.com/office/drawing/2014/main" id="{4E56653A-4958-41B0-AA9E-49BB85A2BD51}"/>
                </a:ext>
                <a:ext uri="{C183D7F6-B498-43B3-948B-1728B52AA6E4}">
                  <adec:decorative xmlns:adec="http://schemas.microsoft.com/office/drawing/2017/decorative" val="1"/>
                </a:ext>
              </a:extLst>
            </p:cNvPr>
            <p:cNvSpPr/>
            <p:nvPr/>
          </p:nvSpPr>
          <p:spPr bwMode="auto">
            <a:xfrm>
              <a:off x="10273383" y="4327062"/>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5" name="Oval 164">
              <a:extLst>
                <a:ext uri="{FF2B5EF4-FFF2-40B4-BE49-F238E27FC236}">
                  <a16:creationId xmlns:a16="http://schemas.microsoft.com/office/drawing/2014/main" id="{594B58BE-E70F-4D1B-91F2-7B0CAEACB872}"/>
                </a:ext>
                <a:ext uri="{C183D7F6-B498-43B3-948B-1728B52AA6E4}">
                  <adec:decorative xmlns:adec="http://schemas.microsoft.com/office/drawing/2017/decorative" val="1"/>
                </a:ext>
              </a:extLst>
            </p:cNvPr>
            <p:cNvSpPr/>
            <p:nvPr/>
          </p:nvSpPr>
          <p:spPr bwMode="auto">
            <a:xfrm>
              <a:off x="10301253" y="4395557"/>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6" name="Oval 165">
              <a:extLst>
                <a:ext uri="{FF2B5EF4-FFF2-40B4-BE49-F238E27FC236}">
                  <a16:creationId xmlns:a16="http://schemas.microsoft.com/office/drawing/2014/main" id="{50B43202-ACA9-410D-AE03-51623BC9CD87}"/>
                </a:ext>
                <a:ext uri="{C183D7F6-B498-43B3-948B-1728B52AA6E4}">
                  <adec:decorative xmlns:adec="http://schemas.microsoft.com/office/drawing/2017/decorative" val="1"/>
                </a:ext>
              </a:extLst>
            </p:cNvPr>
            <p:cNvSpPr/>
            <p:nvPr/>
          </p:nvSpPr>
          <p:spPr bwMode="auto">
            <a:xfrm>
              <a:off x="10218397" y="4588315"/>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7" name="Oval 166">
              <a:extLst>
                <a:ext uri="{FF2B5EF4-FFF2-40B4-BE49-F238E27FC236}">
                  <a16:creationId xmlns:a16="http://schemas.microsoft.com/office/drawing/2014/main" id="{A48AC6B5-F941-4AC8-B4CB-674C7350EE0F}"/>
                </a:ext>
                <a:ext uri="{C183D7F6-B498-43B3-948B-1728B52AA6E4}">
                  <adec:decorative xmlns:adec="http://schemas.microsoft.com/office/drawing/2017/decorative" val="1"/>
                </a:ext>
              </a:extLst>
            </p:cNvPr>
            <p:cNvSpPr/>
            <p:nvPr/>
          </p:nvSpPr>
          <p:spPr bwMode="auto">
            <a:xfrm>
              <a:off x="10001843" y="4586941"/>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8" name="Oval 167">
              <a:extLst>
                <a:ext uri="{FF2B5EF4-FFF2-40B4-BE49-F238E27FC236}">
                  <a16:creationId xmlns:a16="http://schemas.microsoft.com/office/drawing/2014/main" id="{F7587760-4B91-4F7A-AB1D-61F7BFE650FF}"/>
                </a:ext>
                <a:ext uri="{C183D7F6-B498-43B3-948B-1728B52AA6E4}">
                  <adec:decorative xmlns:adec="http://schemas.microsoft.com/office/drawing/2017/decorative" val="1"/>
                </a:ext>
              </a:extLst>
            </p:cNvPr>
            <p:cNvSpPr/>
            <p:nvPr/>
          </p:nvSpPr>
          <p:spPr bwMode="auto">
            <a:xfrm>
              <a:off x="9919740" y="4466616"/>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DBF74BFC-8600-4743-818F-DAD6DD0720BE}"/>
                </a:ext>
                <a:ext uri="{C183D7F6-B498-43B3-948B-1728B52AA6E4}">
                  <adec:decorative xmlns:adec="http://schemas.microsoft.com/office/drawing/2017/decorative" val="1"/>
                </a:ext>
              </a:extLst>
            </p:cNvPr>
            <p:cNvSpPr/>
            <p:nvPr/>
          </p:nvSpPr>
          <p:spPr bwMode="auto">
            <a:xfrm>
              <a:off x="9950214" y="4324285"/>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B157B0DA-E1D4-4360-81CF-1253AA8BBA99}"/>
                </a:ext>
                <a:ext uri="{C183D7F6-B498-43B3-948B-1728B52AA6E4}">
                  <adec:decorative xmlns:adec="http://schemas.microsoft.com/office/drawing/2017/decorative" val="1"/>
                </a:ext>
              </a:extLst>
            </p:cNvPr>
            <p:cNvSpPr/>
            <p:nvPr/>
          </p:nvSpPr>
          <p:spPr bwMode="auto">
            <a:xfrm>
              <a:off x="10003882" y="4272394"/>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E6CCBF54-BC56-460E-BA37-58DE37A0B11D}"/>
                </a:ext>
                <a:ext uri="{C183D7F6-B498-43B3-948B-1728B52AA6E4}">
                  <adec:decorative xmlns:adec="http://schemas.microsoft.com/office/drawing/2017/decorative" val="1"/>
                </a:ext>
              </a:extLst>
            </p:cNvPr>
            <p:cNvSpPr/>
            <p:nvPr/>
          </p:nvSpPr>
          <p:spPr bwMode="auto">
            <a:xfrm>
              <a:off x="10111595" y="4274485"/>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2" name="Oval 171">
              <a:extLst>
                <a:ext uri="{FF2B5EF4-FFF2-40B4-BE49-F238E27FC236}">
                  <a16:creationId xmlns:a16="http://schemas.microsoft.com/office/drawing/2014/main" id="{EA41FD3B-564D-4D2C-890C-19D3600ADC98}"/>
                </a:ext>
                <a:ext uri="{C183D7F6-B498-43B3-948B-1728B52AA6E4}">
                  <adec:decorative xmlns:adec="http://schemas.microsoft.com/office/drawing/2017/decorative" val="1"/>
                </a:ext>
              </a:extLst>
            </p:cNvPr>
            <p:cNvSpPr/>
            <p:nvPr/>
          </p:nvSpPr>
          <p:spPr bwMode="auto">
            <a:xfrm rot="1364879">
              <a:off x="10173669" y="4286629"/>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E5900CF5-2BBE-4F68-9916-09F6D21348BF}"/>
                </a:ext>
                <a:ext uri="{C183D7F6-B498-43B3-948B-1728B52AA6E4}">
                  <adec:decorative xmlns:adec="http://schemas.microsoft.com/office/drawing/2017/decorative" val="1"/>
                </a:ext>
              </a:extLst>
            </p:cNvPr>
            <p:cNvSpPr/>
            <p:nvPr/>
          </p:nvSpPr>
          <p:spPr bwMode="auto">
            <a:xfrm rot="2713327">
              <a:off x="10225778" y="4320413"/>
              <a:ext cx="16326" cy="1678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94E4CC42-459F-40B8-BBFB-FC6D39489A0F}"/>
                </a:ext>
                <a:ext uri="{C183D7F6-B498-43B3-948B-1728B52AA6E4}">
                  <adec:decorative xmlns:adec="http://schemas.microsoft.com/office/drawing/2017/decorative" val="1"/>
                </a:ext>
              </a:extLst>
            </p:cNvPr>
            <p:cNvSpPr/>
            <p:nvPr/>
          </p:nvSpPr>
          <p:spPr bwMode="auto">
            <a:xfrm rot="4074515">
              <a:off x="10260572" y="4371666"/>
              <a:ext cx="16326" cy="1678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5" name="Oval 174">
              <a:extLst>
                <a:ext uri="{FF2B5EF4-FFF2-40B4-BE49-F238E27FC236}">
                  <a16:creationId xmlns:a16="http://schemas.microsoft.com/office/drawing/2014/main" id="{44DBF010-AB63-4F54-BE12-5365D46BCBC5}"/>
                </a:ext>
                <a:ext uri="{C183D7F6-B498-43B3-948B-1728B52AA6E4}">
                  <adec:decorative xmlns:adec="http://schemas.microsoft.com/office/drawing/2017/decorative" val="1"/>
                </a:ext>
              </a:extLst>
            </p:cNvPr>
            <p:cNvSpPr/>
            <p:nvPr/>
          </p:nvSpPr>
          <p:spPr bwMode="auto">
            <a:xfrm rot="5400000">
              <a:off x="10272358" y="4430384"/>
              <a:ext cx="16326" cy="1678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6" name="Oval 175">
              <a:extLst>
                <a:ext uri="{FF2B5EF4-FFF2-40B4-BE49-F238E27FC236}">
                  <a16:creationId xmlns:a16="http://schemas.microsoft.com/office/drawing/2014/main" id="{0B6D5988-0A48-4A18-A6EF-EA814F3A8878}"/>
                </a:ext>
                <a:ext uri="{C183D7F6-B498-43B3-948B-1728B52AA6E4}">
                  <adec:decorative xmlns:adec="http://schemas.microsoft.com/office/drawing/2017/decorative" val="1"/>
                </a:ext>
              </a:extLst>
            </p:cNvPr>
            <p:cNvSpPr/>
            <p:nvPr/>
          </p:nvSpPr>
          <p:spPr bwMode="auto">
            <a:xfrm rot="9482925">
              <a:off x="10051585" y="4285804"/>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7" name="Oval 176">
              <a:extLst>
                <a:ext uri="{FF2B5EF4-FFF2-40B4-BE49-F238E27FC236}">
                  <a16:creationId xmlns:a16="http://schemas.microsoft.com/office/drawing/2014/main" id="{22374DC2-4A37-4903-BF4C-DE9E264FFA9F}"/>
                </a:ext>
                <a:ext uri="{C183D7F6-B498-43B3-948B-1728B52AA6E4}">
                  <adec:decorative xmlns:adec="http://schemas.microsoft.com/office/drawing/2017/decorative" val="1"/>
                </a:ext>
              </a:extLst>
            </p:cNvPr>
            <p:cNvSpPr/>
            <p:nvPr/>
          </p:nvSpPr>
          <p:spPr bwMode="auto">
            <a:xfrm rot="6769720">
              <a:off x="10259784" y="4490958"/>
              <a:ext cx="16326" cy="1678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2B7BE9C-3308-409B-91B4-957CE0C1C5A9}"/>
                </a:ext>
                <a:ext uri="{C183D7F6-B498-43B3-948B-1728B52AA6E4}">
                  <adec:decorative xmlns:adec="http://schemas.microsoft.com/office/drawing/2017/decorative" val="1"/>
                </a:ext>
              </a:extLst>
            </p:cNvPr>
            <p:cNvSpPr/>
            <p:nvPr/>
          </p:nvSpPr>
          <p:spPr bwMode="auto">
            <a:xfrm rot="8148786">
              <a:off x="10223486" y="4542568"/>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3E41837D-8454-44DF-84DD-2EC492DF48E1}"/>
                </a:ext>
                <a:ext uri="{C183D7F6-B498-43B3-948B-1728B52AA6E4}">
                  <adec:decorative xmlns:adec="http://schemas.microsoft.com/office/drawing/2017/decorative" val="1"/>
                </a:ext>
              </a:extLst>
            </p:cNvPr>
            <p:cNvSpPr/>
            <p:nvPr/>
          </p:nvSpPr>
          <p:spPr bwMode="auto">
            <a:xfrm>
              <a:off x="10111595" y="4586742"/>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0" name="Oval 179">
              <a:extLst>
                <a:ext uri="{FF2B5EF4-FFF2-40B4-BE49-F238E27FC236}">
                  <a16:creationId xmlns:a16="http://schemas.microsoft.com/office/drawing/2014/main" id="{91EC143C-C62F-449C-946A-AE41B62D5212}"/>
                </a:ext>
                <a:ext uri="{C183D7F6-B498-43B3-948B-1728B52AA6E4}">
                  <adec:decorative xmlns:adec="http://schemas.microsoft.com/office/drawing/2017/decorative" val="1"/>
                </a:ext>
              </a:extLst>
            </p:cNvPr>
            <p:cNvSpPr/>
            <p:nvPr/>
          </p:nvSpPr>
          <p:spPr bwMode="auto">
            <a:xfrm rot="1364879">
              <a:off x="10049521" y="4574598"/>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A6F8B5A3-B044-4A6D-BF3F-9C7CA2E30A1B}"/>
                </a:ext>
                <a:ext uri="{C183D7F6-B498-43B3-948B-1728B52AA6E4}">
                  <adec:decorative xmlns:adec="http://schemas.microsoft.com/office/drawing/2017/decorative" val="1"/>
                </a:ext>
              </a:extLst>
            </p:cNvPr>
            <p:cNvSpPr/>
            <p:nvPr/>
          </p:nvSpPr>
          <p:spPr bwMode="auto">
            <a:xfrm rot="2713327">
              <a:off x="9997872" y="4540354"/>
              <a:ext cx="16326" cy="1678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2" name="Oval 181">
              <a:extLst>
                <a:ext uri="{FF2B5EF4-FFF2-40B4-BE49-F238E27FC236}">
                  <a16:creationId xmlns:a16="http://schemas.microsoft.com/office/drawing/2014/main" id="{A35A24A5-8785-4AA7-A26B-B859FE9C30D6}"/>
                </a:ext>
                <a:ext uri="{C183D7F6-B498-43B3-948B-1728B52AA6E4}">
                  <adec:decorative xmlns:adec="http://schemas.microsoft.com/office/drawing/2017/decorative" val="1"/>
                </a:ext>
              </a:extLst>
            </p:cNvPr>
            <p:cNvSpPr/>
            <p:nvPr/>
          </p:nvSpPr>
          <p:spPr bwMode="auto">
            <a:xfrm>
              <a:off x="9948645" y="4534287"/>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3" name="Oval 182">
              <a:extLst>
                <a:ext uri="{FF2B5EF4-FFF2-40B4-BE49-F238E27FC236}">
                  <a16:creationId xmlns:a16="http://schemas.microsoft.com/office/drawing/2014/main" id="{CD7DE610-D8E0-4F06-961B-55B5ACE707FF}"/>
                </a:ext>
                <a:ext uri="{C183D7F6-B498-43B3-948B-1728B52AA6E4}">
                  <adec:decorative xmlns:adec="http://schemas.microsoft.com/office/drawing/2017/decorative" val="1"/>
                </a:ext>
              </a:extLst>
            </p:cNvPr>
            <p:cNvSpPr/>
            <p:nvPr/>
          </p:nvSpPr>
          <p:spPr bwMode="auto">
            <a:xfrm rot="4074515">
              <a:off x="9963078" y="4489101"/>
              <a:ext cx="16326" cy="1678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Oval 183">
              <a:extLst>
                <a:ext uri="{FF2B5EF4-FFF2-40B4-BE49-F238E27FC236}">
                  <a16:creationId xmlns:a16="http://schemas.microsoft.com/office/drawing/2014/main" id="{484E84C6-2E31-4F2F-ADF4-360452B80B60}"/>
                </a:ext>
                <a:ext uri="{C183D7F6-B498-43B3-948B-1728B52AA6E4}">
                  <adec:decorative xmlns:adec="http://schemas.microsoft.com/office/drawing/2017/decorative" val="1"/>
                </a:ext>
              </a:extLst>
            </p:cNvPr>
            <p:cNvSpPr/>
            <p:nvPr/>
          </p:nvSpPr>
          <p:spPr bwMode="auto">
            <a:xfrm rot="5400000">
              <a:off x="9951292" y="4430384"/>
              <a:ext cx="16326" cy="1678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Oval 184">
              <a:extLst>
                <a:ext uri="{FF2B5EF4-FFF2-40B4-BE49-F238E27FC236}">
                  <a16:creationId xmlns:a16="http://schemas.microsoft.com/office/drawing/2014/main" id="{C79EE59F-7B01-4332-A797-C44BF8DB49D9}"/>
                </a:ext>
                <a:ext uri="{C183D7F6-B498-43B3-948B-1728B52AA6E4}">
                  <adec:decorative xmlns:adec="http://schemas.microsoft.com/office/drawing/2017/decorative" val="1"/>
                </a:ext>
              </a:extLst>
            </p:cNvPr>
            <p:cNvSpPr/>
            <p:nvPr/>
          </p:nvSpPr>
          <p:spPr bwMode="auto">
            <a:xfrm rot="6769720">
              <a:off x="9963867" y="4369809"/>
              <a:ext cx="16326" cy="1678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Oval 185">
              <a:extLst>
                <a:ext uri="{FF2B5EF4-FFF2-40B4-BE49-F238E27FC236}">
                  <a16:creationId xmlns:a16="http://schemas.microsoft.com/office/drawing/2014/main" id="{302BBFD1-A20A-44B5-BD97-A724FA8D8251}"/>
                </a:ext>
                <a:ext uri="{C183D7F6-B498-43B3-948B-1728B52AA6E4}">
                  <adec:decorative xmlns:adec="http://schemas.microsoft.com/office/drawing/2017/decorative" val="1"/>
                </a:ext>
              </a:extLst>
            </p:cNvPr>
            <p:cNvSpPr/>
            <p:nvPr/>
          </p:nvSpPr>
          <p:spPr bwMode="auto">
            <a:xfrm>
              <a:off x="9920085" y="4392047"/>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a:extLst>
                <a:ext uri="{FF2B5EF4-FFF2-40B4-BE49-F238E27FC236}">
                  <a16:creationId xmlns:a16="http://schemas.microsoft.com/office/drawing/2014/main" id="{B30133ED-169E-4777-8EAF-0DE447DB0CA4}"/>
                </a:ext>
                <a:ext uri="{C183D7F6-B498-43B3-948B-1728B52AA6E4}">
                  <adec:decorative xmlns:adec="http://schemas.microsoft.com/office/drawing/2017/decorative" val="1"/>
                </a:ext>
              </a:extLst>
            </p:cNvPr>
            <p:cNvSpPr/>
            <p:nvPr/>
          </p:nvSpPr>
          <p:spPr bwMode="auto">
            <a:xfrm rot="8148786">
              <a:off x="9999703" y="4318658"/>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a:extLst>
                <a:ext uri="{FF2B5EF4-FFF2-40B4-BE49-F238E27FC236}">
                  <a16:creationId xmlns:a16="http://schemas.microsoft.com/office/drawing/2014/main" id="{4B8A354F-94CC-49C9-B374-1500B88B5116}"/>
                </a:ext>
                <a:ext uri="{C183D7F6-B498-43B3-948B-1728B52AA6E4}">
                  <adec:decorative xmlns:adec="http://schemas.microsoft.com/office/drawing/2017/decorative" val="1"/>
                </a:ext>
              </a:extLst>
            </p:cNvPr>
            <p:cNvSpPr/>
            <p:nvPr/>
          </p:nvSpPr>
          <p:spPr bwMode="auto">
            <a:xfrm>
              <a:off x="10301724" y="4469272"/>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Oval 188">
              <a:extLst>
                <a:ext uri="{FF2B5EF4-FFF2-40B4-BE49-F238E27FC236}">
                  <a16:creationId xmlns:a16="http://schemas.microsoft.com/office/drawing/2014/main" id="{DE98F62F-BF2F-473F-A1A7-86F2767FCA44}"/>
                </a:ext>
                <a:ext uri="{C183D7F6-B498-43B3-948B-1728B52AA6E4}">
                  <adec:decorative xmlns:adec="http://schemas.microsoft.com/office/drawing/2017/decorative" val="1"/>
                </a:ext>
              </a:extLst>
            </p:cNvPr>
            <p:cNvSpPr/>
            <p:nvPr/>
          </p:nvSpPr>
          <p:spPr bwMode="auto">
            <a:xfrm>
              <a:off x="10272535" y="4537035"/>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Oval 189">
              <a:extLst>
                <a:ext uri="{FF2B5EF4-FFF2-40B4-BE49-F238E27FC236}">
                  <a16:creationId xmlns:a16="http://schemas.microsoft.com/office/drawing/2014/main" id="{C9CDFF29-F631-44E7-BC1F-D1929228805B}"/>
                </a:ext>
                <a:ext uri="{C183D7F6-B498-43B3-948B-1728B52AA6E4}">
                  <adec:decorative xmlns:adec="http://schemas.microsoft.com/office/drawing/2017/decorative" val="1"/>
                </a:ext>
              </a:extLst>
            </p:cNvPr>
            <p:cNvSpPr/>
            <p:nvPr/>
          </p:nvSpPr>
          <p:spPr bwMode="auto">
            <a:xfrm rot="9482925">
              <a:off x="10171605" y="4575423"/>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a:extLst>
                <a:ext uri="{FF2B5EF4-FFF2-40B4-BE49-F238E27FC236}">
                  <a16:creationId xmlns:a16="http://schemas.microsoft.com/office/drawing/2014/main" id="{8929C69B-5A83-45F1-9C06-6AAC444CFE4C}"/>
                </a:ext>
                <a:ext uri="{C183D7F6-B498-43B3-948B-1728B52AA6E4}">
                  <adec:decorative xmlns:adec="http://schemas.microsoft.com/office/drawing/2017/decorative" val="1"/>
                </a:ext>
              </a:extLst>
            </p:cNvPr>
            <p:cNvSpPr/>
            <p:nvPr/>
          </p:nvSpPr>
          <p:spPr bwMode="auto">
            <a:xfrm>
              <a:off x="10152670" y="4615769"/>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a:extLst>
                <a:ext uri="{FF2B5EF4-FFF2-40B4-BE49-F238E27FC236}">
                  <a16:creationId xmlns:a16="http://schemas.microsoft.com/office/drawing/2014/main" id="{9B89AA4A-985B-4479-BEC9-544C18C26DFB}"/>
                </a:ext>
                <a:ext uri="{C183D7F6-B498-43B3-948B-1728B52AA6E4}">
                  <adec:decorative xmlns:adec="http://schemas.microsoft.com/office/drawing/2017/decorative" val="1"/>
                </a:ext>
              </a:extLst>
            </p:cNvPr>
            <p:cNvSpPr/>
            <p:nvPr/>
          </p:nvSpPr>
          <p:spPr bwMode="auto">
            <a:xfrm>
              <a:off x="10070088" y="4617408"/>
              <a:ext cx="16786" cy="16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cloud 4">
              <a:extLst>
                <a:ext uri="{FF2B5EF4-FFF2-40B4-BE49-F238E27FC236}">
                  <a16:creationId xmlns:a16="http://schemas.microsoft.com/office/drawing/2014/main" id="{E52D10EB-C5C0-49B8-863B-39F34F30A89E}"/>
                </a:ext>
                <a:ext uri="{C183D7F6-B498-43B3-948B-1728B52AA6E4}">
                  <adec:decorative xmlns:adec="http://schemas.microsoft.com/office/drawing/2017/decorative" val="1"/>
                </a:ext>
              </a:extLst>
            </p:cNvPr>
            <p:cNvSpPr>
              <a:spLocks noChangeAspect="1"/>
            </p:cNvSpPr>
            <p:nvPr/>
          </p:nvSpPr>
          <p:spPr bwMode="auto">
            <a:xfrm flipV="1">
              <a:off x="10028050" y="4380177"/>
              <a:ext cx="182150" cy="9765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sp>
        <p:nvSpPr>
          <p:cNvPr id="65" name="Rectangle 64">
            <a:extLst>
              <a:ext uri="{FF2B5EF4-FFF2-40B4-BE49-F238E27FC236}">
                <a16:creationId xmlns:a16="http://schemas.microsoft.com/office/drawing/2014/main" id="{91134295-5836-495E-AE29-83A0FD644D09}"/>
              </a:ext>
              <a:ext uri="{C183D7F6-B498-43B3-948B-1728B52AA6E4}">
                <adec:decorative xmlns:adec="http://schemas.microsoft.com/office/drawing/2017/decorative" val="1"/>
              </a:ext>
            </a:extLst>
          </p:cNvPr>
          <p:cNvSpPr/>
          <p:nvPr/>
        </p:nvSpPr>
        <p:spPr bwMode="auto">
          <a:xfrm>
            <a:off x="6090303" y="5085133"/>
            <a:ext cx="5501656" cy="1191969"/>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Semibold"/>
              <a:ea typeface="+mn-ea"/>
              <a:cs typeface="+mn-cs"/>
            </a:endParaRPr>
          </a:p>
        </p:txBody>
      </p:sp>
      <p:sp>
        <p:nvSpPr>
          <p:cNvPr id="20" name="Content Placeholder 19">
            <a:extLst>
              <a:ext uri="{FF2B5EF4-FFF2-40B4-BE49-F238E27FC236}">
                <a16:creationId xmlns:a16="http://schemas.microsoft.com/office/drawing/2014/main" id="{71E07040-7179-47DA-9153-2DD592A93277}"/>
              </a:ext>
            </a:extLst>
          </p:cNvPr>
          <p:cNvSpPr>
            <a:spLocks noGrp="1"/>
          </p:cNvSpPr>
          <p:nvPr>
            <p:ph sz="quarter" idx="14"/>
          </p:nvPr>
        </p:nvSpPr>
        <p:spPr>
          <a:xfrm>
            <a:off x="6274322" y="5230332"/>
            <a:ext cx="5133617" cy="655964"/>
          </a:xfrm>
        </p:spPr>
        <p:txBody>
          <a:bodyPr/>
          <a:lstStyle/>
          <a:p>
            <a:pPr lvl="0" algn="ctr" defTabSz="932472" fontAlgn="base">
              <a:spcBef>
                <a:spcPct val="0"/>
              </a:spcBef>
              <a:spcAft>
                <a:spcPct val="0"/>
              </a:spcAft>
              <a:buSzTx/>
              <a:defRPr/>
            </a:pPr>
            <a:r>
              <a:rPr lang="en-US" sz="1400">
                <a:solidFill>
                  <a:srgbClr val="FFFFFF"/>
                </a:solidFill>
                <a:latin typeface="Segoe UI Semibold"/>
                <a:cs typeface="+mn-cs"/>
              </a:rPr>
              <a:t>"We determined SQL was the best choice for us in terms of scalability, cost, and performance... We've seen a 49 percent cost reduction and 25 to 30 percent performance gains.“</a:t>
            </a:r>
            <a:endParaRPr lang="en-US"/>
          </a:p>
        </p:txBody>
      </p:sp>
      <p:pic>
        <p:nvPicPr>
          <p:cNvPr id="3" name="Picture 68" descr="Komatsu logo">
            <a:extLst>
              <a:ext uri="{FF2B5EF4-FFF2-40B4-BE49-F238E27FC236}">
                <a16:creationId xmlns:a16="http://schemas.microsoft.com/office/drawing/2014/main" id="{BC4E1B99-4875-4642-866C-057F7F5213E6}"/>
              </a:ext>
            </a:extLst>
          </p:cNvPr>
          <p:cNvPicPr>
            <a:picLocks noChangeAspect="1" noChangeArrowheads="1"/>
          </p:cNvPicPr>
          <p:nvPr/>
        </p:nvPicPr>
        <p:blipFill>
          <a:blip r:embed="rId10" cstate="email">
            <a:extLst>
              <a:ext uri="{BEBA8EAE-BF5A-486C-A8C5-ECC9F3942E4B}">
                <a14:imgProps xmlns:a14="http://schemas.microsoft.com/office/drawing/2010/main">
                  <a14:imgLayer r:embed="rId1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487457" y="6005835"/>
            <a:ext cx="707348" cy="13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69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42" presetClass="path" presetSubtype="0" decel="100000" fill="hold" grpId="1" nodeType="withEffect">
                                  <p:stCondLst>
                                    <p:cond delay="500"/>
                                  </p:stCondLst>
                                  <p:childTnLst>
                                    <p:animMotion origin="layout" path="M -3.125E-6 3.7037E-6 L -3.125E-6 0.03541 " pathEditMode="relative" rAng="0" ptsTypes="AA">
                                      <p:cBhvr>
                                        <p:cTn id="9" dur="700" spd="-100000" fill="hold"/>
                                        <p:tgtEl>
                                          <p:spTgt spid="14"/>
                                        </p:tgtEl>
                                        <p:attrNameLst>
                                          <p:attrName>ppt_x</p:attrName>
                                          <p:attrName>ppt_y</p:attrName>
                                        </p:attrNameLst>
                                      </p:cBhvr>
                                      <p:rCtr x="0" y="1759"/>
                                    </p:animMotion>
                                  </p:childTnLst>
                                </p:cTn>
                              </p:par>
                              <p:par>
                                <p:cTn id="10" presetID="1" presetClass="entr" presetSubtype="0" fill="hold" nodeType="withEffect">
                                  <p:stCondLst>
                                    <p:cond delay="0"/>
                                  </p:stCondLst>
                                  <p:childTnLst>
                                    <p:set>
                                      <p:cBhvr>
                                        <p:cTn id="11" dur="1" fill="hold">
                                          <p:stCondLst>
                                            <p:cond delay="399"/>
                                          </p:stCondLst>
                                        </p:cTn>
                                        <p:tgtEl>
                                          <p:spTgt spid="93"/>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400" fill="hold"/>
                                        <p:tgtEl>
                                          <p:spTgt spid="93"/>
                                        </p:tgtEl>
                                      </p:cBhvr>
                                      <p:by x="0" y="0"/>
                                    </p:animScale>
                                  </p:childTnLst>
                                </p:cTn>
                              </p:par>
                              <p:par>
                                <p:cTn id="14" presetID="10" presetClass="entr" presetSubtype="0" fill="hold" grpId="0" nodeType="withEffect">
                                  <p:stCondLst>
                                    <p:cond delay="4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42" presetClass="path" presetSubtype="0" decel="100000" fill="hold" grpId="1" nodeType="withEffect">
                                  <p:stCondLst>
                                    <p:cond delay="400"/>
                                  </p:stCondLst>
                                  <p:childTnLst>
                                    <p:animMotion origin="layout" path="M -6.25E-7 1.48148E-6 L -6.25E-7 0.03542 " pathEditMode="relative" rAng="0" ptsTypes="AA">
                                      <p:cBhvr>
                                        <p:cTn id="18" dur="700" spd="-100000" fill="hold"/>
                                        <p:tgtEl>
                                          <p:spTgt spid="11"/>
                                        </p:tgtEl>
                                        <p:attrNameLst>
                                          <p:attrName>ppt_x</p:attrName>
                                          <p:attrName>ppt_y</p:attrName>
                                        </p:attrNameLst>
                                      </p:cBhvr>
                                      <p:rCtr x="0" y="1759"/>
                                    </p:animMotion>
                                  </p:childTnLst>
                                </p:cTn>
                              </p:par>
                              <p:par>
                                <p:cTn id="19" presetID="10" presetClass="entr" presetSubtype="0" fill="hold" nodeType="withEffect">
                                  <p:stCondLst>
                                    <p:cond delay="40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64" presetClass="path" presetSubtype="0" decel="100000" fill="hold" nodeType="withEffect">
                                  <p:stCondLst>
                                    <p:cond delay="300"/>
                                  </p:stCondLst>
                                  <p:childTnLst>
                                    <p:animMotion origin="layout" path="M 4.79167E-6 0.02824 L 4.79167E-6 1.85185E-6 " pathEditMode="relative" rAng="0" ptsTypes="AA">
                                      <p:cBhvr>
                                        <p:cTn id="23" dur="700" fill="hold"/>
                                        <p:tgtEl>
                                          <p:spTgt spid="4"/>
                                        </p:tgtEl>
                                        <p:attrNameLst>
                                          <p:attrName>ppt_x</p:attrName>
                                          <p:attrName>ppt_y</p:attrName>
                                        </p:attrNameLst>
                                      </p:cBhvr>
                                      <p:rCtr x="0" y="-1412"/>
                                    </p:animMotion>
                                  </p:childTnLst>
                                </p:cTn>
                              </p:par>
                              <p:par>
                                <p:cTn id="24" presetID="10" presetClass="entr" presetSubtype="0" fill="hold" grpId="0" nodeType="withEffect">
                                  <p:stCondLst>
                                    <p:cond delay="40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42" presetClass="path" presetSubtype="0" decel="100000" fill="hold" grpId="1" nodeType="withEffect">
                                  <p:stCondLst>
                                    <p:cond delay="400"/>
                                  </p:stCondLst>
                                  <p:childTnLst>
                                    <p:animMotion origin="layout" path="M -3.125E-6 3.7037E-6 L -3.125E-6 0.03541 " pathEditMode="relative" rAng="0" ptsTypes="AA">
                                      <p:cBhvr>
                                        <p:cTn id="28" dur="700" spd="-100000" fill="hold"/>
                                        <p:tgtEl>
                                          <p:spTgt spid="15"/>
                                        </p:tgtEl>
                                        <p:attrNameLst>
                                          <p:attrName>ppt_x</p:attrName>
                                          <p:attrName>ppt_y</p:attrName>
                                        </p:attrNameLst>
                                      </p:cBhvr>
                                      <p:rCtr x="0" y="1759"/>
                                    </p:animMotion>
                                  </p:childTnLst>
                                </p:cTn>
                              </p:par>
                              <p:par>
                                <p:cTn id="29" presetID="10" presetClass="entr" presetSubtype="0" fill="hold" grpId="0" nodeType="withEffect">
                                  <p:stCondLst>
                                    <p:cond delay="400"/>
                                  </p:stCondLst>
                                  <p:childTnLst>
                                    <p:set>
                                      <p:cBhvr>
                                        <p:cTn id="30" dur="1" fill="hold">
                                          <p:stCondLst>
                                            <p:cond delay="0"/>
                                          </p:stCondLst>
                                        </p:cTn>
                                        <p:tgtEl>
                                          <p:spTgt spid="136"/>
                                        </p:tgtEl>
                                        <p:attrNameLst>
                                          <p:attrName>style.visibility</p:attrName>
                                        </p:attrNameLst>
                                      </p:cBhvr>
                                      <p:to>
                                        <p:strVal val="visible"/>
                                      </p:to>
                                    </p:set>
                                    <p:animEffect transition="in" filter="fade">
                                      <p:cBhvr>
                                        <p:cTn id="31" dur="500"/>
                                        <p:tgtEl>
                                          <p:spTgt spid="136"/>
                                        </p:tgtEl>
                                      </p:cBhvr>
                                    </p:animEffect>
                                  </p:childTnLst>
                                </p:cTn>
                              </p:par>
                              <p:par>
                                <p:cTn id="32" presetID="42" presetClass="path" presetSubtype="0" decel="100000" fill="hold" grpId="1" nodeType="withEffect">
                                  <p:stCondLst>
                                    <p:cond delay="400"/>
                                  </p:stCondLst>
                                  <p:childTnLst>
                                    <p:animMotion origin="layout" path="M -3.125E-6 3.7037E-6 L -3.125E-6 0.03541 " pathEditMode="relative" rAng="0" ptsTypes="AA">
                                      <p:cBhvr>
                                        <p:cTn id="33" dur="700" spd="-100000" fill="hold"/>
                                        <p:tgtEl>
                                          <p:spTgt spid="136"/>
                                        </p:tgtEl>
                                        <p:attrNameLst>
                                          <p:attrName>ppt_x</p:attrName>
                                          <p:attrName>ppt_y</p:attrName>
                                        </p:attrNameLst>
                                      </p:cBhvr>
                                      <p:rCtr x="0" y="1759"/>
                                    </p:animMotion>
                                  </p:childTnLst>
                                </p:cTn>
                              </p:par>
                              <p:par>
                                <p:cTn id="34" presetID="10" presetClass="entr" presetSubtype="0" fill="hold" nodeType="withEffect">
                                  <p:stCondLst>
                                    <p:cond delay="40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42" presetClass="path" presetSubtype="0" decel="100000" fill="hold" nodeType="withEffect">
                                  <p:stCondLst>
                                    <p:cond delay="400"/>
                                  </p:stCondLst>
                                  <p:childTnLst>
                                    <p:animMotion origin="layout" path="M -3.125E-6 3.7037E-6 L -3.125E-6 0.03541 " pathEditMode="relative" rAng="0" ptsTypes="AA">
                                      <p:cBhvr>
                                        <p:cTn id="38" dur="700" spd="-100000" fill="hold"/>
                                        <p:tgtEl>
                                          <p:spTgt spid="23"/>
                                        </p:tgtEl>
                                        <p:attrNameLst>
                                          <p:attrName>ppt_x</p:attrName>
                                          <p:attrName>ppt_y</p:attrName>
                                        </p:attrNameLst>
                                      </p:cBhvr>
                                      <p:rCtr x="0" y="1759"/>
                                    </p:animMotion>
                                  </p:childTnLst>
                                </p:cTn>
                              </p:par>
                              <p:par>
                                <p:cTn id="39" presetID="10" presetClass="entr" presetSubtype="0" fill="hold" grpId="0" nodeType="withEffect">
                                  <p:stCondLst>
                                    <p:cond delay="4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path" presetSubtype="0" decel="100000" fill="hold" grpId="1" nodeType="withEffect">
                                  <p:stCondLst>
                                    <p:cond delay="400"/>
                                  </p:stCondLst>
                                  <p:childTnLst>
                                    <p:animMotion origin="layout" path="M -3.125E-6 3.7037E-6 L -3.125E-6 0.03541 " pathEditMode="relative" rAng="0" ptsTypes="AA">
                                      <p:cBhvr>
                                        <p:cTn id="43" dur="700" spd="-100000" fill="hold"/>
                                        <p:tgtEl>
                                          <p:spTgt spid="18"/>
                                        </p:tgtEl>
                                        <p:attrNameLst>
                                          <p:attrName>ppt_x</p:attrName>
                                          <p:attrName>ppt_y</p:attrName>
                                        </p:attrNameLst>
                                      </p:cBhvr>
                                      <p:rCtr x="0" y="1759"/>
                                    </p:animMotion>
                                  </p:childTnLst>
                                </p:cTn>
                              </p:par>
                              <p:par>
                                <p:cTn id="44" presetID="10" presetClass="entr" presetSubtype="0" fill="hold" grpId="0" nodeType="withEffect">
                                  <p:stCondLst>
                                    <p:cond delay="50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500"/>
                                        <p:tgtEl>
                                          <p:spTgt spid="66"/>
                                        </p:tgtEl>
                                      </p:cBhvr>
                                    </p:animEffect>
                                  </p:childTnLst>
                                </p:cTn>
                              </p:par>
                              <p:par>
                                <p:cTn id="47" presetID="42" presetClass="path" presetSubtype="0" decel="100000" fill="hold" grpId="1" nodeType="withEffect">
                                  <p:stCondLst>
                                    <p:cond delay="500"/>
                                  </p:stCondLst>
                                  <p:childTnLst>
                                    <p:animMotion origin="layout" path="M -1.04167E-6 3.7037E-6 L -1.04167E-6 0.03541 " pathEditMode="relative" rAng="0" ptsTypes="AA">
                                      <p:cBhvr>
                                        <p:cTn id="48" dur="700" spd="-100000" fill="hold"/>
                                        <p:tgtEl>
                                          <p:spTgt spid="66"/>
                                        </p:tgtEl>
                                        <p:attrNameLst>
                                          <p:attrName>ppt_x</p:attrName>
                                          <p:attrName>ppt_y</p:attrName>
                                        </p:attrNameLst>
                                      </p:cBhvr>
                                      <p:rCtr x="0" y="1759"/>
                                    </p:animMotion>
                                  </p:childTnLst>
                                </p:cTn>
                              </p:par>
                              <p:par>
                                <p:cTn id="49" presetID="10" presetClass="entr" presetSubtype="0" fill="hold" grpId="0" nodeType="withEffect">
                                  <p:stCondLst>
                                    <p:cond delay="500"/>
                                  </p:stCondLst>
                                  <p:childTnLst>
                                    <p:set>
                                      <p:cBhvr>
                                        <p:cTn id="50" dur="1" fill="hold">
                                          <p:stCondLst>
                                            <p:cond delay="0"/>
                                          </p:stCondLst>
                                        </p:cTn>
                                        <p:tgtEl>
                                          <p:spTgt spid="19">
                                            <p:txEl>
                                              <p:pRg st="0" end="0"/>
                                            </p:txEl>
                                          </p:spTgt>
                                        </p:tgtEl>
                                        <p:attrNameLst>
                                          <p:attrName>style.visibility</p:attrName>
                                        </p:attrNameLst>
                                      </p:cBhvr>
                                      <p:to>
                                        <p:strVal val="visible"/>
                                      </p:to>
                                    </p:set>
                                    <p:animEffect transition="in" filter="fade">
                                      <p:cBhvr>
                                        <p:cTn id="51" dur="500"/>
                                        <p:tgtEl>
                                          <p:spTgt spid="19">
                                            <p:txEl>
                                              <p:pRg st="0" end="0"/>
                                            </p:txEl>
                                          </p:spTgt>
                                        </p:tgtEl>
                                      </p:cBhvr>
                                    </p:animEffect>
                                  </p:childTnLst>
                                </p:cTn>
                              </p:par>
                              <p:par>
                                <p:cTn id="52" presetID="42" presetClass="path" presetSubtype="0" decel="100000" fill="hold" grpId="1" nodeType="withEffect">
                                  <p:stCondLst>
                                    <p:cond delay="500"/>
                                  </p:stCondLst>
                                  <p:childTnLst>
                                    <p:animMotion origin="layout" path="M -1.04167E-6 3.7037E-6 L -1.04167E-6 0.03541 " pathEditMode="relative" rAng="0" ptsTypes="AA">
                                      <p:cBhvr>
                                        <p:cTn id="53" dur="700" spd="-100000" fill="hold"/>
                                        <p:tgtEl>
                                          <p:spTgt spid="19">
                                            <p:txEl>
                                              <p:pRg st="0" end="0"/>
                                            </p:txEl>
                                          </p:spTgt>
                                        </p:tgtEl>
                                        <p:attrNameLst>
                                          <p:attrName>ppt_x</p:attrName>
                                          <p:attrName>ppt_y</p:attrName>
                                        </p:attrNameLst>
                                      </p:cBhvr>
                                      <p:rCtr x="0" y="1759"/>
                                    </p:animMotion>
                                  </p:childTnLst>
                                </p:cTn>
                              </p:par>
                              <p:par>
                                <p:cTn id="54" presetID="10" presetClass="entr" presetSubtype="0" fill="hold" nodeType="withEffect">
                                  <p:stCondLst>
                                    <p:cond delay="50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42" presetClass="path" presetSubtype="0" decel="100000" fill="hold" nodeType="withEffect">
                                  <p:stCondLst>
                                    <p:cond delay="500"/>
                                  </p:stCondLst>
                                  <p:childTnLst>
                                    <p:animMotion origin="layout" path="M -1.04167E-6 3.7037E-6 L -1.04167E-6 0.03541 " pathEditMode="relative" rAng="0" ptsTypes="AA">
                                      <p:cBhvr>
                                        <p:cTn id="58" dur="700" spd="-100000" fill="hold"/>
                                        <p:tgtEl>
                                          <p:spTgt spid="5"/>
                                        </p:tgtEl>
                                        <p:attrNameLst>
                                          <p:attrName>ppt_x</p:attrName>
                                          <p:attrName>ppt_y</p:attrName>
                                        </p:attrNameLst>
                                      </p:cBhvr>
                                      <p:rCtr x="0" y="1759"/>
                                    </p:animMotion>
                                  </p:childTnLst>
                                </p:cTn>
                              </p:par>
                              <p:par>
                                <p:cTn id="59" presetID="10" presetClass="entr" presetSubtype="0" fill="hold" grpId="0" nodeType="withEffect">
                                  <p:stCondLst>
                                    <p:cond delay="600"/>
                                  </p:stCondLst>
                                  <p:childTnLst>
                                    <p:set>
                                      <p:cBhvr>
                                        <p:cTn id="60" dur="1" fill="hold">
                                          <p:stCondLst>
                                            <p:cond delay="0"/>
                                          </p:stCondLst>
                                        </p:cTn>
                                        <p:tgtEl>
                                          <p:spTgt spid="65"/>
                                        </p:tgtEl>
                                        <p:attrNameLst>
                                          <p:attrName>style.visibility</p:attrName>
                                        </p:attrNameLst>
                                      </p:cBhvr>
                                      <p:to>
                                        <p:strVal val="visible"/>
                                      </p:to>
                                    </p:set>
                                    <p:animEffect transition="in" filter="fade">
                                      <p:cBhvr>
                                        <p:cTn id="61" dur="500"/>
                                        <p:tgtEl>
                                          <p:spTgt spid="65"/>
                                        </p:tgtEl>
                                      </p:cBhvr>
                                    </p:animEffect>
                                  </p:childTnLst>
                                </p:cTn>
                              </p:par>
                              <p:par>
                                <p:cTn id="62" presetID="42" presetClass="path" presetSubtype="0" decel="100000" fill="hold" grpId="1" nodeType="withEffect">
                                  <p:stCondLst>
                                    <p:cond delay="600"/>
                                  </p:stCondLst>
                                  <p:childTnLst>
                                    <p:animMotion origin="layout" path="M -2.08333E-7 -7.40741E-7 L -2.08333E-7 0.03542 " pathEditMode="relative" rAng="0" ptsTypes="AA">
                                      <p:cBhvr>
                                        <p:cTn id="63" dur="700" spd="-100000" fill="hold"/>
                                        <p:tgtEl>
                                          <p:spTgt spid="65"/>
                                        </p:tgtEl>
                                        <p:attrNameLst>
                                          <p:attrName>ppt_x</p:attrName>
                                          <p:attrName>ppt_y</p:attrName>
                                        </p:attrNameLst>
                                      </p:cBhvr>
                                      <p:rCtr x="0" y="1759"/>
                                    </p:animMotion>
                                  </p:childTnLst>
                                </p:cTn>
                              </p:par>
                              <p:par>
                                <p:cTn id="64" presetID="10" presetClass="entr" presetSubtype="0" fill="hold" grpId="0" nodeType="withEffect">
                                  <p:stCondLst>
                                    <p:cond delay="600"/>
                                  </p:stCondLst>
                                  <p:childTnLst>
                                    <p:set>
                                      <p:cBhvr>
                                        <p:cTn id="65" dur="1" fill="hold">
                                          <p:stCondLst>
                                            <p:cond delay="0"/>
                                          </p:stCondLst>
                                        </p:cTn>
                                        <p:tgtEl>
                                          <p:spTgt spid="20"/>
                                        </p:tgtEl>
                                        <p:attrNameLst>
                                          <p:attrName>style.visibility</p:attrName>
                                        </p:attrNameLst>
                                      </p:cBhvr>
                                      <p:to>
                                        <p:strVal val="visible"/>
                                      </p:to>
                                    </p:set>
                                    <p:animEffect transition="in" filter="fade">
                                      <p:cBhvr>
                                        <p:cTn id="66" dur="500"/>
                                        <p:tgtEl>
                                          <p:spTgt spid="20"/>
                                        </p:tgtEl>
                                      </p:cBhvr>
                                    </p:animEffect>
                                  </p:childTnLst>
                                </p:cTn>
                              </p:par>
                              <p:par>
                                <p:cTn id="67" presetID="42" presetClass="path" presetSubtype="0" decel="100000" fill="hold" grpId="1" nodeType="withEffect">
                                  <p:stCondLst>
                                    <p:cond delay="600"/>
                                  </p:stCondLst>
                                  <p:childTnLst>
                                    <p:animMotion origin="layout" path="M -2.08333E-7 -7.40741E-7 L -2.08333E-7 0.03542 " pathEditMode="relative" rAng="0" ptsTypes="AA">
                                      <p:cBhvr>
                                        <p:cTn id="68" dur="700" spd="-100000" fill="hold"/>
                                        <p:tgtEl>
                                          <p:spTgt spid="20"/>
                                        </p:tgtEl>
                                        <p:attrNameLst>
                                          <p:attrName>ppt_x</p:attrName>
                                          <p:attrName>ppt_y</p:attrName>
                                        </p:attrNameLst>
                                      </p:cBhvr>
                                      <p:rCtr x="0" y="1759"/>
                                    </p:animMotion>
                                  </p:childTnLst>
                                </p:cTn>
                              </p:par>
                              <p:par>
                                <p:cTn id="69" presetID="10" presetClass="entr" presetSubtype="0" fill="hold" nodeType="withEffect">
                                  <p:stCondLst>
                                    <p:cond delay="600"/>
                                  </p:stCondLst>
                                  <p:childTnLst>
                                    <p:set>
                                      <p:cBhvr>
                                        <p:cTn id="70" dur="1" fill="hold">
                                          <p:stCondLst>
                                            <p:cond delay="0"/>
                                          </p:stCondLst>
                                        </p:cTn>
                                        <p:tgtEl>
                                          <p:spTgt spid="3"/>
                                        </p:tgtEl>
                                        <p:attrNameLst>
                                          <p:attrName>style.visibility</p:attrName>
                                        </p:attrNameLst>
                                      </p:cBhvr>
                                      <p:to>
                                        <p:strVal val="visible"/>
                                      </p:to>
                                    </p:set>
                                    <p:animEffect transition="in" filter="fade">
                                      <p:cBhvr>
                                        <p:cTn id="71" dur="500"/>
                                        <p:tgtEl>
                                          <p:spTgt spid="3"/>
                                        </p:tgtEl>
                                      </p:cBhvr>
                                    </p:animEffect>
                                  </p:childTnLst>
                                </p:cTn>
                              </p:par>
                              <p:par>
                                <p:cTn id="72" presetID="42" presetClass="path" presetSubtype="0" decel="100000" fill="hold" nodeType="withEffect">
                                  <p:stCondLst>
                                    <p:cond delay="600"/>
                                  </p:stCondLst>
                                  <p:childTnLst>
                                    <p:animMotion origin="layout" path="M -2.08333E-7 -7.40741E-7 L -2.08333E-7 0.03542 " pathEditMode="relative" rAng="0" ptsTypes="AA">
                                      <p:cBhvr>
                                        <p:cTn id="73"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1" grpId="0" animBg="1"/>
      <p:bldP spid="11" grpId="1" animBg="1"/>
      <p:bldP spid="15" grpId="0"/>
      <p:bldP spid="15" grpId="1"/>
      <p:bldP spid="136" grpId="0" animBg="1"/>
      <p:bldP spid="136" grpId="1" animBg="1"/>
      <p:bldP spid="18" grpId="0"/>
      <p:bldP spid="18" grpId="1"/>
      <p:bldP spid="66" grpId="0" animBg="1"/>
      <p:bldP spid="66" grpId="1" animBg="1"/>
      <p:bldP spid="19" grpId="0" build="p"/>
      <p:bldP spid="19" grpId="1" build="p"/>
      <p:bldP spid="65" grpId="0" animBg="1"/>
      <p:bldP spid="65" grpId="1" animBg="1"/>
      <p:bldP spid="20" grpId="0"/>
      <p:bldP spid="20"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9D09-7275-43D9-9FA7-AB67E255591C}"/>
              </a:ext>
            </a:extLst>
          </p:cNvPr>
          <p:cNvSpPr>
            <a:spLocks noGrp="1"/>
          </p:cNvSpPr>
          <p:nvPr>
            <p:ph type="title"/>
          </p:nvPr>
        </p:nvSpPr>
        <p:spPr>
          <a:xfrm>
            <a:off x="549461" y="2598022"/>
            <a:ext cx="3247757" cy="1218795"/>
          </a:xfrm>
        </p:spPr>
        <p:txBody>
          <a:bodyPr/>
          <a:lstStyle/>
          <a:p>
            <a:pPr lvl="0">
              <a:lnSpc>
                <a:spcPct val="90000"/>
              </a:lnSpc>
            </a:pPr>
            <a:r>
              <a:rPr lang="en-US" sz="4400">
                <a:gradFill flip="none" rotWithShape="1">
                  <a:gsLst>
                    <a:gs pos="12000">
                      <a:srgbClr val="FFFFFF"/>
                    </a:gs>
                    <a:gs pos="100000">
                      <a:srgbClr val="FFFFFF"/>
                    </a:gs>
                  </a:gsLst>
                  <a:lin ang="18900000" scaled="1"/>
                  <a:tileRect/>
                </a:gradFill>
                <a:cs typeface="+mn-cs"/>
              </a:rPr>
              <a:t>Cloud native</a:t>
            </a:r>
            <a:r>
              <a:rPr lang="en-US" sz="4400" baseline="0">
                <a:gradFill flip="none" rotWithShape="1">
                  <a:gsLst>
                    <a:gs pos="12000">
                      <a:srgbClr val="FFFFFF"/>
                    </a:gs>
                    <a:gs pos="100000">
                      <a:srgbClr val="FFFFFF"/>
                    </a:gs>
                  </a:gsLst>
                  <a:lin ang="18900000" scaled="1"/>
                  <a:tileRect/>
                </a:gradFill>
                <a:cs typeface="+mn-cs"/>
              </a:rPr>
              <a:t> </a:t>
            </a:r>
            <a:r>
              <a:rPr lang="en-US" sz="4400">
                <a:gradFill flip="none" rotWithShape="1">
                  <a:gsLst>
                    <a:gs pos="12000">
                      <a:srgbClr val="FFFFFF"/>
                    </a:gs>
                    <a:gs pos="100000">
                      <a:srgbClr val="FFFFFF"/>
                    </a:gs>
                  </a:gsLst>
                  <a:lin ang="18900000" scaled="1"/>
                  <a:tileRect/>
                </a:gradFill>
                <a:cs typeface="+mn-cs"/>
              </a:rPr>
              <a:t>applications</a:t>
            </a:r>
            <a:endParaRPr lang="en-US"/>
          </a:p>
        </p:txBody>
      </p:sp>
      <p:pic>
        <p:nvPicPr>
          <p:cNvPr id="13" name="Graphic 12">
            <a:extLst>
              <a:ext uri="{FF2B5EF4-FFF2-40B4-BE49-F238E27FC236}">
                <a16:creationId xmlns:a16="http://schemas.microsoft.com/office/drawing/2014/main" id="{43928FFE-164A-4F80-97E8-5FCFD4F9960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9508" y="1631981"/>
            <a:ext cx="611163" cy="611163"/>
          </a:xfrm>
          <a:prstGeom prst="rect">
            <a:avLst/>
          </a:prstGeom>
        </p:spPr>
      </p:pic>
      <p:sp>
        <p:nvSpPr>
          <p:cNvPr id="3" name="Content Placeholder 2">
            <a:extLst>
              <a:ext uri="{FF2B5EF4-FFF2-40B4-BE49-F238E27FC236}">
                <a16:creationId xmlns:a16="http://schemas.microsoft.com/office/drawing/2014/main" id="{1B8A7248-AC99-4E2B-811B-5B64957D2DC5}"/>
              </a:ext>
            </a:extLst>
          </p:cNvPr>
          <p:cNvSpPr>
            <a:spLocks noGrp="1"/>
          </p:cNvSpPr>
          <p:nvPr>
            <p:ph sz="quarter" idx="10"/>
          </p:nvPr>
        </p:nvSpPr>
        <p:spPr>
          <a:xfrm>
            <a:off x="594093" y="4187239"/>
            <a:ext cx="3085120" cy="498598"/>
          </a:xfrm>
        </p:spPr>
        <p:txBody>
          <a:bodyPr/>
          <a:lstStyle/>
          <a:p>
            <a:pPr marL="0" lvl="0" indent="0" defTabSz="914367">
              <a:lnSpc>
                <a:spcPct val="90000"/>
              </a:lnSpc>
              <a:spcBef>
                <a:spcPts val="0"/>
              </a:spcBef>
              <a:buSzTx/>
              <a:buNone/>
            </a:pPr>
            <a:r>
              <a:rPr lang="en-US" sz="1800">
                <a:ln w="3175">
                  <a:noFill/>
                </a:ln>
                <a:gradFill flip="none" rotWithShape="1">
                  <a:gsLst>
                    <a:gs pos="12000">
                      <a:srgbClr val="FFFFFF"/>
                    </a:gs>
                    <a:gs pos="100000">
                      <a:srgbClr val="FFFFFF"/>
                    </a:gs>
                  </a:gsLst>
                  <a:lin ang="18900000" scaled="1"/>
                  <a:tileRect/>
                </a:gradFill>
                <a:latin typeface="Segoe UI Semibold"/>
                <a:cs typeface="+mn-cs"/>
              </a:rPr>
              <a:t>Ultra low latency at any scale with Azure Cosmos DB</a:t>
            </a:r>
            <a:endParaRPr lang="en-US"/>
          </a:p>
        </p:txBody>
      </p:sp>
      <p:pic>
        <p:nvPicPr>
          <p:cNvPr id="15" name="Picture 14">
            <a:extLst>
              <a:ext uri="{FF2B5EF4-FFF2-40B4-BE49-F238E27FC236}">
                <a16:creationId xmlns:a16="http://schemas.microsoft.com/office/drawing/2014/main" id="{8776FC71-D54E-433A-AB29-02FBE1825583}"/>
              </a:ext>
              <a:ext uri="{C183D7F6-B498-43B3-948B-1728B52AA6E4}">
                <adec:decorative xmlns:adec="http://schemas.microsoft.com/office/drawing/2017/decorative" val="1"/>
              </a:ext>
            </a:extLst>
          </p:cNvPr>
          <p:cNvPicPr>
            <a:picLocks noChangeAspect="1"/>
          </p:cNvPicPr>
          <p:nvPr/>
        </p:nvPicPr>
        <p:blipFill rotWithShape="1">
          <a:blip r:embed="rId5" cstate="email">
            <a:alphaModFix amt="61000"/>
            <a:extLst>
              <a:ext uri="{28A0092B-C50C-407E-A947-70E740481C1C}">
                <a14:useLocalDpi xmlns:a14="http://schemas.microsoft.com/office/drawing/2010/main"/>
              </a:ext>
            </a:extLst>
          </a:blip>
          <a:srcRect/>
          <a:stretch/>
        </p:blipFill>
        <p:spPr>
          <a:xfrm>
            <a:off x="6096003" y="585215"/>
            <a:ext cx="1325880" cy="1325880"/>
          </a:xfrm>
          <a:prstGeom prst="rect">
            <a:avLst/>
          </a:prstGeom>
        </p:spPr>
      </p:pic>
      <p:sp>
        <p:nvSpPr>
          <p:cNvPr id="55" name="Rectangle 54">
            <a:extLst>
              <a:ext uri="{FF2B5EF4-FFF2-40B4-BE49-F238E27FC236}">
                <a16:creationId xmlns:a16="http://schemas.microsoft.com/office/drawing/2014/main" id="{0DE84440-DBBF-4B44-AF0C-79277E3A2BEF}"/>
              </a:ext>
              <a:ext uri="{C183D7F6-B498-43B3-948B-1728B52AA6E4}">
                <adec:decorative xmlns:adec="http://schemas.microsoft.com/office/drawing/2017/decorative" val="1"/>
              </a:ext>
            </a:extLst>
          </p:cNvPr>
          <p:cNvSpPr/>
          <p:nvPr/>
        </p:nvSpPr>
        <p:spPr bwMode="auto">
          <a:xfrm>
            <a:off x="7421883" y="585215"/>
            <a:ext cx="4175772" cy="13258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a:gradFill>
                <a:gsLst>
                  <a:gs pos="0">
                    <a:schemeClr val="tx1"/>
                  </a:gs>
                  <a:gs pos="83000">
                    <a:schemeClr val="tx1"/>
                  </a:gs>
                </a:gsLst>
                <a:lin ang="5400000" scaled="1"/>
              </a:gradFill>
              <a:latin typeface="+mj-lt"/>
            </a:endParaRPr>
          </a:p>
        </p:txBody>
      </p:sp>
      <p:pic>
        <p:nvPicPr>
          <p:cNvPr id="7" name="Picture 6" descr="Walmart logo">
            <a:extLst>
              <a:ext uri="{FF2B5EF4-FFF2-40B4-BE49-F238E27FC236}">
                <a16:creationId xmlns:a16="http://schemas.microsoft.com/office/drawing/2014/main" id="{722F5874-99DB-BD8E-D021-4BF15A04EB07}"/>
              </a:ext>
            </a:extLst>
          </p:cNvPr>
          <p:cNvPicPr>
            <a:picLocks noChangeAspect="1"/>
          </p:cNvPicPr>
          <p:nvPr/>
        </p:nvPicPr>
        <p:blipFill>
          <a:blip r:embed="rId6" cstate="email">
            <a:clrChange>
              <a:clrFrom>
                <a:srgbClr val="E6E6E6"/>
              </a:clrFrom>
              <a:clrTo>
                <a:srgbClr val="E6E6E6">
                  <a:alpha val="0"/>
                </a:srgbClr>
              </a:clrTo>
            </a:clrChange>
            <a:extLst>
              <a:ext uri="{28A0092B-C50C-407E-A947-70E740481C1C}">
                <a14:useLocalDpi xmlns:a14="http://schemas.microsoft.com/office/drawing/2010/main"/>
              </a:ext>
            </a:extLst>
          </a:blip>
          <a:stretch>
            <a:fillRect/>
          </a:stretch>
        </p:blipFill>
        <p:spPr>
          <a:xfrm>
            <a:off x="6147546" y="1129785"/>
            <a:ext cx="1222795" cy="295635"/>
          </a:xfrm>
          <a:prstGeom prst="rect">
            <a:avLst/>
          </a:prstGeom>
        </p:spPr>
      </p:pic>
      <p:sp>
        <p:nvSpPr>
          <p:cNvPr id="6" name="Content Placeholder 5">
            <a:extLst>
              <a:ext uri="{FF2B5EF4-FFF2-40B4-BE49-F238E27FC236}">
                <a16:creationId xmlns:a16="http://schemas.microsoft.com/office/drawing/2014/main" id="{A6720A85-A97B-41BD-9B23-7A2CA2309FD6}"/>
              </a:ext>
            </a:extLst>
          </p:cNvPr>
          <p:cNvSpPr>
            <a:spLocks noGrp="1"/>
          </p:cNvSpPr>
          <p:nvPr>
            <p:ph sz="quarter" idx="11"/>
          </p:nvPr>
        </p:nvSpPr>
        <p:spPr>
          <a:xfrm>
            <a:off x="7604125" y="732923"/>
            <a:ext cx="3446372" cy="1000274"/>
          </a:xfrm>
        </p:spPr>
        <p:txBody>
          <a:bodyPr/>
          <a:lstStyle/>
          <a:p>
            <a:pPr marL="0" lvl="0" indent="0" defTabSz="932472" fontAlgn="base">
              <a:spcBef>
                <a:spcPct val="0"/>
              </a:spcBef>
              <a:spcAft>
                <a:spcPct val="0"/>
              </a:spcAft>
              <a:buSzTx/>
              <a:buNone/>
            </a:pPr>
            <a:r>
              <a:rPr lang="en-US" sz="1200">
                <a:gradFill>
                  <a:gsLst>
                    <a:gs pos="0">
                      <a:srgbClr val="50E6FF"/>
                    </a:gs>
                    <a:gs pos="83000">
                      <a:srgbClr val="50E6FF"/>
                    </a:gs>
                  </a:gsLst>
                  <a:lin ang="5400000" scaled="1"/>
                </a:gradFill>
                <a:latin typeface="Segoe UI Semibold"/>
                <a:ea typeface="Segoe UI" pitchFamily="34" charset="0"/>
              </a:rPr>
              <a:t>Fast and flexible, NoSQL DB</a:t>
            </a:r>
          </a:p>
          <a:p>
            <a:pPr marL="57150" lvl="0" indent="-57150" defTabSz="932472" fontAlgn="base">
              <a:spcBef>
                <a:spcPts val="600"/>
              </a:spcBef>
              <a:spcAft>
                <a:spcPct val="0"/>
              </a:spcAft>
              <a:buSzTx/>
              <a:buNone/>
            </a:pPr>
            <a:r>
              <a:rPr lang="en-US" sz="1200">
                <a:gradFill>
                  <a:gsLst>
                    <a:gs pos="0">
                      <a:srgbClr val="FFFFFF"/>
                    </a:gs>
                    <a:gs pos="83000">
                      <a:srgbClr val="FFFFFF"/>
                    </a:gs>
                  </a:gsLst>
                  <a:lin ang="5400000" scaled="1"/>
                </a:gradFill>
                <a:latin typeface="Segoe UI Semibold"/>
                <a:cs typeface="+mn-cs"/>
              </a:rPr>
              <a:t>“</a:t>
            </a:r>
            <a:r>
              <a:rPr lang="en-US" sz="1200" err="1">
                <a:gradFill>
                  <a:gsLst>
                    <a:gs pos="0">
                      <a:srgbClr val="FFFFFF"/>
                    </a:gs>
                    <a:gs pos="83000">
                      <a:srgbClr val="FFFFFF"/>
                    </a:gs>
                  </a:gsLst>
                  <a:lin ang="5400000" scaled="1"/>
                </a:gradFill>
                <a:latin typeface="Segoe UI Semibold"/>
                <a:cs typeface="+mn-cs"/>
              </a:rPr>
              <a:t>Walmart.com’s</a:t>
            </a:r>
            <a:r>
              <a:rPr lang="en-US" sz="1200">
                <a:gradFill>
                  <a:gsLst>
                    <a:gs pos="0">
                      <a:srgbClr val="FFFFFF"/>
                    </a:gs>
                    <a:gs pos="83000">
                      <a:srgbClr val="FFFFFF"/>
                    </a:gs>
                  </a:gsLst>
                  <a:lin ang="5400000" scaled="1"/>
                </a:gradFill>
                <a:latin typeface="Segoe UI Semibold"/>
                <a:cs typeface="+mn-cs"/>
              </a:rPr>
              <a:t> massive e-commerce platform runs on Cosmos DB, using multi-region writes for extremely high availability and sub 10 </a:t>
            </a:r>
            <a:r>
              <a:rPr lang="en-US" sz="1200" err="1">
                <a:gradFill>
                  <a:gsLst>
                    <a:gs pos="0">
                      <a:srgbClr val="FFFFFF"/>
                    </a:gs>
                    <a:gs pos="83000">
                      <a:srgbClr val="FFFFFF"/>
                    </a:gs>
                  </a:gsLst>
                  <a:lin ang="5400000" scaled="1"/>
                </a:gradFill>
                <a:latin typeface="Segoe UI Semibold"/>
                <a:cs typeface="+mn-cs"/>
              </a:rPr>
              <a:t>ms</a:t>
            </a:r>
            <a:r>
              <a:rPr lang="en-US" sz="1200">
                <a:gradFill>
                  <a:gsLst>
                    <a:gs pos="0">
                      <a:srgbClr val="FFFFFF"/>
                    </a:gs>
                    <a:gs pos="83000">
                      <a:srgbClr val="FFFFFF"/>
                    </a:gs>
                  </a:gsLst>
                  <a:lin ang="5400000" scaled="1"/>
                </a:gradFill>
                <a:latin typeface="Segoe UI Semibold"/>
                <a:cs typeface="+mn-cs"/>
              </a:rPr>
              <a:t> latency.” </a:t>
            </a:r>
          </a:p>
        </p:txBody>
      </p:sp>
      <p:grpSp>
        <p:nvGrpSpPr>
          <p:cNvPr id="22" name="Group 21" descr="Albertsons + Safeway logo">
            <a:extLst>
              <a:ext uri="{FF2B5EF4-FFF2-40B4-BE49-F238E27FC236}">
                <a16:creationId xmlns:a16="http://schemas.microsoft.com/office/drawing/2014/main" id="{35ABBC5F-3961-43D1-9A7A-EE49F85E1BD3}"/>
              </a:ext>
              <a:ext uri="{C183D7F6-B498-43B3-948B-1728B52AA6E4}">
                <adec:decorative xmlns:adec="http://schemas.microsoft.com/office/drawing/2017/decorative" val="0"/>
              </a:ext>
            </a:extLst>
          </p:cNvPr>
          <p:cNvGrpSpPr/>
          <p:nvPr/>
        </p:nvGrpSpPr>
        <p:grpSpPr>
          <a:xfrm>
            <a:off x="6096000" y="1955694"/>
            <a:ext cx="1325880" cy="1556100"/>
            <a:chOff x="6096000" y="1955694"/>
            <a:chExt cx="1325880" cy="1556100"/>
          </a:xfrm>
        </p:grpSpPr>
        <p:pic>
          <p:nvPicPr>
            <p:cNvPr id="16" name="Picture 15">
              <a:extLst>
                <a:ext uri="{FF2B5EF4-FFF2-40B4-BE49-F238E27FC236}">
                  <a16:creationId xmlns:a16="http://schemas.microsoft.com/office/drawing/2014/main" id="{EA6BCC7B-F2CA-4BC2-A721-24A53D96D280}"/>
                </a:ext>
                <a:ext uri="{C183D7F6-B498-43B3-948B-1728B52AA6E4}">
                  <adec:decorative xmlns:adec="http://schemas.microsoft.com/office/drawing/2017/decorative" val="1"/>
                </a:ext>
              </a:extLst>
            </p:cNvPr>
            <p:cNvPicPr>
              <a:picLocks noChangeAspect="1"/>
            </p:cNvPicPr>
            <p:nvPr/>
          </p:nvPicPr>
          <p:blipFill rotWithShape="1">
            <a:blip r:embed="rId7" cstate="email">
              <a:alphaModFix amt="50000"/>
              <a:extLst>
                <a:ext uri="{28A0092B-C50C-407E-A947-70E740481C1C}">
                  <a14:useLocalDpi xmlns:a14="http://schemas.microsoft.com/office/drawing/2010/main"/>
                </a:ext>
              </a:extLst>
            </a:blip>
            <a:srcRect/>
            <a:stretch/>
          </p:blipFill>
          <p:spPr>
            <a:xfrm>
              <a:off x="6096000" y="1955694"/>
              <a:ext cx="1325880" cy="1556100"/>
            </a:xfrm>
            <a:prstGeom prst="rect">
              <a:avLst/>
            </a:prstGeom>
          </p:spPr>
        </p:pic>
        <p:grpSp>
          <p:nvGrpSpPr>
            <p:cNvPr id="8" name="Group 7">
              <a:extLst>
                <a:ext uri="{FF2B5EF4-FFF2-40B4-BE49-F238E27FC236}">
                  <a16:creationId xmlns:a16="http://schemas.microsoft.com/office/drawing/2014/main" id="{E95EA164-4EF1-4D89-B644-98060E1830D9}"/>
                </a:ext>
              </a:extLst>
            </p:cNvPr>
            <p:cNvGrpSpPr/>
            <p:nvPr/>
          </p:nvGrpSpPr>
          <p:grpSpPr>
            <a:xfrm>
              <a:off x="6339112" y="2364039"/>
              <a:ext cx="839657" cy="697805"/>
              <a:chOff x="7790647" y="5768275"/>
              <a:chExt cx="839657" cy="697805"/>
            </a:xfrm>
          </p:grpSpPr>
          <p:pic>
            <p:nvPicPr>
              <p:cNvPr id="68" name="Picture 67">
                <a:extLst>
                  <a:ext uri="{FF2B5EF4-FFF2-40B4-BE49-F238E27FC236}">
                    <a16:creationId xmlns:a16="http://schemas.microsoft.com/office/drawing/2014/main" id="{A008124C-E162-4CE9-A60E-69269F1A7B53}"/>
                  </a:ext>
                  <a:ext uri="{C183D7F6-B498-43B3-948B-1728B52AA6E4}">
                    <adec:decorative xmlns:adec="http://schemas.microsoft.com/office/drawing/2017/decorative" val="1"/>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978730" y="5768275"/>
                <a:ext cx="463491" cy="340665"/>
              </a:xfrm>
              <a:prstGeom prst="rect">
                <a:avLst/>
              </a:prstGeom>
            </p:spPr>
          </p:pic>
          <p:pic>
            <p:nvPicPr>
              <p:cNvPr id="69" name="Picture 68">
                <a:extLst>
                  <a:ext uri="{FF2B5EF4-FFF2-40B4-BE49-F238E27FC236}">
                    <a16:creationId xmlns:a16="http://schemas.microsoft.com/office/drawing/2014/main" id="{A0F193B8-7690-439D-BC4B-A5006F9FC5D0}"/>
                  </a:ext>
                  <a:ext uri="{C183D7F6-B498-43B3-948B-1728B52AA6E4}">
                    <adec:decorative xmlns:adec="http://schemas.microsoft.com/office/drawing/2017/decorative" val="1"/>
                  </a:ext>
                </a:extLst>
              </p:cNvPr>
              <p:cNvPicPr>
                <a:picLocks noChangeAspect="1"/>
              </p:cNvPicPr>
              <p:nvPr/>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7790647" y="6312087"/>
                <a:ext cx="839657" cy="153993"/>
              </a:xfrm>
              <a:prstGeom prst="rect">
                <a:avLst/>
              </a:prstGeom>
            </p:spPr>
          </p:pic>
        </p:grpSp>
      </p:grpSp>
      <p:sp>
        <p:nvSpPr>
          <p:cNvPr id="66" name="Rectangle 65">
            <a:extLst>
              <a:ext uri="{FF2B5EF4-FFF2-40B4-BE49-F238E27FC236}">
                <a16:creationId xmlns:a16="http://schemas.microsoft.com/office/drawing/2014/main" id="{19DFDE68-76D3-4BA8-B49D-F04A106245B4}"/>
              </a:ext>
              <a:ext uri="{C183D7F6-B498-43B3-948B-1728B52AA6E4}">
                <adec:decorative xmlns:adec="http://schemas.microsoft.com/office/drawing/2017/decorative" val="1"/>
              </a:ext>
            </a:extLst>
          </p:cNvPr>
          <p:cNvSpPr/>
          <p:nvPr/>
        </p:nvSpPr>
        <p:spPr bwMode="auto">
          <a:xfrm>
            <a:off x="7421880" y="1955694"/>
            <a:ext cx="4175775" cy="155610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b="0" i="0">
              <a:gradFill>
                <a:gsLst>
                  <a:gs pos="0">
                    <a:schemeClr val="tx1"/>
                  </a:gs>
                  <a:gs pos="83000">
                    <a:schemeClr val="tx1"/>
                  </a:gs>
                </a:gsLst>
                <a:lin ang="5400000" scaled="1"/>
              </a:gradFill>
              <a:effectLst/>
              <a:latin typeface="+mj-lt"/>
            </a:endParaRPr>
          </a:p>
        </p:txBody>
      </p:sp>
      <p:sp>
        <p:nvSpPr>
          <p:cNvPr id="12" name="Content Placeholder 11">
            <a:extLst>
              <a:ext uri="{FF2B5EF4-FFF2-40B4-BE49-F238E27FC236}">
                <a16:creationId xmlns:a16="http://schemas.microsoft.com/office/drawing/2014/main" id="{4FC63AB6-24E6-4A6B-BA90-E650EB458901}"/>
              </a:ext>
            </a:extLst>
          </p:cNvPr>
          <p:cNvSpPr>
            <a:spLocks noGrp="1"/>
          </p:cNvSpPr>
          <p:nvPr>
            <p:ph sz="quarter" idx="12"/>
          </p:nvPr>
        </p:nvSpPr>
        <p:spPr>
          <a:xfrm>
            <a:off x="7608149" y="2098410"/>
            <a:ext cx="3578401" cy="1184940"/>
          </a:xfrm>
        </p:spPr>
        <p:txBody>
          <a:bodyPr/>
          <a:lstStyle/>
          <a:p>
            <a:pPr marL="0" lvl="0" indent="0" defTabSz="932472" fontAlgn="base">
              <a:spcBef>
                <a:spcPct val="0"/>
              </a:spcBef>
              <a:spcAft>
                <a:spcPct val="0"/>
              </a:spcAft>
              <a:buSzTx/>
              <a:buNone/>
            </a:pPr>
            <a:r>
              <a:rPr lang="en-US" sz="1200">
                <a:gradFill>
                  <a:gsLst>
                    <a:gs pos="0">
                      <a:srgbClr val="50E6FF"/>
                    </a:gs>
                    <a:gs pos="83000">
                      <a:srgbClr val="50E6FF"/>
                    </a:gs>
                  </a:gsLst>
                  <a:lin ang="5400000" scaled="1"/>
                </a:gradFill>
                <a:latin typeface="Segoe UI Semibold"/>
              </a:rPr>
              <a:t>Real-time personalized experiences</a:t>
            </a:r>
          </a:p>
          <a:p>
            <a:pPr marL="60325" lvl="0" indent="-60325" defTabSz="932472" fontAlgn="base">
              <a:spcBef>
                <a:spcPts val="600"/>
              </a:spcBef>
              <a:spcAft>
                <a:spcPct val="0"/>
              </a:spcAft>
              <a:buSzTx/>
              <a:buNone/>
            </a:pPr>
            <a:r>
              <a:rPr lang="en-US" sz="1200">
                <a:gradFill>
                  <a:gsLst>
                    <a:gs pos="0">
                      <a:srgbClr val="FFFFFF"/>
                    </a:gs>
                    <a:gs pos="83000">
                      <a:srgbClr val="FFFFFF"/>
                    </a:gs>
                  </a:gsLst>
                  <a:lin ang="5400000" scaled="1"/>
                </a:gradFill>
                <a:latin typeface="Segoe UI Semibold"/>
                <a:cs typeface="+mn-cs"/>
              </a:rPr>
              <a:t>“Leveraging Azure Cosmos DB, we were able to develop a customized product matching algorithm that served as the core engine for providing </a:t>
            </a:r>
            <a:br>
              <a:rPr lang="en-US" sz="1200">
                <a:gradFill>
                  <a:gsLst>
                    <a:gs pos="0">
                      <a:srgbClr val="FFFFFF"/>
                    </a:gs>
                    <a:gs pos="83000">
                      <a:srgbClr val="FFFFFF"/>
                    </a:gs>
                  </a:gsLst>
                  <a:lin ang="5400000" scaled="1"/>
                </a:gradFill>
                <a:latin typeface="Segoe UI Semibold"/>
                <a:cs typeface="+mn-cs"/>
              </a:rPr>
            </a:br>
            <a:r>
              <a:rPr lang="en-US" sz="1200">
                <a:gradFill>
                  <a:gsLst>
                    <a:gs pos="0">
                      <a:srgbClr val="FFFFFF"/>
                    </a:gs>
                    <a:gs pos="83000">
                      <a:srgbClr val="FFFFFF"/>
                    </a:gs>
                  </a:gsLst>
                  <a:lin ang="5400000" scaled="1"/>
                </a:gradFill>
                <a:latin typeface="Segoe UI Semibold"/>
                <a:cs typeface="+mn-cs"/>
              </a:rPr>
              <a:t>relevant products that customers could then shop </a:t>
            </a:r>
            <a:br>
              <a:rPr lang="en-US" sz="1200">
                <a:gradFill>
                  <a:gsLst>
                    <a:gs pos="0">
                      <a:srgbClr val="FFFFFF"/>
                    </a:gs>
                    <a:gs pos="83000">
                      <a:srgbClr val="FFFFFF"/>
                    </a:gs>
                  </a:gsLst>
                  <a:lin ang="5400000" scaled="1"/>
                </a:gradFill>
                <a:latin typeface="Segoe UI Semibold"/>
                <a:cs typeface="+mn-cs"/>
              </a:rPr>
            </a:br>
            <a:r>
              <a:rPr lang="en-US" sz="1200">
                <a:gradFill>
                  <a:gsLst>
                    <a:gs pos="0">
                      <a:srgbClr val="FFFFFF"/>
                    </a:gs>
                    <a:gs pos="83000">
                      <a:srgbClr val="FFFFFF"/>
                    </a:gs>
                  </a:gsLst>
                  <a:lin ang="5400000" scaled="1"/>
                </a:gradFill>
                <a:latin typeface="Segoe UI Semibold"/>
                <a:cs typeface="+mn-cs"/>
              </a:rPr>
              <a:t>to make their favorite recipes.”</a:t>
            </a:r>
            <a:endParaRPr lang="en-US"/>
          </a:p>
        </p:txBody>
      </p:sp>
      <p:grpSp>
        <p:nvGrpSpPr>
          <p:cNvPr id="23" name="Group 22" descr="Symantec™ logo">
            <a:extLst>
              <a:ext uri="{FF2B5EF4-FFF2-40B4-BE49-F238E27FC236}">
                <a16:creationId xmlns:a16="http://schemas.microsoft.com/office/drawing/2014/main" id="{C43A4025-D963-46F1-9244-E275EC174FCE}"/>
              </a:ext>
              <a:ext uri="{C183D7F6-B498-43B3-948B-1728B52AA6E4}">
                <adec:decorative xmlns:adec="http://schemas.microsoft.com/office/drawing/2017/decorative" val="0"/>
              </a:ext>
            </a:extLst>
          </p:cNvPr>
          <p:cNvGrpSpPr/>
          <p:nvPr/>
        </p:nvGrpSpPr>
        <p:grpSpPr>
          <a:xfrm>
            <a:off x="6096001" y="3556395"/>
            <a:ext cx="1325880" cy="1334419"/>
            <a:chOff x="6096001" y="3556395"/>
            <a:chExt cx="1325880" cy="1334419"/>
          </a:xfrm>
        </p:grpSpPr>
        <p:pic>
          <p:nvPicPr>
            <p:cNvPr id="10" name="Picture 9">
              <a:extLst>
                <a:ext uri="{FF2B5EF4-FFF2-40B4-BE49-F238E27FC236}">
                  <a16:creationId xmlns:a16="http://schemas.microsoft.com/office/drawing/2014/main" id="{7B2A3C5D-3514-4732-A182-FB0821249129}"/>
                </a:ext>
                <a:ext uri="{C183D7F6-B498-43B3-948B-1728B52AA6E4}">
                  <adec:decorative xmlns:adec="http://schemas.microsoft.com/office/drawing/2017/decorative" val="1"/>
                </a:ext>
              </a:extLst>
            </p:cNvPr>
            <p:cNvPicPr>
              <a:picLocks noChangeAspect="1"/>
            </p:cNvPicPr>
            <p:nvPr/>
          </p:nvPicPr>
          <p:blipFill rotWithShape="1">
            <a:blip r:embed="rId11" cstate="email">
              <a:alphaModFix amt="60000"/>
              <a:extLst>
                <a:ext uri="{28A0092B-C50C-407E-A947-70E740481C1C}">
                  <a14:useLocalDpi xmlns:a14="http://schemas.microsoft.com/office/drawing/2010/main"/>
                </a:ext>
              </a:extLst>
            </a:blip>
            <a:srcRect t="-317"/>
            <a:stretch/>
          </p:blipFill>
          <p:spPr>
            <a:xfrm>
              <a:off x="6096001" y="3556395"/>
              <a:ext cx="1325880" cy="1334419"/>
            </a:xfrm>
            <a:prstGeom prst="rect">
              <a:avLst/>
            </a:prstGeom>
          </p:spPr>
        </p:pic>
        <p:pic>
          <p:nvPicPr>
            <p:cNvPr id="128002" name="Picture 2">
              <a:extLst>
                <a:ext uri="{FF2B5EF4-FFF2-40B4-BE49-F238E27FC236}">
                  <a16:creationId xmlns:a16="http://schemas.microsoft.com/office/drawing/2014/main" id="{AB301F85-FE87-44D4-8EC4-8F81CEB97115}"/>
                </a:ext>
                <a:ext uri="{C183D7F6-B498-43B3-948B-1728B52AA6E4}">
                  <adec:decorative xmlns:adec="http://schemas.microsoft.com/office/drawing/2017/decorative" val="1"/>
                </a:ext>
              </a:extLst>
            </p:cNvPr>
            <p:cNvPicPr>
              <a:picLocks noChangeAspect="1" noChangeArrowheads="1"/>
            </p:cNvPicPr>
            <p:nvPr/>
          </p:nvPicPr>
          <p:blipFill>
            <a:blip r:embed="rId12" cstate="email">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12794" y="4105649"/>
              <a:ext cx="892294" cy="244451"/>
            </a:xfrm>
            <a:prstGeom prst="rect">
              <a:avLst/>
            </a:prstGeom>
            <a:noFill/>
            <a:extLst>
              <a:ext uri="{909E8E84-426E-40DD-AFC4-6F175D3DCCD1}">
                <a14:hiddenFill xmlns:a14="http://schemas.microsoft.com/office/drawing/2010/main">
                  <a:solidFill>
                    <a:srgbClr val="FFFFFF"/>
                  </a:solidFill>
                </a14:hiddenFill>
              </a:ext>
            </a:extLst>
          </p:spPr>
        </p:pic>
      </p:grpSp>
      <p:sp>
        <p:nvSpPr>
          <p:cNvPr id="65" name="Rectangle 64">
            <a:extLst>
              <a:ext uri="{FF2B5EF4-FFF2-40B4-BE49-F238E27FC236}">
                <a16:creationId xmlns:a16="http://schemas.microsoft.com/office/drawing/2014/main" id="{91134295-5836-495E-AE29-83A0FD644D09}"/>
              </a:ext>
              <a:ext uri="{C183D7F6-B498-43B3-948B-1728B52AA6E4}">
                <adec:decorative xmlns:adec="http://schemas.microsoft.com/office/drawing/2017/decorative" val="1"/>
              </a:ext>
            </a:extLst>
          </p:cNvPr>
          <p:cNvSpPr/>
          <p:nvPr/>
        </p:nvSpPr>
        <p:spPr bwMode="auto">
          <a:xfrm>
            <a:off x="7421881" y="3556395"/>
            <a:ext cx="4175774" cy="1334419"/>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9144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b="0" i="0">
              <a:gradFill>
                <a:gsLst>
                  <a:gs pos="0">
                    <a:schemeClr val="tx1"/>
                  </a:gs>
                  <a:gs pos="83000">
                    <a:schemeClr val="tx1"/>
                  </a:gs>
                </a:gsLst>
                <a:lin ang="5400000" scaled="1"/>
              </a:gradFill>
              <a:effectLst/>
              <a:latin typeface="+mj-lt"/>
            </a:endParaRPr>
          </a:p>
        </p:txBody>
      </p:sp>
      <p:sp>
        <p:nvSpPr>
          <p:cNvPr id="18" name="Content Placeholder 17">
            <a:extLst>
              <a:ext uri="{FF2B5EF4-FFF2-40B4-BE49-F238E27FC236}">
                <a16:creationId xmlns:a16="http://schemas.microsoft.com/office/drawing/2014/main" id="{093D160F-CA2B-4D78-920B-285BBAD04E3C}"/>
              </a:ext>
            </a:extLst>
          </p:cNvPr>
          <p:cNvSpPr>
            <a:spLocks noGrp="1"/>
          </p:cNvSpPr>
          <p:nvPr>
            <p:ph sz="quarter" idx="13"/>
          </p:nvPr>
        </p:nvSpPr>
        <p:spPr>
          <a:xfrm>
            <a:off x="7601626" y="3703989"/>
            <a:ext cx="3578401" cy="815608"/>
          </a:xfrm>
        </p:spPr>
        <p:txBody>
          <a:bodyPr/>
          <a:lstStyle/>
          <a:p>
            <a:pPr marL="0" lvl="0" indent="0" defTabSz="932472" fontAlgn="base">
              <a:spcBef>
                <a:spcPct val="0"/>
              </a:spcBef>
              <a:spcAft>
                <a:spcPct val="0"/>
              </a:spcAft>
              <a:buSzTx/>
              <a:buNone/>
            </a:pPr>
            <a:r>
              <a:rPr lang="en-US" sz="1200">
                <a:gradFill>
                  <a:gsLst>
                    <a:gs pos="0">
                      <a:srgbClr val="50E6FF"/>
                    </a:gs>
                    <a:gs pos="83000">
                      <a:srgbClr val="50E6FF"/>
                    </a:gs>
                  </a:gsLst>
                  <a:lin ang="5400000" scaled="1"/>
                </a:gradFill>
                <a:latin typeface="Segoe UI Semibold"/>
              </a:rPr>
              <a:t>Guaranteed speed at any scale</a:t>
            </a:r>
          </a:p>
          <a:p>
            <a:pPr marL="53975" lvl="0" indent="-53975" defTabSz="914367">
              <a:spcBef>
                <a:spcPts val="600"/>
              </a:spcBef>
              <a:buSzTx/>
              <a:buNone/>
            </a:pPr>
            <a:r>
              <a:rPr lang="en-US" sz="1200">
                <a:gradFill>
                  <a:gsLst>
                    <a:gs pos="0">
                      <a:srgbClr val="FFFFFF"/>
                    </a:gs>
                    <a:gs pos="83000">
                      <a:srgbClr val="FFFFFF"/>
                    </a:gs>
                  </a:gsLst>
                  <a:lin ang="5400000" scaled="1"/>
                </a:gradFill>
                <a:latin typeface="Segoe UI Semibold"/>
                <a:cs typeface="+mn-cs"/>
              </a:rPr>
              <a:t>“With Azure Cosmos DB, we can monitor 40 million endpoints in 150 countries, responding to 15 billion requests a day in less than one second.”</a:t>
            </a:r>
            <a:endParaRPr lang="en-US"/>
          </a:p>
        </p:txBody>
      </p:sp>
      <p:grpSp>
        <p:nvGrpSpPr>
          <p:cNvPr id="24" name="Group 23" descr="Coca Cola logo">
            <a:extLst>
              <a:ext uri="{FF2B5EF4-FFF2-40B4-BE49-F238E27FC236}">
                <a16:creationId xmlns:a16="http://schemas.microsoft.com/office/drawing/2014/main" id="{B66A8C34-B9C5-4B7D-9436-359935885FFF}"/>
              </a:ext>
              <a:ext uri="{C183D7F6-B498-43B3-948B-1728B52AA6E4}">
                <adec:decorative xmlns:adec="http://schemas.microsoft.com/office/drawing/2017/decorative" val="0"/>
              </a:ext>
            </a:extLst>
          </p:cNvPr>
          <p:cNvGrpSpPr/>
          <p:nvPr/>
        </p:nvGrpSpPr>
        <p:grpSpPr>
          <a:xfrm>
            <a:off x="6096002" y="4935412"/>
            <a:ext cx="1325880" cy="1337373"/>
            <a:chOff x="6096002" y="4935412"/>
            <a:chExt cx="1325880" cy="1337373"/>
          </a:xfrm>
        </p:grpSpPr>
        <p:pic>
          <p:nvPicPr>
            <p:cNvPr id="17" name="Picture 16">
              <a:extLst>
                <a:ext uri="{FF2B5EF4-FFF2-40B4-BE49-F238E27FC236}">
                  <a16:creationId xmlns:a16="http://schemas.microsoft.com/office/drawing/2014/main" id="{9B114577-2685-44A4-9EA7-F4A6419E18D6}"/>
                </a:ext>
                <a:ext uri="{C183D7F6-B498-43B3-948B-1728B52AA6E4}">
                  <adec:decorative xmlns:adec="http://schemas.microsoft.com/office/drawing/2017/decorative" val="1"/>
                </a:ext>
              </a:extLst>
            </p:cNvPr>
            <p:cNvPicPr>
              <a:picLocks noChangeAspect="1"/>
            </p:cNvPicPr>
            <p:nvPr/>
          </p:nvPicPr>
          <p:blipFill rotWithShape="1">
            <a:blip r:embed="rId14" cstate="email">
              <a:alphaModFix amt="50000"/>
              <a:extLst>
                <a:ext uri="{28A0092B-C50C-407E-A947-70E740481C1C}">
                  <a14:useLocalDpi xmlns:a14="http://schemas.microsoft.com/office/drawing/2010/main"/>
                </a:ext>
              </a:extLst>
            </a:blip>
            <a:srcRect/>
            <a:stretch/>
          </p:blipFill>
          <p:spPr>
            <a:xfrm>
              <a:off x="6096002" y="4935412"/>
              <a:ext cx="1325880" cy="1337373"/>
            </a:xfrm>
            <a:prstGeom prst="rect">
              <a:avLst/>
            </a:prstGeom>
            <a:noFill/>
            <a:ln>
              <a:noFill/>
              <a:headEnd type="none" w="med" len="med"/>
              <a:tailEnd type="none" w="med" len="med"/>
            </a:ln>
            <a:effectLst/>
          </p:spPr>
        </p:pic>
        <p:pic>
          <p:nvPicPr>
            <p:cNvPr id="64" name="Picture 2">
              <a:extLst>
                <a:ext uri="{FF2B5EF4-FFF2-40B4-BE49-F238E27FC236}">
                  <a16:creationId xmlns:a16="http://schemas.microsoft.com/office/drawing/2014/main" id="{7795152A-07C4-43C4-BC31-87A8846CEF2C}"/>
                </a:ext>
                <a:ext uri="{C183D7F6-B498-43B3-948B-1728B52AA6E4}">
                  <adec:decorative xmlns:adec="http://schemas.microsoft.com/office/drawing/2017/decorative" val="1"/>
                </a:ext>
              </a:extLst>
            </p:cNvPr>
            <p:cNvPicPr>
              <a:picLocks noChangeAspect="1" noChangeArrowheads="1"/>
            </p:cNvPicPr>
            <p:nvPr/>
          </p:nvPicPr>
          <p:blipFill>
            <a:blip r:embed="rId15" cstate="email">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98395" y="5490133"/>
              <a:ext cx="721095" cy="239425"/>
            </a:xfrm>
            <a:prstGeom prst="rect">
              <a:avLst/>
            </a:prstGeom>
            <a:noFill/>
            <a:extLst>
              <a:ext uri="{909E8E84-426E-40DD-AFC4-6F175D3DCCD1}">
                <a14:hiddenFill xmlns:a14="http://schemas.microsoft.com/office/drawing/2010/main">
                  <a:solidFill>
                    <a:srgbClr val="FFFFFF"/>
                  </a:solidFill>
                </a14:hiddenFill>
              </a:ext>
            </a:extLst>
          </p:spPr>
        </p:pic>
      </p:grpSp>
      <p:sp>
        <p:nvSpPr>
          <p:cNvPr id="56" name="Rectangle 55">
            <a:extLst>
              <a:ext uri="{FF2B5EF4-FFF2-40B4-BE49-F238E27FC236}">
                <a16:creationId xmlns:a16="http://schemas.microsoft.com/office/drawing/2014/main" id="{A41433C9-8B6F-4586-A580-BE28BDDD9C53}"/>
              </a:ext>
              <a:ext uri="{C183D7F6-B498-43B3-948B-1728B52AA6E4}">
                <adec:decorative xmlns:adec="http://schemas.microsoft.com/office/drawing/2017/decorative" val="1"/>
              </a:ext>
            </a:extLst>
          </p:cNvPr>
          <p:cNvSpPr/>
          <p:nvPr/>
        </p:nvSpPr>
        <p:spPr bwMode="auto">
          <a:xfrm>
            <a:off x="7421882" y="4935412"/>
            <a:ext cx="4175773" cy="1334419"/>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b="0" i="0">
              <a:gradFill>
                <a:gsLst>
                  <a:gs pos="0">
                    <a:schemeClr val="tx1"/>
                  </a:gs>
                  <a:gs pos="83000">
                    <a:schemeClr val="tx1"/>
                  </a:gs>
                </a:gsLst>
                <a:lin ang="5400000" scaled="1"/>
              </a:gradFill>
              <a:effectLst/>
              <a:latin typeface="+mj-lt"/>
            </a:endParaRPr>
          </a:p>
        </p:txBody>
      </p:sp>
      <p:sp>
        <p:nvSpPr>
          <p:cNvPr id="20" name="Content Placeholder 19">
            <a:extLst>
              <a:ext uri="{FF2B5EF4-FFF2-40B4-BE49-F238E27FC236}">
                <a16:creationId xmlns:a16="http://schemas.microsoft.com/office/drawing/2014/main" id="{EB571235-FF0D-4FE2-89F2-8D54A7993CBE}"/>
              </a:ext>
            </a:extLst>
          </p:cNvPr>
          <p:cNvSpPr>
            <a:spLocks noGrp="1"/>
          </p:cNvSpPr>
          <p:nvPr>
            <p:ph sz="quarter" idx="14"/>
          </p:nvPr>
        </p:nvSpPr>
        <p:spPr>
          <a:xfrm>
            <a:off x="7609037" y="5086372"/>
            <a:ext cx="3578401" cy="815608"/>
          </a:xfrm>
        </p:spPr>
        <p:txBody>
          <a:bodyPr/>
          <a:lstStyle/>
          <a:p>
            <a:pPr marL="0" lvl="0" indent="0" defTabSz="932472" fontAlgn="base">
              <a:spcBef>
                <a:spcPct val="0"/>
              </a:spcBef>
              <a:spcAft>
                <a:spcPct val="0"/>
              </a:spcAft>
              <a:buSzTx/>
              <a:buNone/>
            </a:pPr>
            <a:r>
              <a:rPr lang="en-US" sz="1200">
                <a:gradFill>
                  <a:gsLst>
                    <a:gs pos="0">
                      <a:srgbClr val="50E6FF"/>
                    </a:gs>
                    <a:gs pos="83000">
                      <a:srgbClr val="50E6FF"/>
                    </a:gs>
                  </a:gsLst>
                  <a:lin ang="5400000" scaled="1"/>
                </a:gradFill>
                <a:latin typeface="Segoe UI Semibold"/>
              </a:rPr>
              <a:t>Petabyte scale</a:t>
            </a:r>
          </a:p>
          <a:p>
            <a:pPr marL="55563" lvl="0" indent="-55563" defTabSz="932472" fontAlgn="base">
              <a:spcBef>
                <a:spcPts val="600"/>
              </a:spcBef>
              <a:spcAft>
                <a:spcPct val="0"/>
              </a:spcAft>
              <a:buSzTx/>
              <a:buNone/>
            </a:pPr>
            <a:r>
              <a:rPr lang="en-US" sz="1200">
                <a:gradFill>
                  <a:gsLst>
                    <a:gs pos="0">
                      <a:srgbClr val="FFFFFF"/>
                    </a:gs>
                    <a:gs pos="83000">
                      <a:srgbClr val="FFFFFF"/>
                    </a:gs>
                  </a:gsLst>
                  <a:lin ang="5400000" scaled="1"/>
                </a:gradFill>
                <a:latin typeface="Segoe UI Semibold"/>
                <a:cs typeface="+mn-cs"/>
              </a:rPr>
              <a:t>“Being a globally distributed company, we have petabytes of data. The core part of our move </a:t>
            </a:r>
            <a:br>
              <a:rPr lang="en-US" sz="1200">
                <a:gradFill>
                  <a:gsLst>
                    <a:gs pos="0">
                      <a:srgbClr val="FFFFFF"/>
                    </a:gs>
                    <a:gs pos="83000">
                      <a:srgbClr val="FFFFFF"/>
                    </a:gs>
                  </a:gsLst>
                  <a:lin ang="5400000" scaled="1"/>
                </a:gradFill>
                <a:latin typeface="Segoe UI Semibold"/>
                <a:cs typeface="+mn-cs"/>
              </a:rPr>
            </a:br>
            <a:r>
              <a:rPr lang="en-US" sz="1200">
                <a:gradFill>
                  <a:gsLst>
                    <a:gs pos="0">
                      <a:srgbClr val="FFFFFF"/>
                    </a:gs>
                    <a:gs pos="83000">
                      <a:srgbClr val="FFFFFF"/>
                    </a:gs>
                  </a:gsLst>
                  <a:lin ang="5400000" scaled="1"/>
                </a:gradFill>
                <a:latin typeface="Segoe UI Semibold"/>
                <a:cs typeface="+mn-cs"/>
              </a:rPr>
              <a:t>to the cloud is Azure Cosmos DB.“</a:t>
            </a:r>
            <a:endParaRPr lang="en-US"/>
          </a:p>
        </p:txBody>
      </p:sp>
    </p:spTree>
    <p:extLst>
      <p:ext uri="{BB962C8B-B14F-4D97-AF65-F5344CB8AC3E}">
        <p14:creationId xmlns:p14="http://schemas.microsoft.com/office/powerpoint/2010/main" val="1739425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13"/>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13"/>
                                        </p:tgtEl>
                                      </p:cBhvr>
                                      <p:by x="0" y="0"/>
                                    </p:animScale>
                                  </p:childTnLst>
                                </p:cTn>
                              </p:par>
                              <p:par>
                                <p:cTn id="9" presetID="10" presetClass="entr" presetSubtype="0" fill="hold" grpId="0" nodeType="withEffect">
                                  <p:stCondLst>
                                    <p:cond delay="4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400"/>
                                  </p:stCondLst>
                                  <p:childTnLst>
                                    <p:animMotion origin="layout" path="M 2.29167E-6 3.7037E-7 L 2.29167E-6 0.03542 " pathEditMode="relative" rAng="0" ptsTypes="AA">
                                      <p:cBhvr>
                                        <p:cTn id="13" dur="700" spd="-100000" fill="hold"/>
                                        <p:tgtEl>
                                          <p:spTgt spid="2"/>
                                        </p:tgtEl>
                                        <p:attrNameLst>
                                          <p:attrName>ppt_x</p:attrName>
                                          <p:attrName>ppt_y</p:attrName>
                                        </p:attrNameLst>
                                      </p:cBhvr>
                                      <p:rCtr x="0" y="1759"/>
                                    </p:animMotion>
                                  </p:childTnLst>
                                </p:cTn>
                              </p:par>
                              <p:par>
                                <p:cTn id="14" presetID="10" presetClass="entr" presetSubtype="0" fill="hold" grpId="0"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42" presetClass="path" presetSubtype="0" decel="100000" fill="hold" grpId="1" nodeType="withEffect">
                                  <p:stCondLst>
                                    <p:cond delay="500"/>
                                  </p:stCondLst>
                                  <p:childTnLst>
                                    <p:animMotion origin="layout" path="M 1.04167E-6 -7.40741E-7 L 1.04167E-6 0.03542 " pathEditMode="relative" rAng="0" ptsTypes="AA">
                                      <p:cBhvr>
                                        <p:cTn id="18" dur="700" spd="-100000" fill="hold"/>
                                        <p:tgtEl>
                                          <p:spTgt spid="3"/>
                                        </p:tgtEl>
                                        <p:attrNameLst>
                                          <p:attrName>ppt_x</p:attrName>
                                          <p:attrName>ppt_y</p:attrName>
                                        </p:attrNameLst>
                                      </p:cBhvr>
                                      <p:rCtr x="0" y="1759"/>
                                    </p:animMotion>
                                  </p:childTnLst>
                                </p:cTn>
                              </p:par>
                              <p:par>
                                <p:cTn id="19" presetID="10" presetClass="entr" presetSubtype="0" fill="hold" grpId="0" nodeType="withEffect">
                                  <p:stCondLst>
                                    <p:cond delay="500"/>
                                  </p:stCondLst>
                                  <p:childTnLst>
                                    <p:set>
                                      <p:cBhvr>
                                        <p:cTn id="20" dur="1" fill="hold">
                                          <p:stCondLst>
                                            <p:cond delay="0"/>
                                          </p:stCondLst>
                                        </p:cTn>
                                        <p:tgtEl>
                                          <p:spTgt spid="55"/>
                                        </p:tgtEl>
                                        <p:attrNameLst>
                                          <p:attrName>style.visibility</p:attrName>
                                        </p:attrNameLst>
                                      </p:cBhvr>
                                      <p:to>
                                        <p:strVal val="visible"/>
                                      </p:to>
                                    </p:set>
                                    <p:animEffect transition="in" filter="fade">
                                      <p:cBhvr>
                                        <p:cTn id="21" dur="500"/>
                                        <p:tgtEl>
                                          <p:spTgt spid="55"/>
                                        </p:tgtEl>
                                      </p:cBhvr>
                                    </p:animEffect>
                                  </p:childTnLst>
                                </p:cTn>
                              </p:par>
                              <p:par>
                                <p:cTn id="22" presetID="42" presetClass="path" presetSubtype="0" decel="100000" fill="hold" grpId="1" nodeType="withEffect">
                                  <p:stCondLst>
                                    <p:cond delay="500"/>
                                  </p:stCondLst>
                                  <p:childTnLst>
                                    <p:animMotion origin="layout" path="M -1.04167E-6 -4.44444E-6 L -1.04167E-6 0.03542 " pathEditMode="relative" rAng="0" ptsTypes="AA">
                                      <p:cBhvr>
                                        <p:cTn id="23" dur="700" spd="-100000" fill="hold"/>
                                        <p:tgtEl>
                                          <p:spTgt spid="55"/>
                                        </p:tgtEl>
                                        <p:attrNameLst>
                                          <p:attrName>ppt_x</p:attrName>
                                          <p:attrName>ppt_y</p:attrName>
                                        </p:attrNameLst>
                                      </p:cBhvr>
                                      <p:rCtr x="0" y="1759"/>
                                    </p:animMotion>
                                  </p:childTnLst>
                                </p:cTn>
                              </p:par>
                              <p:par>
                                <p:cTn id="24" presetID="10" presetClass="entr" presetSubtype="0" fill="hold" grpId="0"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42" presetClass="path" presetSubtype="0" decel="100000" fill="hold" grpId="1" nodeType="withEffect">
                                  <p:stCondLst>
                                    <p:cond delay="500"/>
                                  </p:stCondLst>
                                  <p:childTnLst>
                                    <p:animMotion origin="layout" path="M -3.95833E-6 -1.11111E-6 L -3.95833E-6 0.03542 " pathEditMode="relative" rAng="0" ptsTypes="AA">
                                      <p:cBhvr>
                                        <p:cTn id="28" dur="700" spd="-100000" fill="hold"/>
                                        <p:tgtEl>
                                          <p:spTgt spid="6"/>
                                        </p:tgtEl>
                                        <p:attrNameLst>
                                          <p:attrName>ppt_x</p:attrName>
                                          <p:attrName>ppt_y</p:attrName>
                                        </p:attrNameLst>
                                      </p:cBhvr>
                                      <p:rCtr x="0" y="1759"/>
                                    </p:animMotion>
                                  </p:childTnLst>
                                </p:cTn>
                              </p:par>
                              <p:par>
                                <p:cTn id="29" presetID="10" presetClass="entr" presetSubtype="0" fill="hold" nodeType="withEffect">
                                  <p:stCondLst>
                                    <p:cond delay="80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par>
                                <p:cTn id="32" presetID="42" presetClass="path" presetSubtype="0" decel="100000" fill="hold" nodeType="withEffect">
                                  <p:stCondLst>
                                    <p:cond delay="800"/>
                                  </p:stCondLst>
                                  <p:childTnLst>
                                    <p:animMotion origin="layout" path="M -1.04167E-6 3.7037E-7 L -1.04167E-6 0.03542 " pathEditMode="relative" rAng="0" ptsTypes="AA">
                                      <p:cBhvr>
                                        <p:cTn id="33" dur="700" spd="-100000" fill="hold"/>
                                        <p:tgtEl>
                                          <p:spTgt spid="24"/>
                                        </p:tgtEl>
                                        <p:attrNameLst>
                                          <p:attrName>ppt_x</p:attrName>
                                          <p:attrName>ppt_y</p:attrName>
                                        </p:attrNameLst>
                                      </p:cBhvr>
                                      <p:rCtr x="0" y="1759"/>
                                    </p:animMotion>
                                  </p:childTnLst>
                                </p:cTn>
                              </p:par>
                              <p:par>
                                <p:cTn id="34" presetID="10" presetClass="entr" presetSubtype="0" fill="hold" grpId="0" nodeType="withEffect">
                                  <p:stCondLst>
                                    <p:cond delay="80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42" presetClass="path" presetSubtype="0" decel="100000" fill="hold" grpId="1" nodeType="withEffect">
                                  <p:stCondLst>
                                    <p:cond delay="800"/>
                                  </p:stCondLst>
                                  <p:childTnLst>
                                    <p:animMotion origin="layout" path="M -1.04167E-6 3.7037E-7 L -1.04167E-6 0.03542 " pathEditMode="relative" rAng="0" ptsTypes="AA">
                                      <p:cBhvr>
                                        <p:cTn id="38" dur="700" spd="-100000" fill="hold"/>
                                        <p:tgtEl>
                                          <p:spTgt spid="56"/>
                                        </p:tgtEl>
                                        <p:attrNameLst>
                                          <p:attrName>ppt_x</p:attrName>
                                          <p:attrName>ppt_y</p:attrName>
                                        </p:attrNameLst>
                                      </p:cBhvr>
                                      <p:rCtr x="0" y="1759"/>
                                    </p:animMotion>
                                  </p:childTnLst>
                                </p:cTn>
                              </p:par>
                              <p:par>
                                <p:cTn id="39" presetID="10" presetClass="entr" presetSubtype="0" fill="hold" grpId="0" nodeType="withEffect">
                                  <p:stCondLst>
                                    <p:cond delay="80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42" presetClass="path" presetSubtype="0" decel="100000" fill="hold" grpId="1" nodeType="withEffect">
                                  <p:stCondLst>
                                    <p:cond delay="800"/>
                                  </p:stCondLst>
                                  <p:childTnLst>
                                    <p:animMotion origin="layout" path="M -1.04167E-6 3.7037E-7 L -1.04167E-6 0.03542 " pathEditMode="relative" rAng="0" ptsTypes="AA">
                                      <p:cBhvr>
                                        <p:cTn id="43" dur="700" spd="-100000" fill="hold"/>
                                        <p:tgtEl>
                                          <p:spTgt spid="20"/>
                                        </p:tgtEl>
                                        <p:attrNameLst>
                                          <p:attrName>ppt_x</p:attrName>
                                          <p:attrName>ppt_y</p:attrName>
                                        </p:attrNameLst>
                                      </p:cBhvr>
                                      <p:rCtr x="0" y="1759"/>
                                    </p:animMotion>
                                  </p:childTnLst>
                                </p:cTn>
                              </p:par>
                              <p:par>
                                <p:cTn id="44" presetID="10" presetClass="entr" presetSubtype="0" fill="hold" nodeType="withEffect">
                                  <p:stCondLst>
                                    <p:cond delay="60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42" presetClass="path" presetSubtype="0" decel="100000" fill="hold" nodeType="withEffect">
                                  <p:stCondLst>
                                    <p:cond delay="600"/>
                                  </p:stCondLst>
                                  <p:childTnLst>
                                    <p:animMotion origin="layout" path="M -1.04167E-6 -1.11111E-6 L -1.04167E-6 0.03542 " pathEditMode="relative" rAng="0" ptsTypes="AA">
                                      <p:cBhvr>
                                        <p:cTn id="48" dur="700" spd="-100000" fill="hold"/>
                                        <p:tgtEl>
                                          <p:spTgt spid="22"/>
                                        </p:tgtEl>
                                        <p:attrNameLst>
                                          <p:attrName>ppt_x</p:attrName>
                                          <p:attrName>ppt_y</p:attrName>
                                        </p:attrNameLst>
                                      </p:cBhvr>
                                      <p:rCtr x="0" y="1759"/>
                                    </p:animMotion>
                                  </p:childTnLst>
                                </p:cTn>
                              </p:par>
                              <p:par>
                                <p:cTn id="49" presetID="10" presetClass="entr" presetSubtype="0" fill="hold" grpId="0" nodeType="withEffect">
                                  <p:stCondLst>
                                    <p:cond delay="600"/>
                                  </p:stCondLst>
                                  <p:childTnLst>
                                    <p:set>
                                      <p:cBhvr>
                                        <p:cTn id="50" dur="1" fill="hold">
                                          <p:stCondLst>
                                            <p:cond delay="0"/>
                                          </p:stCondLst>
                                        </p:cTn>
                                        <p:tgtEl>
                                          <p:spTgt spid="66"/>
                                        </p:tgtEl>
                                        <p:attrNameLst>
                                          <p:attrName>style.visibility</p:attrName>
                                        </p:attrNameLst>
                                      </p:cBhvr>
                                      <p:to>
                                        <p:strVal val="visible"/>
                                      </p:to>
                                    </p:set>
                                    <p:animEffect transition="in" filter="fade">
                                      <p:cBhvr>
                                        <p:cTn id="51" dur="500"/>
                                        <p:tgtEl>
                                          <p:spTgt spid="66"/>
                                        </p:tgtEl>
                                      </p:cBhvr>
                                    </p:animEffect>
                                  </p:childTnLst>
                                </p:cTn>
                              </p:par>
                              <p:par>
                                <p:cTn id="52" presetID="42" presetClass="path" presetSubtype="0" decel="100000" fill="hold" grpId="1" nodeType="withEffect">
                                  <p:stCondLst>
                                    <p:cond delay="600"/>
                                  </p:stCondLst>
                                  <p:childTnLst>
                                    <p:animMotion origin="layout" path="M -1.04167E-6 -1.11111E-6 L -1.04167E-6 0.03542 " pathEditMode="relative" rAng="0" ptsTypes="AA">
                                      <p:cBhvr>
                                        <p:cTn id="53" dur="700" spd="-100000" fill="hold"/>
                                        <p:tgtEl>
                                          <p:spTgt spid="66"/>
                                        </p:tgtEl>
                                        <p:attrNameLst>
                                          <p:attrName>ppt_x</p:attrName>
                                          <p:attrName>ppt_y</p:attrName>
                                        </p:attrNameLst>
                                      </p:cBhvr>
                                      <p:rCtr x="0" y="1759"/>
                                    </p:animMotion>
                                  </p:childTnLst>
                                </p:cTn>
                              </p:par>
                              <p:par>
                                <p:cTn id="54" presetID="10" presetClass="entr" presetSubtype="0" fill="hold" grpId="0" nodeType="withEffect">
                                  <p:stCondLst>
                                    <p:cond delay="600"/>
                                  </p:stCondLst>
                                  <p:childTnLst>
                                    <p:set>
                                      <p:cBhvr>
                                        <p:cTn id="55" dur="1" fill="hold">
                                          <p:stCondLst>
                                            <p:cond delay="0"/>
                                          </p:stCondLst>
                                        </p:cTn>
                                        <p:tgtEl>
                                          <p:spTgt spid="12"/>
                                        </p:tgtEl>
                                        <p:attrNameLst>
                                          <p:attrName>style.visibility</p:attrName>
                                        </p:attrNameLst>
                                      </p:cBhvr>
                                      <p:to>
                                        <p:strVal val="visible"/>
                                      </p:to>
                                    </p:set>
                                    <p:animEffect transition="in" filter="fade">
                                      <p:cBhvr>
                                        <p:cTn id="56" dur="500"/>
                                        <p:tgtEl>
                                          <p:spTgt spid="12"/>
                                        </p:tgtEl>
                                      </p:cBhvr>
                                    </p:animEffect>
                                  </p:childTnLst>
                                </p:cTn>
                              </p:par>
                              <p:par>
                                <p:cTn id="57" presetID="42" presetClass="path" presetSubtype="0" decel="100000" fill="hold" grpId="1" nodeType="withEffect">
                                  <p:stCondLst>
                                    <p:cond delay="600"/>
                                  </p:stCondLst>
                                  <p:childTnLst>
                                    <p:animMotion origin="layout" path="M -1.04167E-6 -1.11111E-6 L -1.04167E-6 0.03542 " pathEditMode="relative" rAng="0" ptsTypes="AA">
                                      <p:cBhvr>
                                        <p:cTn id="58" dur="700" spd="-100000" fill="hold"/>
                                        <p:tgtEl>
                                          <p:spTgt spid="12"/>
                                        </p:tgtEl>
                                        <p:attrNameLst>
                                          <p:attrName>ppt_x</p:attrName>
                                          <p:attrName>ppt_y</p:attrName>
                                        </p:attrNameLst>
                                      </p:cBhvr>
                                      <p:rCtr x="0" y="1759"/>
                                    </p:animMotion>
                                  </p:childTnLst>
                                </p:cTn>
                              </p:par>
                              <p:par>
                                <p:cTn id="59" presetID="10" presetClass="entr" presetSubtype="0" fill="hold" nodeType="withEffect">
                                  <p:stCondLst>
                                    <p:cond delay="700"/>
                                  </p:stCondLst>
                                  <p:childTnLst>
                                    <p:set>
                                      <p:cBhvr>
                                        <p:cTn id="60" dur="1" fill="hold">
                                          <p:stCondLst>
                                            <p:cond delay="0"/>
                                          </p:stCondLst>
                                        </p:cTn>
                                        <p:tgtEl>
                                          <p:spTgt spid="23"/>
                                        </p:tgtEl>
                                        <p:attrNameLst>
                                          <p:attrName>style.visibility</p:attrName>
                                        </p:attrNameLst>
                                      </p:cBhvr>
                                      <p:to>
                                        <p:strVal val="visible"/>
                                      </p:to>
                                    </p:set>
                                    <p:animEffect transition="in" filter="fade">
                                      <p:cBhvr>
                                        <p:cTn id="61" dur="500"/>
                                        <p:tgtEl>
                                          <p:spTgt spid="23"/>
                                        </p:tgtEl>
                                      </p:cBhvr>
                                    </p:animEffect>
                                  </p:childTnLst>
                                </p:cTn>
                              </p:par>
                              <p:par>
                                <p:cTn id="62" presetID="42" presetClass="path" presetSubtype="0" decel="100000" fill="hold" nodeType="withEffect">
                                  <p:stCondLst>
                                    <p:cond delay="700"/>
                                  </p:stCondLst>
                                  <p:childTnLst>
                                    <p:animMotion origin="layout" path="M -1.04167E-6 -7.40741E-7 L -1.04167E-6 0.03542 " pathEditMode="relative" rAng="0" ptsTypes="AA">
                                      <p:cBhvr>
                                        <p:cTn id="63" dur="700" spd="-100000" fill="hold"/>
                                        <p:tgtEl>
                                          <p:spTgt spid="23"/>
                                        </p:tgtEl>
                                        <p:attrNameLst>
                                          <p:attrName>ppt_x</p:attrName>
                                          <p:attrName>ppt_y</p:attrName>
                                        </p:attrNameLst>
                                      </p:cBhvr>
                                      <p:rCtr x="0" y="1759"/>
                                    </p:animMotion>
                                  </p:childTnLst>
                                </p:cTn>
                              </p:par>
                              <p:par>
                                <p:cTn id="64" presetID="10" presetClass="entr" presetSubtype="0" fill="hold" grpId="0" nodeType="withEffect">
                                  <p:stCondLst>
                                    <p:cond delay="700"/>
                                  </p:stCondLst>
                                  <p:childTnLst>
                                    <p:set>
                                      <p:cBhvr>
                                        <p:cTn id="65" dur="1" fill="hold">
                                          <p:stCondLst>
                                            <p:cond delay="0"/>
                                          </p:stCondLst>
                                        </p:cTn>
                                        <p:tgtEl>
                                          <p:spTgt spid="65"/>
                                        </p:tgtEl>
                                        <p:attrNameLst>
                                          <p:attrName>style.visibility</p:attrName>
                                        </p:attrNameLst>
                                      </p:cBhvr>
                                      <p:to>
                                        <p:strVal val="visible"/>
                                      </p:to>
                                    </p:set>
                                    <p:animEffect transition="in" filter="fade">
                                      <p:cBhvr>
                                        <p:cTn id="66" dur="500"/>
                                        <p:tgtEl>
                                          <p:spTgt spid="65"/>
                                        </p:tgtEl>
                                      </p:cBhvr>
                                    </p:animEffect>
                                  </p:childTnLst>
                                </p:cTn>
                              </p:par>
                              <p:par>
                                <p:cTn id="67" presetID="42" presetClass="path" presetSubtype="0" decel="100000" fill="hold" grpId="1" nodeType="withEffect">
                                  <p:stCondLst>
                                    <p:cond delay="700"/>
                                  </p:stCondLst>
                                  <p:childTnLst>
                                    <p:animMotion origin="layout" path="M -1.04167E-6 -7.40741E-7 L -1.04167E-6 0.03542 " pathEditMode="relative" rAng="0" ptsTypes="AA">
                                      <p:cBhvr>
                                        <p:cTn id="68" dur="700" spd="-100000" fill="hold"/>
                                        <p:tgtEl>
                                          <p:spTgt spid="65"/>
                                        </p:tgtEl>
                                        <p:attrNameLst>
                                          <p:attrName>ppt_x</p:attrName>
                                          <p:attrName>ppt_y</p:attrName>
                                        </p:attrNameLst>
                                      </p:cBhvr>
                                      <p:rCtr x="0" y="1759"/>
                                    </p:animMotion>
                                  </p:childTnLst>
                                </p:cTn>
                              </p:par>
                              <p:par>
                                <p:cTn id="69" presetID="10" presetClass="entr" presetSubtype="0" fill="hold" grpId="0" nodeType="withEffect">
                                  <p:stCondLst>
                                    <p:cond delay="700"/>
                                  </p:stCondLst>
                                  <p:childTnLst>
                                    <p:set>
                                      <p:cBhvr>
                                        <p:cTn id="70" dur="1" fill="hold">
                                          <p:stCondLst>
                                            <p:cond delay="0"/>
                                          </p:stCondLst>
                                        </p:cTn>
                                        <p:tgtEl>
                                          <p:spTgt spid="18"/>
                                        </p:tgtEl>
                                        <p:attrNameLst>
                                          <p:attrName>style.visibility</p:attrName>
                                        </p:attrNameLst>
                                      </p:cBhvr>
                                      <p:to>
                                        <p:strVal val="visible"/>
                                      </p:to>
                                    </p:set>
                                    <p:animEffect transition="in" filter="fade">
                                      <p:cBhvr>
                                        <p:cTn id="71" dur="500"/>
                                        <p:tgtEl>
                                          <p:spTgt spid="18"/>
                                        </p:tgtEl>
                                      </p:cBhvr>
                                    </p:animEffect>
                                  </p:childTnLst>
                                </p:cTn>
                              </p:par>
                              <p:par>
                                <p:cTn id="72" presetID="42" presetClass="path" presetSubtype="0" decel="100000" fill="hold" grpId="1" nodeType="withEffect">
                                  <p:stCondLst>
                                    <p:cond delay="700"/>
                                  </p:stCondLst>
                                  <p:childTnLst>
                                    <p:animMotion origin="layout" path="M -1.04167E-6 -7.40741E-7 L -1.04167E-6 0.03542 " pathEditMode="relative" rAng="0" ptsTypes="AA">
                                      <p:cBhvr>
                                        <p:cTn id="73" dur="700" spd="-100000" fill="hold"/>
                                        <p:tgtEl>
                                          <p:spTgt spid="1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5" grpId="0" animBg="1"/>
      <p:bldP spid="55" grpId="1" animBg="1"/>
      <p:bldP spid="6" grpId="0"/>
      <p:bldP spid="6" grpId="1"/>
      <p:bldP spid="66" grpId="0" animBg="1"/>
      <p:bldP spid="66" grpId="1" animBg="1"/>
      <p:bldP spid="12" grpId="0"/>
      <p:bldP spid="12" grpId="1"/>
      <p:bldP spid="65" grpId="0" animBg="1"/>
      <p:bldP spid="65" grpId="1" animBg="1"/>
      <p:bldP spid="18" grpId="0"/>
      <p:bldP spid="18" grpId="1"/>
      <p:bldP spid="56" grpId="0" animBg="1"/>
      <p:bldP spid="56" grpId="1" animBg="1"/>
      <p:bldP spid="20" grpId="0"/>
      <p:bldP spid="2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DE1B9E-0BAE-B7A0-4FDF-69F4406D8BED}"/>
              </a:ext>
            </a:extLst>
          </p:cNvPr>
          <p:cNvSpPr>
            <a:spLocks noGrp="1"/>
          </p:cNvSpPr>
          <p:nvPr>
            <p:ph type="title"/>
          </p:nvPr>
        </p:nvSpPr>
        <p:spPr>
          <a:xfrm>
            <a:off x="588263" y="-1107996"/>
            <a:ext cx="4711706" cy="1107996"/>
          </a:xfrm>
        </p:spPr>
        <p:txBody>
          <a:bodyPr vert="horz" wrap="square" lIns="0" tIns="0" rIns="0" bIns="0" rtlCol="0" anchor="b">
            <a:spAutoFit/>
          </a:bodyPr>
          <a:lstStyle/>
          <a:p>
            <a:r>
              <a:rPr lang="en-US"/>
              <a:t>Transform with the Microsoft Cloud 3</a:t>
            </a:r>
          </a:p>
        </p:txBody>
      </p:sp>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14616304" y="-1559643"/>
            <a:ext cx="845410" cy="4851329"/>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91" name="Group 90">
            <a:extLst>
              <a:ext uri="{FF2B5EF4-FFF2-40B4-BE49-F238E27FC236}">
                <a16:creationId xmlns:a16="http://schemas.microsoft.com/office/drawing/2014/main" id="{60F07750-7530-4D88-4160-F6A91F4520C0}"/>
              </a:ext>
              <a:ext uri="{C183D7F6-B498-43B3-948B-1728B52AA6E4}">
                <adec:decorative xmlns:adec="http://schemas.microsoft.com/office/drawing/2017/decorative" val="1"/>
              </a:ext>
            </a:extLst>
          </p:cNvPr>
          <p:cNvGrpSpPr/>
          <p:nvPr/>
        </p:nvGrpSpPr>
        <p:grpSpPr>
          <a:xfrm>
            <a:off x="4169735" y="5335016"/>
            <a:ext cx="3737452" cy="1229868"/>
            <a:chOff x="14251998" y="10702090"/>
            <a:chExt cx="7474904" cy="2459736"/>
          </a:xfrm>
        </p:grpSpPr>
        <p:sp>
          <p:nvSpPr>
            <p:cNvPr id="92" name="Freeform: Shape 91">
              <a:extLst>
                <a:ext uri="{FF2B5EF4-FFF2-40B4-BE49-F238E27FC236}">
                  <a16:creationId xmlns:a16="http://schemas.microsoft.com/office/drawing/2014/main" id="{6C4DB8A5-7D27-F581-07B2-1ACDAD0B8580}"/>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3" name="Freeform: Shape 92">
              <a:extLst>
                <a:ext uri="{FF2B5EF4-FFF2-40B4-BE49-F238E27FC236}">
                  <a16:creationId xmlns:a16="http://schemas.microsoft.com/office/drawing/2014/main" id="{06B3ED04-AA4A-AA17-110F-B6A1F4988FF9}"/>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4" name="Freeform: Shape 93">
              <a:extLst>
                <a:ext uri="{FF2B5EF4-FFF2-40B4-BE49-F238E27FC236}">
                  <a16:creationId xmlns:a16="http://schemas.microsoft.com/office/drawing/2014/main" id="{257EA1F5-F0D1-6B21-C695-C254726C5101}"/>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5" name="Freeform: Shape 94">
              <a:extLst>
                <a:ext uri="{FF2B5EF4-FFF2-40B4-BE49-F238E27FC236}">
                  <a16:creationId xmlns:a16="http://schemas.microsoft.com/office/drawing/2014/main" id="{0FD947E1-0A42-4576-1DEB-F810FE452FF8}"/>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6" name="Freeform: Shape 95">
              <a:extLst>
                <a:ext uri="{FF2B5EF4-FFF2-40B4-BE49-F238E27FC236}">
                  <a16:creationId xmlns:a16="http://schemas.microsoft.com/office/drawing/2014/main" id="{A9412058-CC7C-00EB-2113-9B8390041C2B}"/>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7" name="Freeform: Shape 96">
              <a:extLst>
                <a:ext uri="{FF2B5EF4-FFF2-40B4-BE49-F238E27FC236}">
                  <a16:creationId xmlns:a16="http://schemas.microsoft.com/office/drawing/2014/main" id="{67F62FBD-C566-FF0C-46B7-8828E66BEAA1}"/>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8" name="Freeform: Shape 97">
              <a:extLst>
                <a:ext uri="{FF2B5EF4-FFF2-40B4-BE49-F238E27FC236}">
                  <a16:creationId xmlns:a16="http://schemas.microsoft.com/office/drawing/2014/main" id="{E51EEE6D-2259-4ECB-67F7-ECD9035ED49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9" name="Freeform: Shape 98">
              <a:extLst>
                <a:ext uri="{FF2B5EF4-FFF2-40B4-BE49-F238E27FC236}">
                  <a16:creationId xmlns:a16="http://schemas.microsoft.com/office/drawing/2014/main" id="{C1346701-B4D2-62F8-194D-7B617CEDCABF}"/>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0" name="Freeform: Shape 99">
              <a:extLst>
                <a:ext uri="{FF2B5EF4-FFF2-40B4-BE49-F238E27FC236}">
                  <a16:creationId xmlns:a16="http://schemas.microsoft.com/office/drawing/2014/main" id="{1E4749AC-90B3-3B67-B674-71FEFF30DA6A}"/>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1" name="Freeform: Shape 100">
              <a:extLst>
                <a:ext uri="{FF2B5EF4-FFF2-40B4-BE49-F238E27FC236}">
                  <a16:creationId xmlns:a16="http://schemas.microsoft.com/office/drawing/2014/main" id="{AB8C2426-E369-0348-E26B-F003392CE252}"/>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2" name="Freeform: Shape 101">
              <a:extLst>
                <a:ext uri="{FF2B5EF4-FFF2-40B4-BE49-F238E27FC236}">
                  <a16:creationId xmlns:a16="http://schemas.microsoft.com/office/drawing/2014/main" id="{F0217B31-A435-45C8-3ECD-F1001FDFE9A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3" name="Freeform: Shape 102">
              <a:extLst>
                <a:ext uri="{FF2B5EF4-FFF2-40B4-BE49-F238E27FC236}">
                  <a16:creationId xmlns:a16="http://schemas.microsoft.com/office/drawing/2014/main" id="{0E2B3ADE-EA70-58E7-C374-2E3E7ECF4A1B}"/>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04F1AE3C-BB62-EBE8-2F4D-3032C3F48D2D}"/>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D6F4342A-B2B7-2ECE-41E8-20B1BAC10D08}"/>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6" name="Freeform: Shape 105">
              <a:extLst>
                <a:ext uri="{FF2B5EF4-FFF2-40B4-BE49-F238E27FC236}">
                  <a16:creationId xmlns:a16="http://schemas.microsoft.com/office/drawing/2014/main" id="{8570AEA6-8F8B-38B2-5BF0-C311EC68B23B}"/>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7" name="Freeform: Shape 106">
              <a:extLst>
                <a:ext uri="{FF2B5EF4-FFF2-40B4-BE49-F238E27FC236}">
                  <a16:creationId xmlns:a16="http://schemas.microsoft.com/office/drawing/2014/main" id="{5D0ED8D3-D2D5-ECF6-75EE-4177086AC84B}"/>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8" name="Freeform: Shape 107">
              <a:extLst>
                <a:ext uri="{FF2B5EF4-FFF2-40B4-BE49-F238E27FC236}">
                  <a16:creationId xmlns:a16="http://schemas.microsoft.com/office/drawing/2014/main" id="{D40BF83B-8E03-4B89-3207-93A4B0FEA0E1}"/>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9" name="Freeform: Shape 108">
              <a:extLst>
                <a:ext uri="{FF2B5EF4-FFF2-40B4-BE49-F238E27FC236}">
                  <a16:creationId xmlns:a16="http://schemas.microsoft.com/office/drawing/2014/main" id="{8501801C-E97B-C577-744A-E54413153C0E}"/>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0" name="Freeform: Shape 109">
              <a:extLst>
                <a:ext uri="{FF2B5EF4-FFF2-40B4-BE49-F238E27FC236}">
                  <a16:creationId xmlns:a16="http://schemas.microsoft.com/office/drawing/2014/main" id="{147431B4-E33C-4ED7-362D-D5AC07DBB833}"/>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1" name="Freeform: Shape 110">
              <a:extLst>
                <a:ext uri="{FF2B5EF4-FFF2-40B4-BE49-F238E27FC236}">
                  <a16:creationId xmlns:a16="http://schemas.microsoft.com/office/drawing/2014/main" id="{A4E0198D-0BA0-941C-A03A-9803088BFF01}"/>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58CE77C2-5F00-46AE-AC51-0A4341C447C4}"/>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4" name="Freeform: Shape 113">
              <a:extLst>
                <a:ext uri="{FF2B5EF4-FFF2-40B4-BE49-F238E27FC236}">
                  <a16:creationId xmlns:a16="http://schemas.microsoft.com/office/drawing/2014/main" id="{A9CEA4D6-5394-DF34-D701-81FE9C8FB306}"/>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5" name="Freeform: Shape 114">
              <a:extLst>
                <a:ext uri="{FF2B5EF4-FFF2-40B4-BE49-F238E27FC236}">
                  <a16:creationId xmlns:a16="http://schemas.microsoft.com/office/drawing/2014/main" id="{3D8EBB4B-7423-16C4-74BD-E30C76AB23E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3EC64888-9605-A9C3-2863-9E2AEF389BF7}"/>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grpSp>
      <p:sp>
        <p:nvSpPr>
          <p:cNvPr id="117" name="Oval 116">
            <a:extLst>
              <a:ext uri="{FF2B5EF4-FFF2-40B4-BE49-F238E27FC236}">
                <a16:creationId xmlns:a16="http://schemas.microsoft.com/office/drawing/2014/main" id="{0F0DE40F-2F70-E792-A147-0B35DDC6FE33}"/>
              </a:ext>
              <a:ext uri="{C183D7F6-B498-43B3-948B-1728B52AA6E4}">
                <adec:decorative xmlns:adec="http://schemas.microsoft.com/office/drawing/2017/decorative" val="1"/>
              </a:ext>
            </a:extLst>
          </p:cNvPr>
          <p:cNvSpPr>
            <a:spLocks noChangeAspect="1"/>
          </p:cNvSpPr>
          <p:nvPr/>
        </p:nvSpPr>
        <p:spPr bwMode="auto">
          <a:xfrm>
            <a:off x="5586784" y="6090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18" name="Oval 117">
            <a:extLst>
              <a:ext uri="{FF2B5EF4-FFF2-40B4-BE49-F238E27FC236}">
                <a16:creationId xmlns:a16="http://schemas.microsoft.com/office/drawing/2014/main" id="{AB84C3A6-7091-E946-788D-FED68D35A42D}"/>
              </a:ext>
              <a:ext uri="{C183D7F6-B498-43B3-948B-1728B52AA6E4}">
                <adec:decorative xmlns:adec="http://schemas.microsoft.com/office/drawing/2017/decorative" val="1"/>
              </a:ext>
            </a:extLst>
          </p:cNvPr>
          <p:cNvSpPr>
            <a:spLocks noChangeAspect="1"/>
          </p:cNvSpPr>
          <p:nvPr/>
        </p:nvSpPr>
        <p:spPr bwMode="auto">
          <a:xfrm>
            <a:off x="5042980"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D5117C9-A695-F0C7-A050-D8339CD71C9E}"/>
              </a:ext>
              <a:ext uri="{C183D7F6-B498-43B3-948B-1728B52AA6E4}">
                <adec:decorative xmlns:adec="http://schemas.microsoft.com/office/drawing/2017/decorative" val="1"/>
              </a:ext>
            </a:extLst>
          </p:cNvPr>
          <p:cNvSpPr>
            <a:spLocks noChangeAspect="1"/>
          </p:cNvSpPr>
          <p:nvPr/>
        </p:nvSpPr>
        <p:spPr bwMode="auto">
          <a:xfrm>
            <a:off x="6919563" y="544488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26" name="Oval 125">
            <a:extLst>
              <a:ext uri="{FF2B5EF4-FFF2-40B4-BE49-F238E27FC236}">
                <a16:creationId xmlns:a16="http://schemas.microsoft.com/office/drawing/2014/main" id="{CA590B46-9AEA-F398-D6FF-063A28D7946C}"/>
              </a:ext>
              <a:ext uri="{C183D7F6-B498-43B3-948B-1728B52AA6E4}">
                <adec:decorative xmlns:adec="http://schemas.microsoft.com/office/drawing/2017/decorative" val="1"/>
              </a:ext>
            </a:extLst>
          </p:cNvPr>
          <p:cNvSpPr>
            <a:spLocks noChangeAspect="1"/>
          </p:cNvSpPr>
          <p:nvPr/>
        </p:nvSpPr>
        <p:spPr bwMode="auto">
          <a:xfrm>
            <a:off x="6100575" y="556445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30" name="Oval 129">
            <a:extLst>
              <a:ext uri="{FF2B5EF4-FFF2-40B4-BE49-F238E27FC236}">
                <a16:creationId xmlns:a16="http://schemas.microsoft.com/office/drawing/2014/main" id="{414ECBA9-BDAF-4F58-201A-7C72227DF280}"/>
              </a:ext>
              <a:ext uri="{C183D7F6-B498-43B3-948B-1728B52AA6E4}">
                <adec:decorative xmlns:adec="http://schemas.microsoft.com/office/drawing/2017/decorative" val="1"/>
              </a:ext>
            </a:extLst>
          </p:cNvPr>
          <p:cNvSpPr>
            <a:spLocks noChangeAspect="1"/>
          </p:cNvSpPr>
          <p:nvPr/>
        </p:nvSpPr>
        <p:spPr bwMode="auto">
          <a:xfrm>
            <a:off x="7155604"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A9713CF4-F44F-A4B4-8A77-92794383D626}"/>
              </a:ext>
              <a:ext uri="{C183D7F6-B498-43B3-948B-1728B52AA6E4}">
                <adec:decorative xmlns:adec="http://schemas.microsoft.com/office/drawing/2017/decorative" val="1"/>
              </a:ext>
            </a:extLst>
          </p:cNvPr>
          <p:cNvSpPr>
            <a:spLocks noChangeAspect="1"/>
          </p:cNvSpPr>
          <p:nvPr/>
        </p:nvSpPr>
        <p:spPr bwMode="auto">
          <a:xfrm>
            <a:off x="5836653" y="596623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70" name="Oval 169">
            <a:extLst>
              <a:ext uri="{FF2B5EF4-FFF2-40B4-BE49-F238E27FC236}">
                <a16:creationId xmlns:a16="http://schemas.microsoft.com/office/drawing/2014/main" id="{FD31C7AA-30A5-32C3-24BA-B775FDD89F6C}"/>
              </a:ext>
              <a:ext uri="{C183D7F6-B498-43B3-948B-1728B52AA6E4}">
                <adec:decorative xmlns:adec="http://schemas.microsoft.com/office/drawing/2017/decorative" val="1"/>
              </a:ext>
            </a:extLst>
          </p:cNvPr>
          <p:cNvSpPr>
            <a:spLocks noChangeAspect="1"/>
          </p:cNvSpPr>
          <p:nvPr/>
        </p:nvSpPr>
        <p:spPr bwMode="auto">
          <a:xfrm>
            <a:off x="6363658" y="638283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8" name="Oval 187">
            <a:extLst>
              <a:ext uri="{FF2B5EF4-FFF2-40B4-BE49-F238E27FC236}">
                <a16:creationId xmlns:a16="http://schemas.microsoft.com/office/drawing/2014/main" id="{79A0BC08-ACBA-57D9-0085-53CCA1E8D3F3}"/>
              </a:ext>
              <a:ext uri="{C183D7F6-B498-43B3-948B-1728B52AA6E4}">
                <adec:decorative xmlns:adec="http://schemas.microsoft.com/office/drawing/2017/decorative" val="1"/>
              </a:ext>
            </a:extLst>
          </p:cNvPr>
          <p:cNvSpPr>
            <a:spLocks noChangeAspect="1"/>
          </p:cNvSpPr>
          <p:nvPr/>
        </p:nvSpPr>
        <p:spPr bwMode="auto">
          <a:xfrm>
            <a:off x="6381583" y="58880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9" name="Oval 188">
            <a:extLst>
              <a:ext uri="{FF2B5EF4-FFF2-40B4-BE49-F238E27FC236}">
                <a16:creationId xmlns:a16="http://schemas.microsoft.com/office/drawing/2014/main" id="{8F76EBCF-56B4-9E07-F1F0-7FE4C731D84E}"/>
              </a:ext>
              <a:ext uri="{C183D7F6-B498-43B3-948B-1728B52AA6E4}">
                <adec:decorative xmlns:adec="http://schemas.microsoft.com/office/drawing/2017/decorative" val="1"/>
              </a:ext>
            </a:extLst>
          </p:cNvPr>
          <p:cNvSpPr>
            <a:spLocks noChangeAspect="1"/>
          </p:cNvSpPr>
          <p:nvPr/>
        </p:nvSpPr>
        <p:spPr bwMode="auto">
          <a:xfrm>
            <a:off x="6589184" y="572504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0" name="Oval 189">
            <a:extLst>
              <a:ext uri="{FF2B5EF4-FFF2-40B4-BE49-F238E27FC236}">
                <a16:creationId xmlns:a16="http://schemas.microsoft.com/office/drawing/2014/main" id="{98F96B9B-0EAE-5314-F7A1-41EB5A1A2778}"/>
              </a:ext>
              <a:ext uri="{C183D7F6-B498-43B3-948B-1728B52AA6E4}">
                <adec:decorative xmlns:adec="http://schemas.microsoft.com/office/drawing/2017/decorative" val="1"/>
              </a:ext>
            </a:extLst>
          </p:cNvPr>
          <p:cNvSpPr>
            <a:spLocks noChangeAspect="1"/>
          </p:cNvSpPr>
          <p:nvPr/>
        </p:nvSpPr>
        <p:spPr bwMode="auto">
          <a:xfrm>
            <a:off x="4953424" y="646418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2" name="Oval 191">
            <a:extLst>
              <a:ext uri="{FF2B5EF4-FFF2-40B4-BE49-F238E27FC236}">
                <a16:creationId xmlns:a16="http://schemas.microsoft.com/office/drawing/2014/main" id="{418145E2-B06C-7434-2EDE-E0CB0891CAD4}"/>
              </a:ext>
              <a:ext uri="{C183D7F6-B498-43B3-948B-1728B52AA6E4}">
                <adec:decorative xmlns:adec="http://schemas.microsoft.com/office/drawing/2017/decorative" val="1"/>
              </a:ext>
            </a:extLst>
          </p:cNvPr>
          <p:cNvSpPr>
            <a:spLocks noChangeAspect="1"/>
          </p:cNvSpPr>
          <p:nvPr/>
        </p:nvSpPr>
        <p:spPr bwMode="auto">
          <a:xfrm>
            <a:off x="4818804" y="54151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3" name="Oval 192">
            <a:extLst>
              <a:ext uri="{FF2B5EF4-FFF2-40B4-BE49-F238E27FC236}">
                <a16:creationId xmlns:a16="http://schemas.microsoft.com/office/drawing/2014/main" id="{B10EC423-FB3F-DC43-195E-60C3D154877F}"/>
              </a:ext>
              <a:ext uri="{C183D7F6-B498-43B3-948B-1728B52AA6E4}">
                <adec:decorative xmlns:adec="http://schemas.microsoft.com/office/drawing/2017/decorative" val="1"/>
              </a:ext>
            </a:extLst>
          </p:cNvPr>
          <p:cNvSpPr>
            <a:spLocks noChangeAspect="1"/>
          </p:cNvSpPr>
          <p:nvPr/>
        </p:nvSpPr>
        <p:spPr bwMode="auto">
          <a:xfrm>
            <a:off x="7198784" y="61390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4" name="Oval 193">
            <a:extLst>
              <a:ext uri="{FF2B5EF4-FFF2-40B4-BE49-F238E27FC236}">
                <a16:creationId xmlns:a16="http://schemas.microsoft.com/office/drawing/2014/main" id="{E1D31155-18AE-FEF7-6A4C-7982F160FC14}"/>
              </a:ext>
              <a:ext uri="{C183D7F6-B498-43B3-948B-1728B52AA6E4}">
                <adec:decorative xmlns:adec="http://schemas.microsoft.com/office/drawing/2017/decorative" val="1"/>
              </a:ext>
            </a:extLst>
          </p:cNvPr>
          <p:cNvSpPr>
            <a:spLocks noChangeAspect="1"/>
          </p:cNvSpPr>
          <p:nvPr/>
        </p:nvSpPr>
        <p:spPr bwMode="auto">
          <a:xfrm>
            <a:off x="7155604"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5" name="Oval 194">
            <a:extLst>
              <a:ext uri="{FF2B5EF4-FFF2-40B4-BE49-F238E27FC236}">
                <a16:creationId xmlns:a16="http://schemas.microsoft.com/office/drawing/2014/main" id="{65AB90A1-4DA3-511E-C378-E6A8AA976C41}"/>
              </a:ext>
              <a:ext uri="{C183D7F6-B498-43B3-948B-1728B52AA6E4}">
                <adec:decorative xmlns:adec="http://schemas.microsoft.com/office/drawing/2017/decorative" val="1"/>
              </a:ext>
            </a:extLst>
          </p:cNvPr>
          <p:cNvSpPr>
            <a:spLocks noChangeAspect="1"/>
          </p:cNvSpPr>
          <p:nvPr/>
        </p:nvSpPr>
        <p:spPr bwMode="auto">
          <a:xfrm>
            <a:off x="5042980"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3578936" y="3050408"/>
            <a:ext cx="4935922" cy="2594010"/>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h="31115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3637264" y="5094940"/>
            <a:ext cx="1562735"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Operational databases</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5826341" y="5094940"/>
            <a:ext cx="625556"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Analytics</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7078238" y="5094940"/>
            <a:ext cx="1183401"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Data governance</a:t>
            </a:r>
          </a:p>
        </p:txBody>
      </p:sp>
      <p:cxnSp>
        <p:nvCxnSpPr>
          <p:cNvPr id="4" name="Straight Connector 3">
            <a:extLst>
              <a:ext uri="{FF2B5EF4-FFF2-40B4-BE49-F238E27FC236}">
                <a16:creationId xmlns:a16="http://schemas.microsoft.com/office/drawing/2014/main" id="{38215978-4EE1-9CF2-DA23-91CE267CA8E6}"/>
              </a:ext>
              <a:ext uri="{C183D7F6-B498-43B3-948B-1728B52AA6E4}">
                <adec:decorative xmlns:adec="http://schemas.microsoft.com/office/drawing/2017/decorative" val="1"/>
              </a:ext>
            </a:extLst>
          </p:cNvPr>
          <p:cNvCxnSpPr>
            <a:cxnSpLocks/>
          </p:cNvCxnSpPr>
          <p:nvPr/>
        </p:nvCxnSpPr>
        <p:spPr>
          <a:xfrm>
            <a:off x="5513170"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BA83972-A94F-4E55-29F5-4E7D904F8099}"/>
              </a:ext>
              <a:ext uri="{C183D7F6-B498-43B3-948B-1728B52AA6E4}">
                <adec:decorative xmlns:adec="http://schemas.microsoft.com/office/drawing/2017/decorative" val="1"/>
              </a:ext>
            </a:extLst>
          </p:cNvPr>
          <p:cNvCxnSpPr>
            <a:cxnSpLocks/>
          </p:cNvCxnSpPr>
          <p:nvPr/>
        </p:nvCxnSpPr>
        <p:spPr>
          <a:xfrm>
            <a:off x="6765068"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A8C1CE49-02D8-40A0-D438-93FA8CD4B431}"/>
              </a:ext>
              <a:ext uri="{C183D7F6-B498-43B3-948B-1728B52AA6E4}">
                <adec:decorative xmlns:adec="http://schemas.microsoft.com/office/drawing/2017/decorative" val="1"/>
              </a:ext>
            </a:extLst>
          </p:cNvPr>
          <p:cNvSpPr>
            <a:spLocks noChangeAspect="1"/>
          </p:cNvSpPr>
          <p:nvPr/>
        </p:nvSpPr>
        <p:spPr bwMode="auto">
          <a:xfrm>
            <a:off x="5664624" y="569152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6" name="TextBox 195">
            <a:extLst>
              <a:ext uri="{FF2B5EF4-FFF2-40B4-BE49-F238E27FC236}">
                <a16:creationId xmlns:a16="http://schemas.microsoft.com/office/drawing/2014/main" id="{92897E07-8FC7-8D8B-6C78-2A0C7D5025A9}"/>
              </a:ext>
              <a:ext uri="{C183D7F6-B498-43B3-948B-1728B52AA6E4}">
                <adec:decorative xmlns:adec="http://schemas.microsoft.com/office/drawing/2017/decorative" val="1"/>
              </a:ext>
            </a:extLst>
          </p:cNvPr>
          <p:cNvSpPr txBox="1"/>
          <p:nvPr/>
        </p:nvSpPr>
        <p:spPr>
          <a:xfrm>
            <a:off x="3962101" y="4500356"/>
            <a:ext cx="4225480" cy="500137"/>
          </a:xfrm>
          <a:prstGeom prst="rect">
            <a:avLst/>
          </a:prstGeom>
          <a:noFill/>
        </p:spPr>
        <p:txBody>
          <a:bodyPr wrap="square" lIns="0" tIns="0" rIns="0" bIns="114300" rtlCol="0" anchor="b" anchorCtr="0">
            <a:spAutoFit/>
          </a:bodyPr>
          <a:lstStyle/>
          <a:p>
            <a:pPr algn="ctr">
              <a:spcBef>
                <a:spcPts val="300"/>
              </a:spcBef>
              <a:spcAft>
                <a:spcPts val="600"/>
              </a:spcAft>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spcAft>
                <a:spcPts val="600"/>
              </a:spcAft>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4975907" y="3312573"/>
            <a:ext cx="2129527" cy="687254"/>
            <a:chOff x="15864341" y="7813949"/>
            <a:chExt cx="4259054"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5649967"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6629737" y="367501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5719038" y="37176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6012416" y="331479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6164917" y="35251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6319857" y="372073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6014169"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6119330" y="25453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5907768" y="21529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6225126" y="387878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5907622"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5801860" y="23376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6224105" y="27358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6224105" y="229663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5649967"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5803031"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6121141"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6014850" y="283599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5907768" y="26482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197" name="Group 196">
            <a:extLst>
              <a:ext uri="{FF2B5EF4-FFF2-40B4-BE49-F238E27FC236}">
                <a16:creationId xmlns:a16="http://schemas.microsoft.com/office/drawing/2014/main" id="{D68BEC31-74F9-207F-624D-D23F4A4A2D8A}"/>
              </a:ext>
              <a:ext uri="{C183D7F6-B498-43B3-948B-1728B52AA6E4}">
                <adec:decorative xmlns:adec="http://schemas.microsoft.com/office/drawing/2017/decorative" val="1"/>
              </a:ext>
            </a:extLst>
          </p:cNvPr>
          <p:cNvGrpSpPr/>
          <p:nvPr/>
        </p:nvGrpSpPr>
        <p:grpSpPr>
          <a:xfrm>
            <a:off x="4083854" y="1332209"/>
            <a:ext cx="3913633" cy="1636884"/>
            <a:chOff x="14080236" y="2278866"/>
            <a:chExt cx="7827265" cy="3273768"/>
          </a:xfrm>
        </p:grpSpPr>
        <p:sp>
          <p:nvSpPr>
            <p:cNvPr id="198" name="Rectangle: Rounded Corners 197">
              <a:extLst>
                <a:ext uri="{FF2B5EF4-FFF2-40B4-BE49-F238E27FC236}">
                  <a16:creationId xmlns:a16="http://schemas.microsoft.com/office/drawing/2014/main" id="{8046C2BE-1505-9A84-A37E-0DEBE054E5D9}"/>
                </a:ext>
              </a:extLst>
            </p:cNvPr>
            <p:cNvSpPr/>
            <p:nvPr/>
          </p:nvSpPr>
          <p:spPr bwMode="auto">
            <a:xfrm>
              <a:off x="14080236" y="2278866"/>
              <a:ext cx="7827265" cy="3273768"/>
            </a:xfrm>
            <a:prstGeom prst="roundRect">
              <a:avLst>
                <a:gd name="adj" fmla="val 3623"/>
              </a:avLst>
            </a:prstGeom>
            <a:solidFill>
              <a:schemeClr val="tx1"/>
            </a:solidFill>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199" name="TextBox 198">
              <a:extLst>
                <a:ext uri="{FF2B5EF4-FFF2-40B4-BE49-F238E27FC236}">
                  <a16:creationId xmlns:a16="http://schemas.microsoft.com/office/drawing/2014/main" id="{77D0BA6A-4D21-7B3F-05DC-F59C20B6C5AB}"/>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132" name="TextBox 131">
            <a:extLst>
              <a:ext uri="{FF2B5EF4-FFF2-40B4-BE49-F238E27FC236}">
                <a16:creationId xmlns:a16="http://schemas.microsoft.com/office/drawing/2014/main" id="{13BFB489-F600-BF2B-EC28-A3D615FB7498}"/>
              </a:ext>
              <a:ext uri="{C183D7F6-B498-43B3-948B-1728B52AA6E4}">
                <adec:decorative xmlns:adec="http://schemas.microsoft.com/office/drawing/2017/decorative" val="1"/>
              </a:ext>
            </a:extLst>
          </p:cNvPr>
          <p:cNvSpPr txBox="1"/>
          <p:nvPr/>
        </p:nvSpPr>
        <p:spPr>
          <a:xfrm>
            <a:off x="3899533" y="4113430"/>
            <a:ext cx="4225480" cy="392415"/>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p:txBody>
      </p:sp>
    </p:spTree>
    <p:extLst>
      <p:ext uri="{BB962C8B-B14F-4D97-AF65-F5344CB8AC3E}">
        <p14:creationId xmlns:p14="http://schemas.microsoft.com/office/powerpoint/2010/main" val="2099727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250"/>
                                  </p:stCondLst>
                                  <p:childTnLst>
                                    <p:set>
                                      <p:cBhvr>
                                        <p:cTn id="6" dur="1" fill="hold">
                                          <p:stCondLst>
                                            <p:cond delay="0"/>
                                          </p:stCondLst>
                                        </p:cTn>
                                        <p:tgtEl>
                                          <p:spTgt spid="31"/>
                                        </p:tgtEl>
                                        <p:attrNameLst>
                                          <p:attrName>style.visibility</p:attrName>
                                        </p:attrNameLst>
                                      </p:cBhvr>
                                      <p:to>
                                        <p:strVal val="visible"/>
                                      </p:to>
                                    </p:set>
                                  </p:childTnLst>
                                </p:cTn>
                              </p:par>
                              <p:par>
                                <p:cTn id="7" presetID="37" presetClass="path" presetSubtype="0" repeatCount="indefinite" fill="hold" grpId="1" nodeType="withEffect">
                                  <p:stCondLst>
                                    <p:cond delay="2250"/>
                                  </p:stCondLst>
                                  <p:childTnLst>
                                    <p:animMotion origin="layout" path="M -0.01914 0.03056 C -0.01367 0.00741 0.0155 -4.81481E-6 0.01537 -0.05856 " pathEditMode="relative" rAng="0" ptsTypes="AA">
                                      <p:cBhvr>
                                        <p:cTn id="8" dur="1000" fill="hold"/>
                                        <p:tgtEl>
                                          <p:spTgt spid="31"/>
                                        </p:tgtEl>
                                        <p:attrNameLst>
                                          <p:attrName>ppt_x</p:attrName>
                                          <p:attrName>ppt_y</p:attrName>
                                        </p:attrNameLst>
                                      </p:cBhvr>
                                      <p:rCtr x="1719" y="-4468"/>
                                    </p:animMotion>
                                  </p:childTnLst>
                                </p:cTn>
                              </p:par>
                              <p:par>
                                <p:cTn id="9" presetID="1" presetClass="entr" presetSubtype="0" fill="hold" grpId="0" nodeType="withEffect">
                                  <p:stCondLst>
                                    <p:cond delay="2300"/>
                                  </p:stCondLst>
                                  <p:childTnLst>
                                    <p:set>
                                      <p:cBhvr>
                                        <p:cTn id="10" dur="1" fill="hold">
                                          <p:stCondLst>
                                            <p:cond delay="0"/>
                                          </p:stCondLst>
                                        </p:cTn>
                                        <p:tgtEl>
                                          <p:spTgt spid="29"/>
                                        </p:tgtEl>
                                        <p:attrNameLst>
                                          <p:attrName>style.visibility</p:attrName>
                                        </p:attrNameLst>
                                      </p:cBhvr>
                                      <p:to>
                                        <p:strVal val="visible"/>
                                      </p:to>
                                    </p:set>
                                  </p:childTnLst>
                                </p:cTn>
                              </p:par>
                              <p:par>
                                <p:cTn id="11" presetID="37" presetClass="path" presetSubtype="0" repeatCount="indefinite" fill="hold" grpId="1" nodeType="withEffect">
                                  <p:stCondLst>
                                    <p:cond delay="2300"/>
                                  </p:stCondLst>
                                  <p:childTnLst>
                                    <p:animMotion origin="layout" path="M 0.03581 0.03959 C 0.03581 0.00857 -0.03294 -0.00138 -0.03294 -0.05254 " pathEditMode="relative" rAng="0" ptsTypes="AA">
                                      <p:cBhvr>
                                        <p:cTn id="12" dur="1000" fill="hold"/>
                                        <p:tgtEl>
                                          <p:spTgt spid="29"/>
                                        </p:tgtEl>
                                        <p:attrNameLst>
                                          <p:attrName>ppt_x</p:attrName>
                                          <p:attrName>ppt_y</p:attrName>
                                        </p:attrNameLst>
                                      </p:cBhvr>
                                      <p:rCtr x="-3438" y="-4606"/>
                                    </p:animMotion>
                                  </p:childTnLst>
                                </p:cTn>
                              </p:par>
                              <p:par>
                                <p:cTn id="13" presetID="1" presetClass="entr" presetSubtype="0" fill="hold" grpId="0" nodeType="withEffect">
                                  <p:stCondLst>
                                    <p:cond delay="2350"/>
                                  </p:stCondLst>
                                  <p:childTnLst>
                                    <p:set>
                                      <p:cBhvr>
                                        <p:cTn id="14" dur="1" fill="hold">
                                          <p:stCondLst>
                                            <p:cond delay="0"/>
                                          </p:stCondLst>
                                        </p:cTn>
                                        <p:tgtEl>
                                          <p:spTgt spid="37"/>
                                        </p:tgtEl>
                                        <p:attrNameLst>
                                          <p:attrName>style.visibility</p:attrName>
                                        </p:attrNameLst>
                                      </p:cBhvr>
                                      <p:to>
                                        <p:strVal val="visible"/>
                                      </p:to>
                                    </p:set>
                                  </p:childTnLst>
                                </p:cTn>
                              </p:par>
                              <p:par>
                                <p:cTn id="15" presetID="42" presetClass="path" presetSubtype="0" repeatCount="indefinite" fill="hold" grpId="1" nodeType="withEffect">
                                  <p:stCondLst>
                                    <p:cond delay="2350"/>
                                  </p:stCondLst>
                                  <p:childTnLst>
                                    <p:animMotion origin="layout" path="M -4.16667E-7 1.48148E-6 L -4.16667E-7 0.08704 " pathEditMode="relative" rAng="0" ptsTypes="AA">
                                      <p:cBhvr>
                                        <p:cTn id="16" dur="1000" spd="-100000" fill="hold"/>
                                        <p:tgtEl>
                                          <p:spTgt spid="37"/>
                                        </p:tgtEl>
                                        <p:attrNameLst>
                                          <p:attrName>ppt_x</p:attrName>
                                          <p:attrName>ppt_y</p:attrName>
                                        </p:attrNameLst>
                                      </p:cBhvr>
                                      <p:rCtr x="0" y="4352"/>
                                    </p:animMotion>
                                  </p:childTnLst>
                                </p:cTn>
                              </p:par>
                              <p:par>
                                <p:cTn id="17" presetID="1" presetClass="entr" presetSubtype="0" fill="hold" grpId="0" nodeType="withEffect">
                                  <p:stCondLst>
                                    <p:cond delay="2400"/>
                                  </p:stCondLst>
                                  <p:childTnLst>
                                    <p:set>
                                      <p:cBhvr>
                                        <p:cTn id="18" dur="1" fill="hold">
                                          <p:stCondLst>
                                            <p:cond delay="0"/>
                                          </p:stCondLst>
                                        </p:cTn>
                                        <p:tgtEl>
                                          <p:spTgt spid="127"/>
                                        </p:tgtEl>
                                        <p:attrNameLst>
                                          <p:attrName>style.visibility</p:attrName>
                                        </p:attrNameLst>
                                      </p:cBhvr>
                                      <p:to>
                                        <p:strVal val="visible"/>
                                      </p:to>
                                    </p:set>
                                  </p:childTnLst>
                                </p:cTn>
                              </p:par>
                              <p:par>
                                <p:cTn id="19" presetID="37" presetClass="path" presetSubtype="0" repeatCount="indefinite" fill="hold" grpId="1" nodeType="withEffect">
                                  <p:stCondLst>
                                    <p:cond delay="2400"/>
                                  </p:stCondLst>
                                  <p:childTnLst>
                                    <p:animMotion origin="layout" path="M 0.03112 0.06389 C 0.0306 0.03565 -0.00299 0.03334 -0.00378 -0.03125 " pathEditMode="relative" rAng="0" ptsTypes="AA">
                                      <p:cBhvr>
                                        <p:cTn id="20" dur="1000" fill="hold"/>
                                        <p:tgtEl>
                                          <p:spTgt spid="127"/>
                                        </p:tgtEl>
                                        <p:attrNameLst>
                                          <p:attrName>ppt_x</p:attrName>
                                          <p:attrName>ppt_y</p:attrName>
                                        </p:attrNameLst>
                                      </p:cBhvr>
                                      <p:rCtr x="-1745" y="-4769"/>
                                    </p:animMotion>
                                  </p:childTnLst>
                                </p:cTn>
                              </p:par>
                              <p:par>
                                <p:cTn id="21" presetID="1" presetClass="entr" presetSubtype="0" fill="hold" grpId="0" nodeType="withEffect">
                                  <p:stCondLst>
                                    <p:cond delay="2450"/>
                                  </p:stCondLst>
                                  <p:childTnLst>
                                    <p:set>
                                      <p:cBhvr>
                                        <p:cTn id="22" dur="1" fill="hold">
                                          <p:stCondLst>
                                            <p:cond delay="0"/>
                                          </p:stCondLst>
                                        </p:cTn>
                                        <p:tgtEl>
                                          <p:spTgt spid="21"/>
                                        </p:tgtEl>
                                        <p:attrNameLst>
                                          <p:attrName>style.visibility</p:attrName>
                                        </p:attrNameLst>
                                      </p:cBhvr>
                                      <p:to>
                                        <p:strVal val="visible"/>
                                      </p:to>
                                    </p:set>
                                  </p:childTnLst>
                                </p:cTn>
                              </p:par>
                              <p:par>
                                <p:cTn id="23" presetID="37" presetClass="path" presetSubtype="0" repeatCount="indefinite" fill="hold" grpId="1" nodeType="withEffect">
                                  <p:stCondLst>
                                    <p:cond delay="2450"/>
                                  </p:stCondLst>
                                  <p:childTnLst>
                                    <p:animMotion origin="layout" path="M -0.05599 0.05625 C -0.05599 0.03102 0.01172 0.01713 0.01237 -0.03356 " pathEditMode="relative" rAng="0" ptsTypes="AA">
                                      <p:cBhvr>
                                        <p:cTn id="24" dur="1000" fill="hold"/>
                                        <p:tgtEl>
                                          <p:spTgt spid="21"/>
                                        </p:tgtEl>
                                        <p:attrNameLst>
                                          <p:attrName>ppt_x</p:attrName>
                                          <p:attrName>ppt_y</p:attrName>
                                        </p:attrNameLst>
                                      </p:cBhvr>
                                      <p:rCtr x="3411" y="-4491"/>
                                    </p:animMotion>
                                  </p:childTnLst>
                                </p:cTn>
                              </p:par>
                              <p:par>
                                <p:cTn id="25" presetID="1" presetClass="entr" presetSubtype="0" fill="hold" grpId="0" nodeType="withEffect">
                                  <p:stCondLst>
                                    <p:cond delay="3050"/>
                                  </p:stCondLst>
                                  <p:childTnLst>
                                    <p:set>
                                      <p:cBhvr>
                                        <p:cTn id="26" dur="1" fill="hold">
                                          <p:stCondLst>
                                            <p:cond delay="0"/>
                                          </p:stCondLst>
                                        </p:cTn>
                                        <p:tgtEl>
                                          <p:spTgt spid="128"/>
                                        </p:tgtEl>
                                        <p:attrNameLst>
                                          <p:attrName>style.visibility</p:attrName>
                                        </p:attrNameLst>
                                      </p:cBhvr>
                                      <p:to>
                                        <p:strVal val="visible"/>
                                      </p:to>
                                    </p:set>
                                  </p:childTnLst>
                                </p:cTn>
                              </p:par>
                              <p:par>
                                <p:cTn id="27" presetID="37" presetClass="path" presetSubtype="0" repeatCount="indefinite" fill="hold" grpId="1" nodeType="withEffect">
                                  <p:stCondLst>
                                    <p:cond delay="3050"/>
                                  </p:stCondLst>
                                  <p:childTnLst>
                                    <p:animMotion origin="layout" path="M 0.01849 0.03565 C 0.01784 0.00717 -0.01562 0.00486 -0.01641 -0.05949 " pathEditMode="relative" rAng="0" ptsTypes="AA">
                                      <p:cBhvr>
                                        <p:cTn id="28" dur="1150" fill="hold"/>
                                        <p:tgtEl>
                                          <p:spTgt spid="128"/>
                                        </p:tgtEl>
                                        <p:attrNameLst>
                                          <p:attrName>ppt_x</p:attrName>
                                          <p:attrName>ppt_y</p:attrName>
                                        </p:attrNameLst>
                                      </p:cBhvr>
                                      <p:rCtr x="-1745" y="-4769"/>
                                    </p:animMotion>
                                  </p:childTnLst>
                                </p:cTn>
                              </p:par>
                              <p:par>
                                <p:cTn id="29" presetID="1" presetClass="entr" presetSubtype="0" fill="hold" grpId="0" nodeType="withEffect">
                                  <p:stCondLst>
                                    <p:cond delay="3000"/>
                                  </p:stCondLst>
                                  <p:childTnLst>
                                    <p:set>
                                      <p:cBhvr>
                                        <p:cTn id="30" dur="1" fill="hold">
                                          <p:stCondLst>
                                            <p:cond delay="0"/>
                                          </p:stCondLst>
                                        </p:cTn>
                                        <p:tgtEl>
                                          <p:spTgt spid="171"/>
                                        </p:tgtEl>
                                        <p:attrNameLst>
                                          <p:attrName>style.visibility</p:attrName>
                                        </p:attrNameLst>
                                      </p:cBhvr>
                                      <p:to>
                                        <p:strVal val="visible"/>
                                      </p:to>
                                    </p:set>
                                  </p:childTnLst>
                                </p:cTn>
                              </p:par>
                              <p:par>
                                <p:cTn id="31" presetID="37" presetClass="path" presetSubtype="0" repeatCount="indefinite" fill="hold" grpId="1" nodeType="withEffect">
                                  <p:stCondLst>
                                    <p:cond delay="3000"/>
                                  </p:stCondLst>
                                  <p:childTnLst>
                                    <p:animMotion origin="layout" path="M -0.05599 0.05625 C -0.05599 0.03102 0.01172 0.01713 0.01237 -0.03356 " pathEditMode="relative" rAng="0" ptsTypes="AA">
                                      <p:cBhvr>
                                        <p:cTn id="32" dur="1100" fill="hold"/>
                                        <p:tgtEl>
                                          <p:spTgt spid="171"/>
                                        </p:tgtEl>
                                        <p:attrNameLst>
                                          <p:attrName>ppt_x</p:attrName>
                                          <p:attrName>ppt_y</p:attrName>
                                        </p:attrNameLst>
                                      </p:cBhvr>
                                      <p:rCtr x="3411" y="-4491"/>
                                    </p:animMotion>
                                  </p:childTnLst>
                                </p:cTn>
                              </p:par>
                              <p:par>
                                <p:cTn id="33" presetID="1" presetClass="entr" presetSubtype="0" fill="hold" grpId="0" nodeType="withEffect">
                                  <p:stCondLst>
                                    <p:cond delay="4250"/>
                                  </p:stCondLst>
                                  <p:childTnLst>
                                    <p:set>
                                      <p:cBhvr>
                                        <p:cTn id="34" dur="1" fill="hold">
                                          <p:stCondLst>
                                            <p:cond delay="0"/>
                                          </p:stCondLst>
                                        </p:cTn>
                                        <p:tgtEl>
                                          <p:spTgt spid="32"/>
                                        </p:tgtEl>
                                        <p:attrNameLst>
                                          <p:attrName>style.visibility</p:attrName>
                                        </p:attrNameLst>
                                      </p:cBhvr>
                                      <p:to>
                                        <p:strVal val="visible"/>
                                      </p:to>
                                    </p:set>
                                  </p:childTnLst>
                                </p:cTn>
                              </p:par>
                              <p:par>
                                <p:cTn id="35" presetID="42" presetClass="path" presetSubtype="0" repeatCount="indefinite" fill="hold" grpId="1" nodeType="withEffect">
                                  <p:stCondLst>
                                    <p:cond delay="4250"/>
                                  </p:stCondLst>
                                  <p:childTnLst>
                                    <p:animMotion origin="layout" path="M 3.33333E-6 -0.00856 L 3.33333E-6 0.05347 " pathEditMode="relative" rAng="0" ptsTypes="AA">
                                      <p:cBhvr>
                                        <p:cTn id="36" dur="800" spd="-100000" fill="hold"/>
                                        <p:tgtEl>
                                          <p:spTgt spid="32"/>
                                        </p:tgtEl>
                                        <p:attrNameLst>
                                          <p:attrName>ppt_x</p:attrName>
                                          <p:attrName>ppt_y</p:attrName>
                                        </p:attrNameLst>
                                      </p:cBhvr>
                                      <p:rCtr x="0" y="3102"/>
                                    </p:animMotion>
                                  </p:childTnLst>
                                </p:cTn>
                              </p:par>
                              <p:par>
                                <p:cTn id="37" presetID="1" presetClass="entr" presetSubtype="0" fill="hold" grpId="0" nodeType="withEffect">
                                  <p:stCondLst>
                                    <p:cond delay="4300"/>
                                  </p:stCondLst>
                                  <p:childTnLst>
                                    <p:set>
                                      <p:cBhvr>
                                        <p:cTn id="38" dur="1" fill="hold">
                                          <p:stCondLst>
                                            <p:cond delay="0"/>
                                          </p:stCondLst>
                                        </p:cTn>
                                        <p:tgtEl>
                                          <p:spTgt spid="16"/>
                                        </p:tgtEl>
                                        <p:attrNameLst>
                                          <p:attrName>style.visibility</p:attrName>
                                        </p:attrNameLst>
                                      </p:cBhvr>
                                      <p:to>
                                        <p:strVal val="visible"/>
                                      </p:to>
                                    </p:set>
                                  </p:childTnLst>
                                </p:cTn>
                              </p:par>
                              <p:par>
                                <p:cTn id="39" presetID="42" presetClass="path" presetSubtype="0" repeatCount="indefinite" fill="hold" grpId="1" nodeType="withEffect">
                                  <p:stCondLst>
                                    <p:cond delay="4300"/>
                                  </p:stCondLst>
                                  <p:childTnLst>
                                    <p:animMotion origin="layout" path="M -8.33333E-7 -0.03634 L -8.33333E-7 0.02593 " pathEditMode="relative" rAng="0" ptsTypes="AA">
                                      <p:cBhvr>
                                        <p:cTn id="40" dur="1000" spd="-100000" fill="hold"/>
                                        <p:tgtEl>
                                          <p:spTgt spid="16"/>
                                        </p:tgtEl>
                                        <p:attrNameLst>
                                          <p:attrName>ppt_x</p:attrName>
                                          <p:attrName>ppt_y</p:attrName>
                                        </p:attrNameLst>
                                      </p:cBhvr>
                                      <p:rCtr x="0" y="3102"/>
                                    </p:animMotion>
                                  </p:childTnLst>
                                </p:cTn>
                              </p:par>
                              <p:par>
                                <p:cTn id="41" presetID="1" presetClass="entr" presetSubtype="0" fill="hold" grpId="0" nodeType="withEffect">
                                  <p:stCondLst>
                                    <p:cond delay="4350"/>
                                  </p:stCondLst>
                                  <p:childTnLst>
                                    <p:set>
                                      <p:cBhvr>
                                        <p:cTn id="42" dur="1" fill="hold">
                                          <p:stCondLst>
                                            <p:cond delay="0"/>
                                          </p:stCondLst>
                                        </p:cTn>
                                        <p:tgtEl>
                                          <p:spTgt spid="34"/>
                                        </p:tgtEl>
                                        <p:attrNameLst>
                                          <p:attrName>style.visibility</p:attrName>
                                        </p:attrNameLst>
                                      </p:cBhvr>
                                      <p:to>
                                        <p:strVal val="visible"/>
                                      </p:to>
                                    </p:set>
                                  </p:childTnLst>
                                </p:cTn>
                              </p:par>
                              <p:par>
                                <p:cTn id="43" presetID="42" presetClass="path" presetSubtype="0" repeatCount="indefinite" fill="hold" grpId="1" nodeType="withEffect">
                                  <p:stCondLst>
                                    <p:cond delay="4350"/>
                                  </p:stCondLst>
                                  <p:childTnLst>
                                    <p:animMotion origin="layout" path="M 1.66667E-6 -0.04027 L 1.66667E-6 0.02176 " pathEditMode="relative" rAng="0" ptsTypes="AA">
                                      <p:cBhvr>
                                        <p:cTn id="44" dur="1200" spd="-100000" fill="hold"/>
                                        <p:tgtEl>
                                          <p:spTgt spid="34"/>
                                        </p:tgtEl>
                                        <p:attrNameLst>
                                          <p:attrName>ppt_x</p:attrName>
                                          <p:attrName>ppt_y</p:attrName>
                                        </p:attrNameLst>
                                      </p:cBhvr>
                                      <p:rCtr x="0" y="3102"/>
                                    </p:animMotion>
                                  </p:childTnLst>
                                </p:cTn>
                              </p:par>
                              <p:par>
                                <p:cTn id="45" presetID="1" presetClass="entr" presetSubtype="0" fill="hold" grpId="0" nodeType="withEffect">
                                  <p:stCondLst>
                                    <p:cond delay="4400"/>
                                  </p:stCondLst>
                                  <p:childTnLst>
                                    <p:set>
                                      <p:cBhvr>
                                        <p:cTn id="46" dur="1" fill="hold">
                                          <p:stCondLst>
                                            <p:cond delay="0"/>
                                          </p:stCondLst>
                                        </p:cTn>
                                        <p:tgtEl>
                                          <p:spTgt spid="178"/>
                                        </p:tgtEl>
                                        <p:attrNameLst>
                                          <p:attrName>style.visibility</p:attrName>
                                        </p:attrNameLst>
                                      </p:cBhvr>
                                      <p:to>
                                        <p:strVal val="visible"/>
                                      </p:to>
                                    </p:set>
                                  </p:childTnLst>
                                </p:cTn>
                              </p:par>
                              <p:par>
                                <p:cTn id="47" presetID="42" presetClass="path" presetSubtype="0" repeatCount="indefinite" fill="hold" grpId="1" nodeType="withEffect">
                                  <p:stCondLst>
                                    <p:cond delay="4400"/>
                                  </p:stCondLst>
                                  <p:childTnLst>
                                    <p:animMotion origin="layout" path="M -3.125E-6 -0.03634 L -3.125E-6 0.02593 " pathEditMode="relative" rAng="0" ptsTypes="AA">
                                      <p:cBhvr>
                                        <p:cTn id="48" dur="1000" spd="-100000" fill="hold"/>
                                        <p:tgtEl>
                                          <p:spTgt spid="178"/>
                                        </p:tgtEl>
                                        <p:attrNameLst>
                                          <p:attrName>ppt_x</p:attrName>
                                          <p:attrName>ppt_y</p:attrName>
                                        </p:attrNameLst>
                                      </p:cBhvr>
                                      <p:rCtr x="0" y="3102"/>
                                    </p:animMotion>
                                  </p:childTnLst>
                                </p:cTn>
                              </p:par>
                              <p:par>
                                <p:cTn id="49" presetID="1" presetClass="entr" presetSubtype="0" fill="hold" grpId="0" nodeType="withEffect">
                                  <p:stCondLst>
                                    <p:cond delay="4450"/>
                                  </p:stCondLst>
                                  <p:childTnLst>
                                    <p:set>
                                      <p:cBhvr>
                                        <p:cTn id="50" dur="1" fill="hold">
                                          <p:stCondLst>
                                            <p:cond delay="0"/>
                                          </p:stCondLst>
                                        </p:cTn>
                                        <p:tgtEl>
                                          <p:spTgt spid="179"/>
                                        </p:tgtEl>
                                        <p:attrNameLst>
                                          <p:attrName>style.visibility</p:attrName>
                                        </p:attrNameLst>
                                      </p:cBhvr>
                                      <p:to>
                                        <p:strVal val="visible"/>
                                      </p:to>
                                    </p:set>
                                  </p:childTnLst>
                                </p:cTn>
                              </p:par>
                              <p:par>
                                <p:cTn id="51" presetID="42" presetClass="path" presetSubtype="0" repeatCount="indefinite" fill="hold" grpId="1" nodeType="withEffect">
                                  <p:stCondLst>
                                    <p:cond delay="4450"/>
                                  </p:stCondLst>
                                  <p:childTnLst>
                                    <p:animMotion origin="layout" path="M -4.79167E-6 -0.00856 L -4.79167E-6 0.05347 " pathEditMode="relative" rAng="0" ptsTypes="AA">
                                      <p:cBhvr>
                                        <p:cTn id="52" dur="750" spd="-100000" fill="hold"/>
                                        <p:tgtEl>
                                          <p:spTgt spid="179"/>
                                        </p:tgtEl>
                                        <p:attrNameLst>
                                          <p:attrName>ppt_x</p:attrName>
                                          <p:attrName>ppt_y</p:attrName>
                                        </p:attrNameLst>
                                      </p:cBhvr>
                                      <p:rCtr x="0" y="3102"/>
                                    </p:animMotion>
                                  </p:childTnLst>
                                </p:cTn>
                              </p:par>
                              <p:par>
                                <p:cTn id="53" presetID="1" presetClass="entr" presetSubtype="0" fill="hold" grpId="0" nodeType="withEffect">
                                  <p:stCondLst>
                                    <p:cond delay="5050"/>
                                  </p:stCondLst>
                                  <p:childTnLst>
                                    <p:set>
                                      <p:cBhvr>
                                        <p:cTn id="54" dur="1" fill="hold">
                                          <p:stCondLst>
                                            <p:cond delay="0"/>
                                          </p:stCondLst>
                                        </p:cTn>
                                        <p:tgtEl>
                                          <p:spTgt spid="30"/>
                                        </p:tgtEl>
                                        <p:attrNameLst>
                                          <p:attrName>style.visibility</p:attrName>
                                        </p:attrNameLst>
                                      </p:cBhvr>
                                      <p:to>
                                        <p:strVal val="visible"/>
                                      </p:to>
                                    </p:set>
                                  </p:childTnLst>
                                </p:cTn>
                              </p:par>
                              <p:par>
                                <p:cTn id="55" presetID="42" presetClass="path" presetSubtype="0" repeatCount="indefinite" fill="hold" grpId="1" nodeType="withEffect">
                                  <p:stCondLst>
                                    <p:cond delay="5050"/>
                                  </p:stCondLst>
                                  <p:childTnLst>
                                    <p:animMotion origin="layout" path="M 3.125E-6 -0.01273 L 3.125E-6 0.12199 " pathEditMode="relative" rAng="0" ptsTypes="AA">
                                      <p:cBhvr>
                                        <p:cTn id="56" dur="1250" spd="-100000" fill="hold"/>
                                        <p:tgtEl>
                                          <p:spTgt spid="30"/>
                                        </p:tgtEl>
                                        <p:attrNameLst>
                                          <p:attrName>ppt_x</p:attrName>
                                          <p:attrName>ppt_y</p:attrName>
                                        </p:attrNameLst>
                                      </p:cBhvr>
                                      <p:rCtr x="0" y="6736"/>
                                    </p:animMotion>
                                  </p:childTnLst>
                                </p:cTn>
                              </p:par>
                              <p:par>
                                <p:cTn id="57" presetID="1" presetClass="entr" presetSubtype="0" fill="hold" grpId="0" nodeType="withEffect">
                                  <p:stCondLst>
                                    <p:cond delay="5100"/>
                                  </p:stCondLst>
                                  <p:childTnLst>
                                    <p:set>
                                      <p:cBhvr>
                                        <p:cTn id="58" dur="1" fill="hold">
                                          <p:stCondLst>
                                            <p:cond delay="0"/>
                                          </p:stCondLst>
                                        </p:cTn>
                                        <p:tgtEl>
                                          <p:spTgt spid="22"/>
                                        </p:tgtEl>
                                        <p:attrNameLst>
                                          <p:attrName>style.visibility</p:attrName>
                                        </p:attrNameLst>
                                      </p:cBhvr>
                                      <p:to>
                                        <p:strVal val="visible"/>
                                      </p:to>
                                    </p:set>
                                  </p:childTnLst>
                                </p:cTn>
                              </p:par>
                              <p:par>
                                <p:cTn id="59" presetID="42" presetClass="path" presetSubtype="0" repeatCount="indefinite" fill="hold" grpId="1" nodeType="withEffect">
                                  <p:stCondLst>
                                    <p:cond delay="5100"/>
                                  </p:stCondLst>
                                  <p:childTnLst>
                                    <p:animMotion origin="layout" path="M -4.58333E-6 -0.06991 L -4.58333E-6 0.06343 " pathEditMode="relative" rAng="0" ptsTypes="AA">
                                      <p:cBhvr>
                                        <p:cTn id="60" dur="1100" spd="-100000" fill="hold"/>
                                        <p:tgtEl>
                                          <p:spTgt spid="22"/>
                                        </p:tgtEl>
                                        <p:attrNameLst>
                                          <p:attrName>ppt_x</p:attrName>
                                          <p:attrName>ppt_y</p:attrName>
                                        </p:attrNameLst>
                                      </p:cBhvr>
                                      <p:rCtr x="0" y="6667"/>
                                    </p:animMotion>
                                  </p:childTnLst>
                                </p:cTn>
                              </p:par>
                              <p:par>
                                <p:cTn id="61" presetID="1" presetClass="entr" presetSubtype="0" fill="hold" grpId="0" nodeType="withEffect">
                                  <p:stCondLst>
                                    <p:cond delay="5150"/>
                                  </p:stCondLst>
                                  <p:childTnLst>
                                    <p:set>
                                      <p:cBhvr>
                                        <p:cTn id="62" dur="1" fill="hold">
                                          <p:stCondLst>
                                            <p:cond delay="0"/>
                                          </p:stCondLst>
                                        </p:cTn>
                                        <p:tgtEl>
                                          <p:spTgt spid="33"/>
                                        </p:tgtEl>
                                        <p:attrNameLst>
                                          <p:attrName>style.visibility</p:attrName>
                                        </p:attrNameLst>
                                      </p:cBhvr>
                                      <p:to>
                                        <p:strVal val="visible"/>
                                      </p:to>
                                    </p:set>
                                  </p:childTnLst>
                                </p:cTn>
                              </p:par>
                              <p:par>
                                <p:cTn id="63" presetID="42" presetClass="path" presetSubtype="0" repeatCount="indefinite" fill="hold" grpId="1" nodeType="withEffect">
                                  <p:stCondLst>
                                    <p:cond delay="5150"/>
                                  </p:stCondLst>
                                  <p:childTnLst>
                                    <p:animMotion origin="layout" path="M -8.33333E-7 -0.1125 L -8.33333E-7 0.0213 " pathEditMode="relative" rAng="0" ptsTypes="AA">
                                      <p:cBhvr>
                                        <p:cTn id="64" dur="1300" spd="-100000" fill="hold"/>
                                        <p:tgtEl>
                                          <p:spTgt spid="33"/>
                                        </p:tgtEl>
                                        <p:attrNameLst>
                                          <p:attrName>ppt_x</p:attrName>
                                          <p:attrName>ppt_y</p:attrName>
                                        </p:attrNameLst>
                                      </p:cBhvr>
                                      <p:rCtr x="0" y="6690"/>
                                    </p:animMotion>
                                  </p:childTnLst>
                                </p:cTn>
                              </p:par>
                              <p:par>
                                <p:cTn id="65" presetID="1" presetClass="entr" presetSubtype="0" fill="hold" grpId="0" nodeType="withEffect">
                                  <p:stCondLst>
                                    <p:cond delay="5200"/>
                                  </p:stCondLst>
                                  <p:childTnLst>
                                    <p:set>
                                      <p:cBhvr>
                                        <p:cTn id="66" dur="1" fill="hold">
                                          <p:stCondLst>
                                            <p:cond delay="0"/>
                                          </p:stCondLst>
                                        </p:cTn>
                                        <p:tgtEl>
                                          <p:spTgt spid="124"/>
                                        </p:tgtEl>
                                        <p:attrNameLst>
                                          <p:attrName>style.visibility</p:attrName>
                                        </p:attrNameLst>
                                      </p:cBhvr>
                                      <p:to>
                                        <p:strVal val="visible"/>
                                      </p:to>
                                    </p:set>
                                  </p:childTnLst>
                                </p:cTn>
                              </p:par>
                              <p:par>
                                <p:cTn id="67" presetID="42" presetClass="path" presetSubtype="0" repeatCount="indefinite" fill="hold" grpId="1" nodeType="withEffect">
                                  <p:stCondLst>
                                    <p:cond delay="5200"/>
                                  </p:stCondLst>
                                  <p:childTnLst>
                                    <p:animMotion origin="layout" path="M 1.66667E-6 -0.09792 L 1.66667E-6 0.03727 " pathEditMode="relative" rAng="0" ptsTypes="AA">
                                      <p:cBhvr>
                                        <p:cTn id="68" dur="1250" spd="-100000" fill="hold"/>
                                        <p:tgtEl>
                                          <p:spTgt spid="124"/>
                                        </p:tgtEl>
                                        <p:attrNameLst>
                                          <p:attrName>ppt_x</p:attrName>
                                          <p:attrName>ppt_y</p:attrName>
                                        </p:attrNameLst>
                                      </p:cBhvr>
                                      <p:rCtr x="0" y="6759"/>
                                    </p:animMotion>
                                  </p:childTnLst>
                                </p:cTn>
                              </p:par>
                              <p:par>
                                <p:cTn id="69" presetID="1" presetClass="entr" presetSubtype="0" fill="hold" grpId="0" nodeType="withEffect">
                                  <p:stCondLst>
                                    <p:cond delay="5250"/>
                                  </p:stCondLst>
                                  <p:childTnLst>
                                    <p:set>
                                      <p:cBhvr>
                                        <p:cTn id="70" dur="1" fill="hold">
                                          <p:stCondLst>
                                            <p:cond delay="0"/>
                                          </p:stCondLst>
                                        </p:cTn>
                                        <p:tgtEl>
                                          <p:spTgt spid="41"/>
                                        </p:tgtEl>
                                        <p:attrNameLst>
                                          <p:attrName>style.visibility</p:attrName>
                                        </p:attrNameLst>
                                      </p:cBhvr>
                                      <p:to>
                                        <p:strVal val="visible"/>
                                      </p:to>
                                    </p:set>
                                  </p:childTnLst>
                                </p:cTn>
                              </p:par>
                              <p:par>
                                <p:cTn id="71" presetID="42" presetClass="path" presetSubtype="0" repeatCount="indefinite" fill="hold" grpId="1" nodeType="withEffect">
                                  <p:stCondLst>
                                    <p:cond delay="5250"/>
                                  </p:stCondLst>
                                  <p:childTnLst>
                                    <p:animMotion origin="layout" path="M -2.91667E-6 -0.04028 L -2.91667E-6 0.09444 " pathEditMode="relative" rAng="0" ptsTypes="AA">
                                      <p:cBhvr>
                                        <p:cTn id="72" dur="1100" spd="-100000" fill="hold"/>
                                        <p:tgtEl>
                                          <p:spTgt spid="41"/>
                                        </p:tgtEl>
                                        <p:attrNameLst>
                                          <p:attrName>ppt_x</p:attrName>
                                          <p:attrName>ppt_y</p:attrName>
                                        </p:attrNameLst>
                                      </p:cBhvr>
                                      <p:rCtr x="0" y="6736"/>
                                    </p:animMotion>
                                  </p:childTnLst>
                                </p:cTn>
                              </p:par>
                              <p:par>
                                <p:cTn id="73" presetID="1" presetClass="entr" presetSubtype="0" fill="hold" grpId="0" nodeType="withEffect">
                                  <p:stCondLst>
                                    <p:cond delay="6450"/>
                                  </p:stCondLst>
                                  <p:childTnLst>
                                    <p:set>
                                      <p:cBhvr>
                                        <p:cTn id="74" dur="1" fill="hold">
                                          <p:stCondLst>
                                            <p:cond delay="0"/>
                                          </p:stCondLst>
                                        </p:cTn>
                                        <p:tgtEl>
                                          <p:spTgt spid="125"/>
                                        </p:tgtEl>
                                        <p:attrNameLst>
                                          <p:attrName>style.visibility</p:attrName>
                                        </p:attrNameLst>
                                      </p:cBhvr>
                                      <p:to>
                                        <p:strVal val="visible"/>
                                      </p:to>
                                    </p:set>
                                  </p:childTnLst>
                                </p:cTn>
                              </p:par>
                              <p:par>
                                <p:cTn id="75" presetID="42" presetClass="path" presetSubtype="0" repeatCount="indefinite" fill="hold" grpId="1" nodeType="withEffect">
                                  <p:stCondLst>
                                    <p:cond delay="6450"/>
                                  </p:stCondLst>
                                  <p:childTnLst>
                                    <p:animMotion origin="layout" path="M 1.66667E-6 -0.0338 L 1.66667E-6 0.10069 " pathEditMode="relative" rAng="0" ptsTypes="AA">
                                      <p:cBhvr>
                                        <p:cTn id="76" dur="1250" spd="-100000" fill="hold"/>
                                        <p:tgtEl>
                                          <p:spTgt spid="125"/>
                                        </p:tgtEl>
                                        <p:attrNameLst>
                                          <p:attrName>ppt_x</p:attrName>
                                          <p:attrName>ppt_y</p:attrName>
                                        </p:attrNameLst>
                                      </p:cBhvr>
                                      <p:rCtr x="0" y="6713"/>
                                    </p:animMotion>
                                  </p:childTnLst>
                                </p:cTn>
                              </p:par>
                              <p:par>
                                <p:cTn id="77" presetID="1" presetClass="entr" presetSubtype="0" fill="hold" grpId="0" nodeType="withEffect">
                                  <p:stCondLst>
                                    <p:cond delay="6500"/>
                                  </p:stCondLst>
                                  <p:childTnLst>
                                    <p:set>
                                      <p:cBhvr>
                                        <p:cTn id="78" dur="1" fill="hold">
                                          <p:stCondLst>
                                            <p:cond delay="0"/>
                                          </p:stCondLst>
                                        </p:cTn>
                                        <p:tgtEl>
                                          <p:spTgt spid="181"/>
                                        </p:tgtEl>
                                        <p:attrNameLst>
                                          <p:attrName>style.visibility</p:attrName>
                                        </p:attrNameLst>
                                      </p:cBhvr>
                                      <p:to>
                                        <p:strVal val="visible"/>
                                      </p:to>
                                    </p:set>
                                  </p:childTnLst>
                                </p:cTn>
                              </p:par>
                              <p:par>
                                <p:cTn id="79" presetID="42" presetClass="path" presetSubtype="0" repeatCount="indefinite" fill="hold" grpId="1" nodeType="withEffect">
                                  <p:stCondLst>
                                    <p:cond delay="6500"/>
                                  </p:stCondLst>
                                  <p:childTnLst>
                                    <p:animMotion origin="layout" path="M 3.125E-6 -0.08496 L 3.125E-6 0.0493 " pathEditMode="relative" rAng="0" ptsTypes="AA">
                                      <p:cBhvr>
                                        <p:cTn id="80" dur="1100" spd="-100000" fill="hold"/>
                                        <p:tgtEl>
                                          <p:spTgt spid="181"/>
                                        </p:tgtEl>
                                        <p:attrNameLst>
                                          <p:attrName>ppt_x</p:attrName>
                                          <p:attrName>ppt_y</p:attrName>
                                        </p:attrNameLst>
                                      </p:cBhvr>
                                      <p:rCtr x="0" y="6713"/>
                                    </p:animMotion>
                                  </p:childTnLst>
                                </p:cTn>
                              </p:par>
                              <p:par>
                                <p:cTn id="81" presetID="1" presetClass="entr" presetSubtype="0" fill="hold" grpId="0" nodeType="withEffect">
                                  <p:stCondLst>
                                    <p:cond delay="750"/>
                                  </p:stCondLst>
                                  <p:childTnLst>
                                    <p:set>
                                      <p:cBhvr>
                                        <p:cTn id="82" dur="1" fill="hold">
                                          <p:stCondLst>
                                            <p:cond delay="0"/>
                                          </p:stCondLst>
                                        </p:cTn>
                                        <p:tgtEl>
                                          <p:spTgt spid="190"/>
                                        </p:tgtEl>
                                        <p:attrNameLst>
                                          <p:attrName>style.visibility</p:attrName>
                                        </p:attrNameLst>
                                      </p:cBhvr>
                                      <p:to>
                                        <p:strVal val="visible"/>
                                      </p:to>
                                    </p:set>
                                  </p:childTnLst>
                                </p:cTn>
                              </p:par>
                              <p:par>
                                <p:cTn id="83"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84" dur="1250" fill="hold"/>
                                        <p:tgtEl>
                                          <p:spTgt spid="190"/>
                                        </p:tgtEl>
                                        <p:attrNameLst>
                                          <p:attrName>ppt_x</p:attrName>
                                          <p:attrName>ppt_y</p:attrName>
                                        </p:attrNameLst>
                                      </p:cBhvr>
                                      <p:rCtr x="5618" y="-8854"/>
                                    </p:animMotion>
                                  </p:childTnLst>
                                </p:cTn>
                              </p:par>
                              <p:par>
                                <p:cTn id="85" presetID="1" presetClass="entr" presetSubtype="0" fill="hold" grpId="0" nodeType="withEffect">
                                  <p:stCondLst>
                                    <p:cond delay="80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88" dur="1750" fill="hold"/>
                                        <p:tgtEl>
                                          <p:spTgt spid="169"/>
                                        </p:tgtEl>
                                        <p:attrNameLst>
                                          <p:attrName>ppt_x</p:attrName>
                                          <p:attrName>ppt_y</p:attrName>
                                        </p:attrNameLst>
                                      </p:cBhvr>
                                      <p:rCtr x="-228" y="-8669"/>
                                    </p:animMotion>
                                  </p:childTnLst>
                                </p:cTn>
                              </p:par>
                              <p:par>
                                <p:cTn id="89" presetID="1" presetClass="entr" presetSubtype="0" fill="hold" grpId="0" nodeType="withEffect">
                                  <p:stCondLst>
                                    <p:cond delay="850"/>
                                  </p:stCondLst>
                                  <p:childTnLst>
                                    <p:set>
                                      <p:cBhvr>
                                        <p:cTn id="90" dur="1" fill="hold">
                                          <p:stCondLst>
                                            <p:cond delay="0"/>
                                          </p:stCondLst>
                                        </p:cTn>
                                        <p:tgtEl>
                                          <p:spTgt spid="189"/>
                                        </p:tgtEl>
                                        <p:attrNameLst>
                                          <p:attrName>style.visibility</p:attrName>
                                        </p:attrNameLst>
                                      </p:cBhvr>
                                      <p:to>
                                        <p:strVal val="visible"/>
                                      </p:to>
                                    </p:set>
                                  </p:childTnLst>
                                </p:cTn>
                              </p:par>
                              <p:par>
                                <p:cTn id="91"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92" dur="1250" fill="hold"/>
                                        <p:tgtEl>
                                          <p:spTgt spid="189"/>
                                        </p:tgtEl>
                                        <p:attrNameLst>
                                          <p:attrName>ppt_x</p:attrName>
                                          <p:attrName>ppt_y</p:attrName>
                                        </p:attrNameLst>
                                      </p:cBhvr>
                                      <p:rCtr x="586" y="-8657"/>
                                    </p:animMotion>
                                  </p:childTnLst>
                                </p:cTn>
                              </p:par>
                              <p:par>
                                <p:cTn id="93" presetID="1" presetClass="entr" presetSubtype="0" fill="hold" grpId="0" nodeType="withEffect">
                                  <p:stCondLst>
                                    <p:cond delay="900"/>
                                  </p:stCondLst>
                                  <p:childTnLst>
                                    <p:set>
                                      <p:cBhvr>
                                        <p:cTn id="94" dur="1" fill="hold">
                                          <p:stCondLst>
                                            <p:cond delay="0"/>
                                          </p:stCondLst>
                                        </p:cTn>
                                        <p:tgtEl>
                                          <p:spTgt spid="130"/>
                                        </p:tgtEl>
                                        <p:attrNameLst>
                                          <p:attrName>style.visibility</p:attrName>
                                        </p:attrNameLst>
                                      </p:cBhvr>
                                      <p:to>
                                        <p:strVal val="visible"/>
                                      </p:to>
                                    </p:set>
                                  </p:childTnLst>
                                </p:cTn>
                              </p:par>
                              <p:par>
                                <p:cTn id="95"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96" dur="1750" fill="hold"/>
                                        <p:tgtEl>
                                          <p:spTgt spid="130"/>
                                        </p:tgtEl>
                                        <p:attrNameLst>
                                          <p:attrName>ppt_x</p:attrName>
                                          <p:attrName>ppt_y</p:attrName>
                                        </p:attrNameLst>
                                      </p:cBhvr>
                                      <p:rCtr x="3587" y="-8681"/>
                                    </p:animMotion>
                                  </p:childTnLst>
                                </p:cTn>
                              </p:par>
                              <p:par>
                                <p:cTn id="97" presetID="1" presetClass="entr" presetSubtype="0" fill="hold" grpId="0" nodeType="withEffect">
                                  <p:stCondLst>
                                    <p:cond delay="950"/>
                                  </p:stCondLst>
                                  <p:childTnLst>
                                    <p:set>
                                      <p:cBhvr>
                                        <p:cTn id="98" dur="1" fill="hold">
                                          <p:stCondLst>
                                            <p:cond delay="0"/>
                                          </p:stCondLst>
                                        </p:cTn>
                                        <p:tgtEl>
                                          <p:spTgt spid="118"/>
                                        </p:tgtEl>
                                        <p:attrNameLst>
                                          <p:attrName>style.visibility</p:attrName>
                                        </p:attrNameLst>
                                      </p:cBhvr>
                                      <p:to>
                                        <p:strVal val="visible"/>
                                      </p:to>
                                    </p:set>
                                  </p:childTnLst>
                                </p:cTn>
                              </p:par>
                              <p:par>
                                <p:cTn id="99"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100" dur="1250" fill="hold"/>
                                        <p:tgtEl>
                                          <p:spTgt spid="118"/>
                                        </p:tgtEl>
                                        <p:attrNameLst>
                                          <p:attrName>ppt_x</p:attrName>
                                          <p:attrName>ppt_y</p:attrName>
                                        </p:attrNameLst>
                                      </p:cBhvr>
                                      <p:rCtr x="-2285" y="-8715"/>
                                    </p:animMotion>
                                  </p:childTnLst>
                                </p:cTn>
                              </p:par>
                              <p:par>
                                <p:cTn id="101" presetID="1" presetClass="entr" presetSubtype="0" fill="hold" grpId="0" nodeType="withEffect">
                                  <p:stCondLst>
                                    <p:cond delay="1000"/>
                                  </p:stCondLst>
                                  <p:childTnLst>
                                    <p:set>
                                      <p:cBhvr>
                                        <p:cTn id="102" dur="1" fill="hold">
                                          <p:stCondLst>
                                            <p:cond delay="0"/>
                                          </p:stCondLst>
                                        </p:cTn>
                                        <p:tgtEl>
                                          <p:spTgt spid="126"/>
                                        </p:tgtEl>
                                        <p:attrNameLst>
                                          <p:attrName>style.visibility</p:attrName>
                                        </p:attrNameLst>
                                      </p:cBhvr>
                                      <p:to>
                                        <p:strVal val="visible"/>
                                      </p:to>
                                    </p:set>
                                  </p:childTnLst>
                                </p:cTn>
                              </p:par>
                              <p:par>
                                <p:cTn id="103"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104" dur="1500" fill="hold"/>
                                        <p:tgtEl>
                                          <p:spTgt spid="126"/>
                                        </p:tgtEl>
                                        <p:attrNameLst>
                                          <p:attrName>ppt_x</p:attrName>
                                          <p:attrName>ppt_y</p:attrName>
                                        </p:attrNameLst>
                                      </p:cBhvr>
                                      <p:rCtr x="-5195" y="-8692"/>
                                    </p:animMotion>
                                  </p:childTnLst>
                                </p:cTn>
                              </p:par>
                              <p:par>
                                <p:cTn id="105" presetID="1" presetClass="entr" presetSubtype="0" fill="hold" grpId="0" nodeType="withEffect">
                                  <p:stCondLst>
                                    <p:cond delay="1050"/>
                                  </p:stCondLst>
                                  <p:childTnLst>
                                    <p:set>
                                      <p:cBhvr>
                                        <p:cTn id="106" dur="1" fill="hold">
                                          <p:stCondLst>
                                            <p:cond delay="0"/>
                                          </p:stCondLst>
                                        </p:cTn>
                                        <p:tgtEl>
                                          <p:spTgt spid="119"/>
                                        </p:tgtEl>
                                        <p:attrNameLst>
                                          <p:attrName>style.visibility</p:attrName>
                                        </p:attrNameLst>
                                      </p:cBhvr>
                                      <p:to>
                                        <p:strVal val="visible"/>
                                      </p:to>
                                    </p:set>
                                  </p:childTnLst>
                                </p:cTn>
                              </p:par>
                              <p:par>
                                <p:cTn id="107" presetID="37" presetClass="path" presetSubtype="0" repeatCount="indefinite" fill="hold" grpId="1" nodeType="withEffect">
                                  <p:stCondLst>
                                    <p:cond delay="1050"/>
                                  </p:stCondLst>
                                  <p:childTnLst>
                                    <p:animMotion origin="layout" path="M -0.02448 0.15439 C -0.00807 0.13287 0.00013 0.04421 -0.00013 -0.01852 " pathEditMode="relative" rAng="0" ptsTypes="AA">
                                      <p:cBhvr>
                                        <p:cTn id="108" dur="1250" fill="hold"/>
                                        <p:tgtEl>
                                          <p:spTgt spid="119"/>
                                        </p:tgtEl>
                                        <p:attrNameLst>
                                          <p:attrName>ppt_x</p:attrName>
                                          <p:attrName>ppt_y</p:attrName>
                                        </p:attrNameLst>
                                      </p:cBhvr>
                                      <p:rCtr x="1211" y="-8657"/>
                                    </p:animMotion>
                                  </p:childTnLst>
                                </p:cTn>
                              </p:par>
                              <p:par>
                                <p:cTn id="109" presetID="1" presetClass="entr" presetSubtype="0" fill="hold" grpId="0" nodeType="withEffect">
                                  <p:stCondLst>
                                    <p:cond delay="1100"/>
                                  </p:stCondLst>
                                  <p:childTnLst>
                                    <p:set>
                                      <p:cBhvr>
                                        <p:cTn id="110" dur="1" fill="hold">
                                          <p:stCondLst>
                                            <p:cond delay="0"/>
                                          </p:stCondLst>
                                        </p:cTn>
                                        <p:tgtEl>
                                          <p:spTgt spid="192"/>
                                        </p:tgtEl>
                                        <p:attrNameLst>
                                          <p:attrName>style.visibility</p:attrName>
                                        </p:attrNameLst>
                                      </p:cBhvr>
                                      <p:to>
                                        <p:strVal val="visible"/>
                                      </p:to>
                                    </p:set>
                                  </p:childTnLst>
                                </p:cTn>
                              </p:par>
                              <p:par>
                                <p:cTn id="111" presetID="37" presetClass="path" presetSubtype="0" repeatCount="indefinite" fill="hold" grpId="1" nodeType="withEffect">
                                  <p:stCondLst>
                                    <p:cond delay="1100"/>
                                  </p:stCondLst>
                                  <p:childTnLst>
                                    <p:animMotion origin="layout" path="M 0.06954 0.15972 C 0.05157 0.1456 -0.00039 0.09699 -0.00039 -0.01389 " pathEditMode="relative" rAng="0" ptsTypes="AA">
                                      <p:cBhvr>
                                        <p:cTn id="112" dur="1500" fill="hold"/>
                                        <p:tgtEl>
                                          <p:spTgt spid="192"/>
                                        </p:tgtEl>
                                        <p:attrNameLst>
                                          <p:attrName>ppt_x</p:attrName>
                                          <p:attrName>ppt_y</p:attrName>
                                        </p:attrNameLst>
                                      </p:cBhvr>
                                      <p:rCtr x="-3503" y="-8681"/>
                                    </p:animMotion>
                                  </p:childTnLst>
                                </p:cTn>
                              </p:par>
                              <p:par>
                                <p:cTn id="113" presetID="1" presetClass="entr" presetSubtype="0" fill="hold" grpId="0" nodeType="withEffect">
                                  <p:stCondLst>
                                    <p:cond delay="1150"/>
                                  </p:stCondLst>
                                  <p:childTnLst>
                                    <p:set>
                                      <p:cBhvr>
                                        <p:cTn id="114" dur="1" fill="hold">
                                          <p:stCondLst>
                                            <p:cond delay="0"/>
                                          </p:stCondLst>
                                        </p:cTn>
                                        <p:tgtEl>
                                          <p:spTgt spid="188"/>
                                        </p:tgtEl>
                                        <p:attrNameLst>
                                          <p:attrName>style.visibility</p:attrName>
                                        </p:attrNameLst>
                                      </p:cBhvr>
                                      <p:to>
                                        <p:strVal val="visible"/>
                                      </p:to>
                                    </p:set>
                                  </p:childTnLst>
                                </p:cTn>
                              </p:par>
                              <p:par>
                                <p:cTn id="115"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116" dur="1250" fill="hold"/>
                                        <p:tgtEl>
                                          <p:spTgt spid="188"/>
                                        </p:tgtEl>
                                        <p:attrNameLst>
                                          <p:attrName>ppt_x</p:attrName>
                                          <p:attrName>ppt_y</p:attrName>
                                        </p:attrNameLst>
                                      </p:cBhvr>
                                      <p:rCtr x="3893" y="-8553"/>
                                    </p:animMotion>
                                  </p:childTnLst>
                                </p:cTn>
                              </p:par>
                              <p:par>
                                <p:cTn id="117" presetID="1" presetClass="entr" presetSubtype="0" fill="hold" grpId="0" nodeType="withEffect">
                                  <p:stCondLst>
                                    <p:cond delay="1200"/>
                                  </p:stCondLst>
                                  <p:childTnLst>
                                    <p:set>
                                      <p:cBhvr>
                                        <p:cTn id="118" dur="1" fill="hold">
                                          <p:stCondLst>
                                            <p:cond delay="0"/>
                                          </p:stCondLst>
                                        </p:cTn>
                                        <p:tgtEl>
                                          <p:spTgt spid="193"/>
                                        </p:tgtEl>
                                        <p:attrNameLst>
                                          <p:attrName>style.visibility</p:attrName>
                                        </p:attrNameLst>
                                      </p:cBhvr>
                                      <p:to>
                                        <p:strVal val="visible"/>
                                      </p:to>
                                    </p:set>
                                  </p:childTnLst>
                                </p:cTn>
                              </p:par>
                              <p:par>
                                <p:cTn id="119"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120" dur="1750" fill="hold"/>
                                        <p:tgtEl>
                                          <p:spTgt spid="193"/>
                                        </p:tgtEl>
                                        <p:attrNameLst>
                                          <p:attrName>ppt_x</p:attrName>
                                          <p:attrName>ppt_y</p:attrName>
                                        </p:attrNameLst>
                                      </p:cBhvr>
                                      <p:rCtr x="2982" y="-8426"/>
                                    </p:animMotion>
                                  </p:childTnLst>
                                </p:cTn>
                              </p:par>
                              <p:par>
                                <p:cTn id="121" presetID="1" presetClass="entr" presetSubtype="0" fill="hold" grpId="0" nodeType="withEffect">
                                  <p:stCondLst>
                                    <p:cond delay="1250"/>
                                  </p:stCondLst>
                                  <p:childTnLst>
                                    <p:set>
                                      <p:cBhvr>
                                        <p:cTn id="122" dur="1" fill="hold">
                                          <p:stCondLst>
                                            <p:cond delay="0"/>
                                          </p:stCondLst>
                                        </p:cTn>
                                        <p:tgtEl>
                                          <p:spTgt spid="191"/>
                                        </p:tgtEl>
                                        <p:attrNameLst>
                                          <p:attrName>style.visibility</p:attrName>
                                        </p:attrNameLst>
                                      </p:cBhvr>
                                      <p:to>
                                        <p:strVal val="visible"/>
                                      </p:to>
                                    </p:set>
                                  </p:childTnLst>
                                </p:cTn>
                              </p:par>
                              <p:par>
                                <p:cTn id="123" presetID="37" presetClass="path" presetSubtype="0" repeatCount="indefinite" fill="hold" grpId="1" nodeType="withEffect">
                                  <p:stCondLst>
                                    <p:cond delay="1250"/>
                                  </p:stCondLst>
                                  <p:childTnLst>
                                    <p:animMotion origin="layout" path="M -0.10091 0.16389 C -0.0263 0.1412 -0.00013 0.04351 0.0004 -0.00926 " pathEditMode="relative" rAng="0" ptsTypes="AA">
                                      <p:cBhvr>
                                        <p:cTn id="124" dur="1750" fill="hold"/>
                                        <p:tgtEl>
                                          <p:spTgt spid="191"/>
                                        </p:tgtEl>
                                        <p:attrNameLst>
                                          <p:attrName>ppt_x</p:attrName>
                                          <p:attrName>ppt_y</p:attrName>
                                        </p:attrNameLst>
                                      </p:cBhvr>
                                      <p:rCtr x="5065" y="-8657"/>
                                    </p:animMotion>
                                  </p:childTnLst>
                                </p:cTn>
                              </p:par>
                              <p:par>
                                <p:cTn id="125" presetID="1" presetClass="entr" presetSubtype="0" fill="hold" grpId="0" nodeType="withEffect">
                                  <p:stCondLst>
                                    <p:cond delay="1300"/>
                                  </p:stCondLst>
                                  <p:childTnLst>
                                    <p:set>
                                      <p:cBhvr>
                                        <p:cTn id="126" dur="1" fill="hold">
                                          <p:stCondLst>
                                            <p:cond delay="0"/>
                                          </p:stCondLst>
                                        </p:cTn>
                                        <p:tgtEl>
                                          <p:spTgt spid="117"/>
                                        </p:tgtEl>
                                        <p:attrNameLst>
                                          <p:attrName>style.visibility</p:attrName>
                                        </p:attrNameLst>
                                      </p:cBhvr>
                                      <p:to>
                                        <p:strVal val="visible"/>
                                      </p:to>
                                    </p:set>
                                  </p:childTnLst>
                                </p:cTn>
                              </p:par>
                              <p:par>
                                <p:cTn id="127"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128" dur="1750" fill="hold"/>
                                        <p:tgtEl>
                                          <p:spTgt spid="117"/>
                                        </p:tgtEl>
                                        <p:attrNameLst>
                                          <p:attrName>ppt_x</p:attrName>
                                          <p:attrName>ppt_y</p:attrName>
                                        </p:attrNameLst>
                                      </p:cBhvr>
                                      <p:rCtr x="5618" y="-8854"/>
                                    </p:animMotion>
                                  </p:childTnLst>
                                </p:cTn>
                              </p:par>
                              <p:par>
                                <p:cTn id="129" presetID="1" presetClass="entr" presetSubtype="0" fill="hold" grpId="0" nodeType="withEffect">
                                  <p:stCondLst>
                                    <p:cond delay="1350"/>
                                  </p:stCondLst>
                                  <p:childTnLst>
                                    <p:set>
                                      <p:cBhvr>
                                        <p:cTn id="130" dur="1" fill="hold">
                                          <p:stCondLst>
                                            <p:cond delay="0"/>
                                          </p:stCondLst>
                                        </p:cTn>
                                        <p:tgtEl>
                                          <p:spTgt spid="170"/>
                                        </p:tgtEl>
                                        <p:attrNameLst>
                                          <p:attrName>style.visibility</p:attrName>
                                        </p:attrNameLst>
                                      </p:cBhvr>
                                      <p:to>
                                        <p:strVal val="visible"/>
                                      </p:to>
                                    </p:set>
                                  </p:childTnLst>
                                </p:cTn>
                              </p:par>
                              <p:par>
                                <p:cTn id="131"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132" dur="1250" fill="hold"/>
                                        <p:tgtEl>
                                          <p:spTgt spid="170"/>
                                        </p:tgtEl>
                                        <p:attrNameLst>
                                          <p:attrName>ppt_x</p:attrName>
                                          <p:attrName>ppt_y</p:attrName>
                                        </p:attrNameLst>
                                      </p:cBhvr>
                                      <p:rCtr x="2982" y="-8715"/>
                                    </p:animMotion>
                                  </p:childTnLst>
                                </p:cTn>
                              </p:par>
                              <p:par>
                                <p:cTn id="133" presetID="1" presetClass="entr" presetSubtype="0" fill="hold" grpId="0" nodeType="withEffect">
                                  <p:stCondLst>
                                    <p:cond delay="1400"/>
                                  </p:stCondLst>
                                  <p:childTnLst>
                                    <p:set>
                                      <p:cBhvr>
                                        <p:cTn id="134" dur="1" fill="hold">
                                          <p:stCondLst>
                                            <p:cond delay="0"/>
                                          </p:stCondLst>
                                        </p:cTn>
                                        <p:tgtEl>
                                          <p:spTgt spid="194"/>
                                        </p:tgtEl>
                                        <p:attrNameLst>
                                          <p:attrName>style.visibility</p:attrName>
                                        </p:attrNameLst>
                                      </p:cBhvr>
                                      <p:to>
                                        <p:strVal val="visible"/>
                                      </p:to>
                                    </p:set>
                                  </p:childTnLst>
                                </p:cTn>
                              </p:par>
                              <p:par>
                                <p:cTn id="135"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136" dur="2000" fill="hold"/>
                                        <p:tgtEl>
                                          <p:spTgt spid="194"/>
                                        </p:tgtEl>
                                        <p:attrNameLst>
                                          <p:attrName>ppt_x</p:attrName>
                                          <p:attrName>ppt_y</p:attrName>
                                        </p:attrNameLst>
                                      </p:cBhvr>
                                      <p:rCtr x="3587" y="-8681"/>
                                    </p:animMotion>
                                  </p:childTnLst>
                                </p:cTn>
                              </p:par>
                              <p:par>
                                <p:cTn id="137" presetID="1" presetClass="entr" presetSubtype="0" fill="hold" grpId="0" nodeType="withEffect">
                                  <p:stCondLst>
                                    <p:cond delay="1450"/>
                                  </p:stCondLst>
                                  <p:childTnLst>
                                    <p:set>
                                      <p:cBhvr>
                                        <p:cTn id="138" dur="1" fill="hold">
                                          <p:stCondLst>
                                            <p:cond delay="0"/>
                                          </p:stCondLst>
                                        </p:cTn>
                                        <p:tgtEl>
                                          <p:spTgt spid="195"/>
                                        </p:tgtEl>
                                        <p:attrNameLst>
                                          <p:attrName>style.visibility</p:attrName>
                                        </p:attrNameLst>
                                      </p:cBhvr>
                                      <p:to>
                                        <p:strVal val="visible"/>
                                      </p:to>
                                    </p:set>
                                  </p:childTnLst>
                                </p:cTn>
                              </p:par>
                              <p:par>
                                <p:cTn id="139"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140" dur="1500" fill="hold"/>
                                        <p:tgtEl>
                                          <p:spTgt spid="195"/>
                                        </p:tgtEl>
                                        <p:attrNameLst>
                                          <p:attrName>ppt_x</p:attrName>
                                          <p:attrName>ppt_y</p:attrName>
                                        </p:attrNameLst>
                                      </p:cBhvr>
                                      <p:rCtr x="-2285" y="-87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8" grpId="0" animBg="1"/>
      <p:bldP spid="118" grpId="1" animBg="1"/>
      <p:bldP spid="119" grpId="0" animBg="1"/>
      <p:bldP spid="119" grpId="1" animBg="1"/>
      <p:bldP spid="126" grpId="0" animBg="1"/>
      <p:bldP spid="126" grpId="1" animBg="1"/>
      <p:bldP spid="130" grpId="0" animBg="1"/>
      <p:bldP spid="130" grpId="1" animBg="1"/>
      <p:bldP spid="169" grpId="0" animBg="1"/>
      <p:bldP spid="169" grpId="1" animBg="1"/>
      <p:bldP spid="170" grpId="0" animBg="1"/>
      <p:bldP spid="170" grpId="1" animBg="1"/>
      <p:bldP spid="188" grpId="0" animBg="1"/>
      <p:bldP spid="188" grpId="1" animBg="1"/>
      <p:bldP spid="189" grpId="0" animBg="1"/>
      <p:bldP spid="189" grpId="1" animBg="1"/>
      <p:bldP spid="190" grpId="0" animBg="1"/>
      <p:bldP spid="190" grpId="1" animBg="1"/>
      <p:bldP spid="192" grpId="0" animBg="1"/>
      <p:bldP spid="192" grpId="1" animBg="1"/>
      <p:bldP spid="193" grpId="0" animBg="1"/>
      <p:bldP spid="193" grpId="1" animBg="1"/>
      <p:bldP spid="194" grpId="0" animBg="1"/>
      <p:bldP spid="194" grpId="1" animBg="1"/>
      <p:bldP spid="195" grpId="0" animBg="1"/>
      <p:bldP spid="195" grpId="1" animBg="1"/>
      <p:bldP spid="191" grpId="0" animBg="1"/>
      <p:bldP spid="191"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6" grpId="0" animBg="1"/>
      <p:bldP spid="16" grpId="1" animBg="1"/>
      <p:bldP spid="22" grpId="0" animBg="1"/>
      <p:bldP spid="22" grpId="1" animBg="1"/>
      <p:bldP spid="30" grpId="0" animBg="1"/>
      <p:bldP spid="30"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71" grpId="0" animBg="1"/>
      <p:bldP spid="171" grpId="1" animBg="1"/>
      <p:bldP spid="178" grpId="0" animBg="1"/>
      <p:bldP spid="178" grpId="1" animBg="1"/>
      <p:bldP spid="179" grpId="0" animBg="1"/>
      <p:bldP spid="179" grpId="1" animBg="1"/>
      <p:bldP spid="33" grpId="0" animBg="1"/>
      <p:bldP spid="33" grpId="1" animBg="1"/>
      <p:bldP spid="181" grpId="0" animBg="1"/>
      <p:bldP spid="181"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CCAC0-681D-CA72-9A3A-0276ADE52562}"/>
              </a:ext>
              <a:ext uri="{C183D7F6-B498-43B3-948B-1728B52AA6E4}">
                <adec:decorative xmlns:adec="http://schemas.microsoft.com/office/drawing/2017/decorative" val="1"/>
              </a:ext>
            </a:extLst>
          </p:cNvPr>
          <p:cNvSpPr txBox="1"/>
          <p:nvPr/>
        </p:nvSpPr>
        <p:spPr>
          <a:xfrm>
            <a:off x="584200" y="3108960"/>
            <a:ext cx="6760344" cy="769441"/>
          </a:xfrm>
          <a:prstGeom prst="rect">
            <a:avLst/>
          </a:prstGeom>
          <a:noFill/>
        </p:spPr>
        <p:txBody>
          <a:bodyPr wrap="square">
            <a:spAutoFit/>
          </a:bodyPr>
          <a:lstStyle/>
          <a:p>
            <a:r>
              <a:rPr lang="en-US" sz="4400">
                <a:solidFill>
                  <a:schemeClr val="tx1"/>
                </a:solidFill>
                <a:latin typeface="Segoe UI Semibold"/>
              </a:rPr>
              <a:t>Analytics</a:t>
            </a:r>
            <a:endParaRPr lang="en-US" sz="4400"/>
          </a:p>
        </p:txBody>
      </p:sp>
      <p:sp>
        <p:nvSpPr>
          <p:cNvPr id="2" name="Title 1">
            <a:extLst>
              <a:ext uri="{FF2B5EF4-FFF2-40B4-BE49-F238E27FC236}">
                <a16:creationId xmlns:a16="http://schemas.microsoft.com/office/drawing/2014/main" id="{59A2EAC2-CFA6-E2A7-2F40-6B51347FF99B}"/>
              </a:ext>
            </a:extLst>
          </p:cNvPr>
          <p:cNvSpPr>
            <a:spLocks noGrp="1"/>
          </p:cNvSpPr>
          <p:nvPr>
            <p:ph type="title"/>
          </p:nvPr>
        </p:nvSpPr>
        <p:spPr>
          <a:xfrm>
            <a:off x="585216" y="-498598"/>
            <a:ext cx="9144000" cy="498598"/>
          </a:xfrm>
        </p:spPr>
        <p:txBody>
          <a:bodyPr vert="horz" wrap="square" lIns="0" tIns="0" rIns="0" bIns="0" rtlCol="0" anchor="b" anchorCtr="0">
            <a:spAutoFit/>
          </a:bodyPr>
          <a:lstStyle/>
          <a:p>
            <a:r>
              <a:rPr lang="en-US"/>
              <a:t>Analytics</a:t>
            </a:r>
          </a:p>
        </p:txBody>
      </p:sp>
    </p:spTree>
    <p:extLst>
      <p:ext uri="{BB962C8B-B14F-4D97-AF65-F5344CB8AC3E}">
        <p14:creationId xmlns:p14="http://schemas.microsoft.com/office/powerpoint/2010/main" val="2045186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CEDFD84-1EB5-4DEB-9714-745A4A83A61D}"/>
              </a:ext>
            </a:extLst>
          </p:cNvPr>
          <p:cNvSpPr>
            <a:spLocks noGrp="1"/>
          </p:cNvSpPr>
          <p:nvPr>
            <p:ph type="title"/>
          </p:nvPr>
        </p:nvSpPr>
        <p:spPr>
          <a:xfrm>
            <a:off x="546719" y="2595600"/>
            <a:ext cx="3174556" cy="1218795"/>
          </a:xfrm>
        </p:spPr>
        <p:txBody>
          <a:bodyPr/>
          <a:lstStyle/>
          <a:p>
            <a:pPr lvl="0">
              <a:lnSpc>
                <a:spcPct val="90000"/>
              </a:lnSpc>
            </a:pPr>
            <a:r>
              <a:rPr lang="en-US" sz="4400">
                <a:gradFill flip="none" rotWithShape="1">
                  <a:gsLst>
                    <a:gs pos="12000">
                      <a:srgbClr val="FFFFFF"/>
                    </a:gs>
                    <a:gs pos="100000">
                      <a:srgbClr val="FFFFFF"/>
                    </a:gs>
                  </a:gsLst>
                  <a:lin ang="18900000" scaled="1"/>
                  <a:tileRect/>
                </a:gradFill>
                <a:cs typeface="+mn-cs"/>
              </a:rPr>
              <a:t>Analytics</a:t>
            </a:r>
            <a:r>
              <a:rPr lang="en-US" sz="4400" baseline="0">
                <a:gradFill flip="none" rotWithShape="1">
                  <a:gsLst>
                    <a:gs pos="12000">
                      <a:srgbClr val="FFFFFF"/>
                    </a:gs>
                    <a:gs pos="100000">
                      <a:srgbClr val="FFFFFF"/>
                    </a:gs>
                  </a:gsLst>
                  <a:lin ang="18900000" scaled="1"/>
                  <a:tileRect/>
                </a:gradFill>
                <a:cs typeface="+mn-cs"/>
              </a:rPr>
              <a:t> </a:t>
            </a:r>
            <a:r>
              <a:rPr lang="en-US" sz="4400">
                <a:gradFill flip="none" rotWithShape="1">
                  <a:gsLst>
                    <a:gs pos="12000">
                      <a:srgbClr val="FFFFFF"/>
                    </a:gs>
                    <a:gs pos="100000">
                      <a:srgbClr val="FFFFFF"/>
                    </a:gs>
                  </a:gsLst>
                  <a:lin ang="18900000" scaled="1"/>
                  <a:tileRect/>
                </a:gradFill>
                <a:cs typeface="+mn-cs"/>
              </a:rPr>
              <a:t>and insights</a:t>
            </a:r>
            <a:endParaRPr lang="en-US"/>
          </a:p>
        </p:txBody>
      </p:sp>
      <p:pic>
        <p:nvPicPr>
          <p:cNvPr id="2" name="Picture 1" descr="Azure Synapse logo">
            <a:extLst>
              <a:ext uri="{FF2B5EF4-FFF2-40B4-BE49-F238E27FC236}">
                <a16:creationId xmlns:a16="http://schemas.microsoft.com/office/drawing/2014/main" id="{39396263-327E-4820-9955-DA6C706CD8E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51601" y="1631981"/>
            <a:ext cx="611163" cy="611163"/>
          </a:xfrm>
          <a:prstGeom prst="rect">
            <a:avLst/>
          </a:prstGeom>
        </p:spPr>
      </p:pic>
      <p:pic>
        <p:nvPicPr>
          <p:cNvPr id="94" name="Picture 93" descr="Power BI logo">
            <a:extLst>
              <a:ext uri="{FF2B5EF4-FFF2-40B4-BE49-F238E27FC236}">
                <a16:creationId xmlns:a16="http://schemas.microsoft.com/office/drawing/2014/main" id="{1A127743-9DF1-42B8-8D2A-0A675FD8D0FF}"/>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320851" y="1598997"/>
            <a:ext cx="677130" cy="677130"/>
          </a:xfrm>
          <a:prstGeom prst="rect">
            <a:avLst/>
          </a:prstGeom>
          <a:effectLst/>
        </p:spPr>
      </p:pic>
      <p:sp>
        <p:nvSpPr>
          <p:cNvPr id="8" name="Content Placeholder 7">
            <a:extLst>
              <a:ext uri="{FF2B5EF4-FFF2-40B4-BE49-F238E27FC236}">
                <a16:creationId xmlns:a16="http://schemas.microsoft.com/office/drawing/2014/main" id="{6B685542-B83C-4266-94F6-610EA763F2CD}"/>
              </a:ext>
            </a:extLst>
          </p:cNvPr>
          <p:cNvSpPr>
            <a:spLocks noGrp="1"/>
          </p:cNvSpPr>
          <p:nvPr>
            <p:ph sz="quarter" idx="10"/>
          </p:nvPr>
        </p:nvSpPr>
        <p:spPr>
          <a:xfrm>
            <a:off x="593145" y="4192262"/>
            <a:ext cx="2477789" cy="251035"/>
          </a:xfrm>
        </p:spPr>
        <p:txBody>
          <a:bodyPr/>
          <a:lstStyle/>
          <a:p>
            <a:pPr marL="0" lvl="0" indent="0">
              <a:lnSpc>
                <a:spcPct val="90000"/>
              </a:lnSpc>
              <a:spcBef>
                <a:spcPct val="0"/>
              </a:spcBef>
              <a:buSzTx/>
              <a:buNone/>
            </a:pPr>
            <a:r>
              <a:rPr lang="en-US" sz="1800">
                <a:ln w="3175">
                  <a:noFill/>
                </a:ln>
                <a:gradFill flip="none" rotWithShape="1">
                  <a:gsLst>
                    <a:gs pos="12000">
                      <a:srgbClr val="FFFFFF"/>
                    </a:gs>
                    <a:gs pos="100000">
                      <a:srgbClr val="FFFFFF"/>
                    </a:gs>
                  </a:gsLst>
                  <a:lin ang="18900000" scaled="1"/>
                  <a:tileRect/>
                </a:gradFill>
                <a:latin typeface="Segoe UI Semibold"/>
                <a:cs typeface="+mn-cs"/>
              </a:rPr>
              <a:t>Fastest time to insights</a:t>
            </a:r>
            <a:endParaRPr lang="en-US"/>
          </a:p>
        </p:txBody>
      </p:sp>
      <p:sp>
        <p:nvSpPr>
          <p:cNvPr id="56" name="Rectangle 55">
            <a:extLst>
              <a:ext uri="{FF2B5EF4-FFF2-40B4-BE49-F238E27FC236}">
                <a16:creationId xmlns:a16="http://schemas.microsoft.com/office/drawing/2014/main" id="{A41433C9-8B6F-4586-A580-BE28BDDD9C53}"/>
              </a:ext>
              <a:ext uri="{C183D7F6-B498-43B3-948B-1728B52AA6E4}">
                <adec:decorative xmlns:adec="http://schemas.microsoft.com/office/drawing/2017/decorative" val="1"/>
              </a:ext>
            </a:extLst>
          </p:cNvPr>
          <p:cNvSpPr/>
          <p:nvPr/>
        </p:nvSpPr>
        <p:spPr bwMode="auto">
          <a:xfrm>
            <a:off x="6095576" y="584641"/>
            <a:ext cx="5501656" cy="2480764"/>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200">
              <a:gradFill>
                <a:gsLst>
                  <a:gs pos="0">
                    <a:schemeClr val="accent1"/>
                  </a:gs>
                  <a:gs pos="83000">
                    <a:schemeClr val="accent1"/>
                  </a:gs>
                </a:gsLst>
                <a:lin ang="5400000" scaled="1"/>
              </a:gradFill>
              <a:cs typeface="Segoe UI" pitchFamily="34" charset="0"/>
            </a:endParaRPr>
          </a:p>
        </p:txBody>
      </p:sp>
      <p:sp>
        <p:nvSpPr>
          <p:cNvPr id="90" name="Text Placeholder 8">
            <a:extLst>
              <a:ext uri="{FF2B5EF4-FFF2-40B4-BE49-F238E27FC236}">
                <a16:creationId xmlns:a16="http://schemas.microsoft.com/office/drawing/2014/main" id="{689AB86F-828C-4451-815F-D1059046CE6F}"/>
              </a:ext>
            </a:extLst>
          </p:cNvPr>
          <p:cNvSpPr>
            <a:spLocks noGrp="1"/>
          </p:cNvSpPr>
          <p:nvPr>
            <p:ph type="body" sz="quarter" idx="15"/>
          </p:nvPr>
        </p:nvSpPr>
        <p:spPr>
          <a:xfrm>
            <a:off x="7027646" y="744459"/>
            <a:ext cx="3632200" cy="184666"/>
          </a:xfrm>
        </p:spPr>
        <p:txBody>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0">
                      <a:srgbClr val="50E6FF"/>
                    </a:gs>
                    <a:gs pos="83000">
                      <a:srgbClr val="50E6FF"/>
                    </a:gs>
                  </a:gsLst>
                  <a:lin ang="5400000" scaled="1"/>
                </a:gradFill>
                <a:effectLst/>
                <a:uLnTx/>
                <a:uFillTx/>
                <a:latin typeface="Segoe UI"/>
                <a:ea typeface="+mn-ea"/>
                <a:cs typeface="Segoe UI" pitchFamily="34" charset="0"/>
              </a:rPr>
              <a:t>Best price performance in the market</a:t>
            </a:r>
          </a:p>
        </p:txBody>
      </p:sp>
      <p:grpSp>
        <p:nvGrpSpPr>
          <p:cNvPr id="5" name="Group 4" descr="Graph depicting best price performance in the market for Azure Synapse Analytics is $33, Amazon Redshift is $48, Snowflake Standard is $103 and Google BigQuery per byte is $564 which is 94% less than Azure Synapse Analytics.">
            <a:extLst>
              <a:ext uri="{FF2B5EF4-FFF2-40B4-BE49-F238E27FC236}">
                <a16:creationId xmlns:a16="http://schemas.microsoft.com/office/drawing/2014/main" id="{BF85A8CB-DB02-40C9-89A3-E013006A5851}"/>
              </a:ext>
              <a:ext uri="{C183D7F6-B498-43B3-948B-1728B52AA6E4}">
                <adec:decorative xmlns:adec="http://schemas.microsoft.com/office/drawing/2017/decorative" val="0"/>
              </a:ext>
            </a:extLst>
          </p:cNvPr>
          <p:cNvGrpSpPr/>
          <p:nvPr/>
        </p:nvGrpSpPr>
        <p:grpSpPr>
          <a:xfrm>
            <a:off x="6701370" y="1260311"/>
            <a:ext cx="4290068" cy="1756275"/>
            <a:chOff x="6694226" y="1246023"/>
            <a:chExt cx="4290068" cy="1756275"/>
          </a:xfrm>
        </p:grpSpPr>
        <p:pic>
          <p:nvPicPr>
            <p:cNvPr id="60" name="Picture 59">
              <a:extLst>
                <a:ext uri="{FF2B5EF4-FFF2-40B4-BE49-F238E27FC236}">
                  <a16:creationId xmlns:a16="http://schemas.microsoft.com/office/drawing/2014/main" id="{A69A2CA5-3070-45C1-B38D-ABCD4288DB86}"/>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10224471" y="2691184"/>
              <a:ext cx="277238" cy="252930"/>
            </a:xfrm>
            <a:prstGeom prst="rect">
              <a:avLst/>
            </a:prstGeom>
          </p:spPr>
        </p:pic>
        <p:pic>
          <p:nvPicPr>
            <p:cNvPr id="64" name="Picture 63">
              <a:extLst>
                <a:ext uri="{FF2B5EF4-FFF2-40B4-BE49-F238E27FC236}">
                  <a16:creationId xmlns:a16="http://schemas.microsoft.com/office/drawing/2014/main" id="{9E276AFE-0C70-4976-8D38-3416E9D0CA64}"/>
                </a:ext>
                <a:ext uri="{C183D7F6-B498-43B3-948B-1728B52AA6E4}">
                  <adec:decorative xmlns:adec="http://schemas.microsoft.com/office/drawing/2017/decorative" val="1"/>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9204919" y="2679232"/>
              <a:ext cx="338702" cy="323066"/>
            </a:xfrm>
            <a:prstGeom prst="rect">
              <a:avLst/>
            </a:prstGeom>
          </p:spPr>
        </p:pic>
        <p:pic>
          <p:nvPicPr>
            <p:cNvPr id="81" name="Picture 80">
              <a:extLst>
                <a:ext uri="{FF2B5EF4-FFF2-40B4-BE49-F238E27FC236}">
                  <a16:creationId xmlns:a16="http://schemas.microsoft.com/office/drawing/2014/main" id="{B515B494-ADF1-4266-934A-51CDBEB53FB2}"/>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015614" y="2683524"/>
              <a:ext cx="257926" cy="257924"/>
            </a:xfrm>
            <a:prstGeom prst="rect">
              <a:avLst/>
            </a:prstGeom>
          </p:spPr>
        </p:pic>
        <p:sp>
          <p:nvSpPr>
            <p:cNvPr id="58" name="TextBox 57">
              <a:extLst>
                <a:ext uri="{FF2B5EF4-FFF2-40B4-BE49-F238E27FC236}">
                  <a16:creationId xmlns:a16="http://schemas.microsoft.com/office/drawing/2014/main" id="{9DA89BDB-810D-49EC-9402-7D4548611827}"/>
                </a:ext>
                <a:ext uri="{C183D7F6-B498-43B3-948B-1728B52AA6E4}">
                  <adec:decorative xmlns:adec="http://schemas.microsoft.com/office/drawing/2017/decorative" val="1"/>
                </a:ext>
              </a:extLst>
            </p:cNvPr>
            <p:cNvSpPr txBox="1"/>
            <p:nvPr/>
          </p:nvSpPr>
          <p:spPr>
            <a:xfrm>
              <a:off x="6699213" y="2286659"/>
              <a:ext cx="888064" cy="222855"/>
            </a:xfrm>
            <a:prstGeom prst="rect">
              <a:avLst/>
            </a:prstGeom>
            <a:noFill/>
          </p:spPr>
          <p:txBody>
            <a:bodyPr wrap="none" lIns="0" tIns="0" rIns="0" bIns="0" rtlCol="0">
              <a:spAutoFit/>
            </a:bodyPr>
            <a:lstStyle/>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prstClr val="white"/>
                  </a:solidFill>
                  <a:effectLst/>
                  <a:uLnTx/>
                  <a:uFillTx/>
                  <a:latin typeface="+mj-lt"/>
                </a:rPr>
                <a:t>Azure Synapse </a:t>
              </a:r>
            </a:p>
            <a:p>
              <a:pPr marL="0" marR="0" lvl="0" indent="0" algn="ctr" defTabSz="914225" eaLnBrk="1" fontAlgn="auto" latinLnBrk="0" hangingPunct="1">
                <a:lnSpc>
                  <a:spcPct val="100000"/>
                </a:lnSpc>
                <a:spcBef>
                  <a:spcPts val="0"/>
                </a:spcBef>
                <a:spcAft>
                  <a:spcPts val="0"/>
                </a:spcAft>
                <a:buClrTx/>
                <a:buSzTx/>
                <a:buFontTx/>
                <a:buNone/>
                <a:tabLst/>
                <a:defRPr/>
              </a:pPr>
              <a:r>
                <a:rPr kumimoji="0" lang="en-US" sz="1000" i="0" u="none" strike="noStrike" kern="0" cap="none" spc="0" normalizeH="0" baseline="0" noProof="0">
                  <a:ln>
                    <a:noFill/>
                  </a:ln>
                  <a:solidFill>
                    <a:prstClr val="white"/>
                  </a:solidFill>
                  <a:effectLst/>
                  <a:uLnTx/>
                  <a:uFillTx/>
                  <a:latin typeface="+mj-lt"/>
                </a:rPr>
                <a:t>Analytics</a:t>
              </a:r>
            </a:p>
          </p:txBody>
        </p:sp>
        <p:sp>
          <p:nvSpPr>
            <p:cNvPr id="59" name="TextBox 58">
              <a:extLst>
                <a:ext uri="{FF2B5EF4-FFF2-40B4-BE49-F238E27FC236}">
                  <a16:creationId xmlns:a16="http://schemas.microsoft.com/office/drawing/2014/main" id="{E9A72F56-C519-4965-B9D5-2ADD552A5D1B}"/>
                </a:ext>
                <a:ext uri="{C183D7F6-B498-43B3-948B-1728B52AA6E4}">
                  <adec:decorative xmlns:adec="http://schemas.microsoft.com/office/drawing/2017/decorative" val="1"/>
                </a:ext>
              </a:extLst>
            </p:cNvPr>
            <p:cNvSpPr txBox="1"/>
            <p:nvPr/>
          </p:nvSpPr>
          <p:spPr>
            <a:xfrm>
              <a:off x="8006925" y="2322457"/>
              <a:ext cx="280526" cy="153888"/>
            </a:xfrm>
            <a:prstGeom prst="rect">
              <a:avLst/>
            </a:prstGeom>
            <a:noFill/>
          </p:spPr>
          <p:txBody>
            <a:bodyPr wrap="non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800" b="1" i="0" u="none" strike="noStrike" cap="none" spc="0" normalizeH="0" baseline="0">
                  <a:ln>
                    <a:noFill/>
                  </a:ln>
                  <a:gradFill>
                    <a:gsLst>
                      <a:gs pos="2917">
                        <a:srgbClr val="000000"/>
                      </a:gs>
                      <a:gs pos="30000">
                        <a:srgbClr val="000000"/>
                      </a:gs>
                    </a:gsLst>
                    <a:lin ang="5400000" scaled="0"/>
                  </a:gradFill>
                  <a:effectLst/>
                  <a:uLnTx/>
                  <a:uFillTx/>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lang="en-US" sz="1000" b="0" kern="0">
                  <a:solidFill>
                    <a:prstClr val="white"/>
                  </a:solidFill>
                  <a:latin typeface="+mj-lt"/>
                </a:rPr>
                <a:t>AWS</a:t>
              </a:r>
              <a:endParaRPr kumimoji="0" lang="en-US" sz="1000" b="0" i="0" u="none" strike="noStrike" kern="0" cap="none" spc="0" normalizeH="0" baseline="0" noProof="0">
                <a:ln>
                  <a:noFill/>
                </a:ln>
                <a:solidFill>
                  <a:prstClr val="white"/>
                </a:solidFill>
                <a:effectLst/>
                <a:uLnTx/>
                <a:uFillTx/>
                <a:latin typeface="+mj-lt"/>
              </a:endParaRPr>
            </a:p>
          </p:txBody>
        </p:sp>
        <p:sp>
          <p:nvSpPr>
            <p:cNvPr id="61" name="TextBox 60">
              <a:extLst>
                <a:ext uri="{FF2B5EF4-FFF2-40B4-BE49-F238E27FC236}">
                  <a16:creationId xmlns:a16="http://schemas.microsoft.com/office/drawing/2014/main" id="{9179B51D-52E2-4F90-BB6C-43C184501D1D}"/>
                </a:ext>
                <a:ext uri="{C183D7F6-B498-43B3-948B-1728B52AA6E4}">
                  <adec:decorative xmlns:adec="http://schemas.microsoft.com/office/drawing/2017/decorative" val="1"/>
                </a:ext>
              </a:extLst>
            </p:cNvPr>
            <p:cNvSpPr txBox="1"/>
            <p:nvPr/>
          </p:nvSpPr>
          <p:spPr>
            <a:xfrm>
              <a:off x="8839260" y="2310505"/>
              <a:ext cx="1035540" cy="153888"/>
            </a:xfrm>
            <a:prstGeom prst="rect">
              <a:avLst/>
            </a:prstGeom>
            <a:noFill/>
          </p:spPr>
          <p:txBody>
            <a:bodyPr wrap="non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900" b="1" i="0" u="none" strike="noStrike" cap="none" spc="0" normalizeH="0" baseline="0">
                  <a:ln>
                    <a:noFill/>
                  </a:ln>
                  <a:gradFill>
                    <a:gsLst>
                      <a:gs pos="2917">
                        <a:srgbClr val="000000"/>
                      </a:gs>
                      <a:gs pos="30000">
                        <a:srgbClr val="000000"/>
                      </a:gs>
                    </a:gsLst>
                    <a:lin ang="5400000" scaled="0"/>
                  </a:gradFill>
                  <a:effectLst/>
                  <a:uLnTx/>
                  <a:uFillTx/>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lang="en-US" sz="1000" b="0" kern="0">
                  <a:solidFill>
                    <a:prstClr val="white"/>
                  </a:solidFill>
                  <a:latin typeface="+mj-lt"/>
                </a:rPr>
                <a:t>Google Big Query</a:t>
              </a:r>
              <a:endParaRPr kumimoji="0" lang="en-US" sz="1000" b="0" i="0" u="none" strike="noStrike" kern="0" cap="none" spc="0" normalizeH="0" baseline="0" noProof="0">
                <a:ln>
                  <a:noFill/>
                </a:ln>
                <a:solidFill>
                  <a:prstClr val="white"/>
                </a:solidFill>
                <a:effectLst/>
                <a:uLnTx/>
                <a:uFillTx/>
                <a:latin typeface="+mj-lt"/>
              </a:endParaRPr>
            </a:p>
          </p:txBody>
        </p:sp>
        <p:sp>
          <p:nvSpPr>
            <p:cNvPr id="63" name="TextBox 62">
              <a:extLst>
                <a:ext uri="{FF2B5EF4-FFF2-40B4-BE49-F238E27FC236}">
                  <a16:creationId xmlns:a16="http://schemas.microsoft.com/office/drawing/2014/main" id="{86535A01-DDDB-44D1-9012-4705E718C62E}"/>
                </a:ext>
                <a:ext uri="{C183D7F6-B498-43B3-948B-1728B52AA6E4}">
                  <adec:decorative xmlns:adec="http://schemas.microsoft.com/office/drawing/2017/decorative" val="1"/>
                </a:ext>
              </a:extLst>
            </p:cNvPr>
            <p:cNvSpPr txBox="1"/>
            <p:nvPr/>
          </p:nvSpPr>
          <p:spPr>
            <a:xfrm>
              <a:off x="9773197" y="2286665"/>
              <a:ext cx="1132228" cy="153888"/>
            </a:xfrm>
            <a:prstGeom prst="rect">
              <a:avLst/>
            </a:prstGeom>
            <a:noFill/>
          </p:spPr>
          <p:txBody>
            <a:bodyPr wrap="square" lIns="0" tIns="0" rIns="0" bIns="0" rtlCol="0">
              <a:spAutoFit/>
            </a:bodyPr>
            <a:lstStyle>
              <a:defPPr>
                <a:defRPr lang="en-US"/>
              </a:defPPr>
              <a:lvl1pPr marR="0" lvl="0" indent="0" algn="ctr" defTabSz="914400" fontAlgn="auto">
                <a:lnSpc>
                  <a:spcPct val="90000"/>
                </a:lnSpc>
                <a:spcBef>
                  <a:spcPts val="0"/>
                </a:spcBef>
                <a:spcAft>
                  <a:spcPts val="0"/>
                </a:spcAft>
                <a:buClrTx/>
                <a:buSzTx/>
                <a:buFontTx/>
                <a:buNone/>
                <a:tabLst/>
                <a:defRPr kumimoji="0" sz="800" b="1" i="0" u="none" strike="noStrike" cap="none" spc="0" normalizeH="0" baseline="0">
                  <a:ln>
                    <a:noFill/>
                  </a:ln>
                  <a:gradFill>
                    <a:gsLst>
                      <a:gs pos="2917">
                        <a:srgbClr val="000000"/>
                      </a:gs>
                      <a:gs pos="30000">
                        <a:srgbClr val="000000"/>
                      </a:gs>
                    </a:gsLst>
                    <a:lin ang="5400000" scaled="0"/>
                  </a:gradFill>
                  <a:effectLst/>
                  <a:uLnTx/>
                  <a:uFillTx/>
                  <a:latin typeface="Segoe UI"/>
                </a:defRPr>
              </a:lvl1pPr>
            </a:lstStyle>
            <a:p>
              <a:pPr marL="0" marR="0" lvl="0" indent="0" algn="ctr" defTabSz="914225" eaLnBrk="1" fontAlgn="auto" latinLnBrk="0" hangingPunct="1">
                <a:lnSpc>
                  <a:spcPct val="100000"/>
                </a:lnSpc>
                <a:spcBef>
                  <a:spcPts val="0"/>
                </a:spcBef>
                <a:spcAft>
                  <a:spcPts val="0"/>
                </a:spcAft>
                <a:buClrTx/>
                <a:buSzTx/>
                <a:buFontTx/>
                <a:buNone/>
                <a:tabLst/>
                <a:defRPr/>
              </a:pPr>
              <a:r>
                <a:rPr lang="en-US" sz="1000" b="0" kern="0">
                  <a:solidFill>
                    <a:prstClr val="white"/>
                  </a:solidFill>
                  <a:latin typeface="+mj-lt"/>
                </a:rPr>
                <a:t>Snowflake</a:t>
              </a:r>
              <a:endParaRPr kumimoji="0" lang="en-US" sz="1000" b="0" i="0" u="none" strike="noStrike" kern="0" cap="none" spc="0" normalizeH="0" baseline="0" noProof="0">
                <a:ln>
                  <a:noFill/>
                </a:ln>
                <a:solidFill>
                  <a:prstClr val="white"/>
                </a:solidFill>
                <a:effectLst/>
                <a:uLnTx/>
                <a:uFillTx/>
                <a:latin typeface="+mj-lt"/>
              </a:endParaRPr>
            </a:p>
          </p:txBody>
        </p:sp>
        <p:sp>
          <p:nvSpPr>
            <p:cNvPr id="67" name="Rectangle 66">
              <a:extLst>
                <a:ext uri="{FF2B5EF4-FFF2-40B4-BE49-F238E27FC236}">
                  <a16:creationId xmlns:a16="http://schemas.microsoft.com/office/drawing/2014/main" id="{51980008-48F6-4E1E-9CE2-5166123FD34C}"/>
                </a:ext>
                <a:ext uri="{C183D7F6-B498-43B3-948B-1728B52AA6E4}">
                  <adec:decorative xmlns:adec="http://schemas.microsoft.com/office/drawing/2017/decorative" val="1"/>
                </a:ext>
              </a:extLst>
            </p:cNvPr>
            <p:cNvSpPr/>
            <p:nvPr/>
          </p:nvSpPr>
          <p:spPr bwMode="auto">
            <a:xfrm>
              <a:off x="7897968" y="1919763"/>
              <a:ext cx="506997" cy="298881"/>
            </a:xfrm>
            <a:prstGeom prst="rect">
              <a:avLst/>
            </a:prstGeom>
            <a:gradFill>
              <a:gsLst>
                <a:gs pos="0">
                  <a:schemeClr val="accent2"/>
                </a:gs>
                <a:gs pos="100000">
                  <a:schemeClr val="accent2">
                    <a:lumMod val="50000"/>
                  </a:schemeClr>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000000"/>
                </a:solidFill>
                <a:cs typeface="Segoe UI" pitchFamily="34" charset="0"/>
              </a:endParaRPr>
            </a:p>
          </p:txBody>
        </p:sp>
        <p:sp>
          <p:nvSpPr>
            <p:cNvPr id="68" name="TextBox 67">
              <a:extLst>
                <a:ext uri="{FF2B5EF4-FFF2-40B4-BE49-F238E27FC236}">
                  <a16:creationId xmlns:a16="http://schemas.microsoft.com/office/drawing/2014/main" id="{30207164-7728-4C67-AC77-79B8A684ACCD}"/>
                </a:ext>
                <a:ext uri="{C183D7F6-B498-43B3-948B-1728B52AA6E4}">
                  <adec:decorative xmlns:adec="http://schemas.microsoft.com/office/drawing/2017/decorative" val="1"/>
                </a:ext>
              </a:extLst>
            </p:cNvPr>
            <p:cNvSpPr txBox="1"/>
            <p:nvPr/>
          </p:nvSpPr>
          <p:spPr>
            <a:xfrm>
              <a:off x="7881943" y="1716866"/>
              <a:ext cx="413152" cy="230825"/>
            </a:xfrm>
            <a:prstGeom prst="rect">
              <a:avLst/>
            </a:prstGeom>
            <a:noFill/>
          </p:spPr>
          <p:txBody>
            <a:bodyPr wrap="square" lIns="0" tIns="0" rIns="0" bIns="45713" rtlCol="0">
              <a:sp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prstClr val="white"/>
                  </a:solidFill>
                  <a:effectLst/>
                  <a:uLnTx/>
                  <a:uFillTx/>
                  <a:latin typeface="+mj-lt"/>
                </a:rPr>
                <a:t>$</a:t>
              </a:r>
              <a:r>
                <a:rPr lang="en-US" sz="1200" kern="0">
                  <a:solidFill>
                    <a:prstClr val="white"/>
                  </a:solidFill>
                  <a:latin typeface="+mj-lt"/>
                </a:rPr>
                <a:t>7M</a:t>
              </a:r>
              <a:endParaRPr kumimoji="0" lang="en-US" sz="1200" i="0" u="none" strike="noStrike" kern="0" cap="none" spc="0" normalizeH="0" baseline="0" noProof="0">
                <a:ln>
                  <a:noFill/>
                </a:ln>
                <a:solidFill>
                  <a:prstClr val="white"/>
                </a:solidFill>
                <a:effectLst/>
                <a:uLnTx/>
                <a:uFillTx/>
                <a:latin typeface="+mj-lt"/>
              </a:endParaRPr>
            </a:p>
          </p:txBody>
        </p:sp>
        <p:sp>
          <p:nvSpPr>
            <p:cNvPr id="69" name="Rectangle 68">
              <a:extLst>
                <a:ext uri="{FF2B5EF4-FFF2-40B4-BE49-F238E27FC236}">
                  <a16:creationId xmlns:a16="http://schemas.microsoft.com/office/drawing/2014/main" id="{E5DD215B-7D52-43BB-AA73-1C5A1F3B56B1}"/>
                </a:ext>
                <a:ext uri="{C183D7F6-B498-43B3-948B-1728B52AA6E4}">
                  <adec:decorative xmlns:adec="http://schemas.microsoft.com/office/drawing/2017/decorative" val="1"/>
                </a:ext>
              </a:extLst>
            </p:cNvPr>
            <p:cNvSpPr/>
            <p:nvPr/>
          </p:nvSpPr>
          <p:spPr bwMode="auto">
            <a:xfrm>
              <a:off x="9036026" y="1825579"/>
              <a:ext cx="507001" cy="398530"/>
            </a:xfrm>
            <a:prstGeom prst="rect">
              <a:avLst/>
            </a:prstGeom>
            <a:gradFill>
              <a:gsLst>
                <a:gs pos="0">
                  <a:schemeClr val="accent2"/>
                </a:gs>
                <a:gs pos="100000">
                  <a:schemeClr val="accent2">
                    <a:lumMod val="50000"/>
                  </a:schemeClr>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000000"/>
                </a:solidFill>
                <a:cs typeface="Segoe UI" pitchFamily="34" charset="0"/>
              </a:endParaRPr>
            </a:p>
          </p:txBody>
        </p:sp>
        <p:sp>
          <p:nvSpPr>
            <p:cNvPr id="70" name="TextBox 69">
              <a:extLst>
                <a:ext uri="{FF2B5EF4-FFF2-40B4-BE49-F238E27FC236}">
                  <a16:creationId xmlns:a16="http://schemas.microsoft.com/office/drawing/2014/main" id="{5269A572-E028-4AD8-9ECE-C78690DBA401}"/>
                </a:ext>
                <a:ext uri="{C183D7F6-B498-43B3-948B-1728B52AA6E4}">
                  <adec:decorative xmlns:adec="http://schemas.microsoft.com/office/drawing/2017/decorative" val="1"/>
                </a:ext>
              </a:extLst>
            </p:cNvPr>
            <p:cNvSpPr txBox="1"/>
            <p:nvPr/>
          </p:nvSpPr>
          <p:spPr>
            <a:xfrm>
              <a:off x="9095549" y="1632534"/>
              <a:ext cx="413155" cy="230825"/>
            </a:xfrm>
            <a:prstGeom prst="rect">
              <a:avLst/>
            </a:prstGeom>
            <a:noFill/>
          </p:spPr>
          <p:txBody>
            <a:bodyPr wrap="square" lIns="0" tIns="0" rIns="0" bIns="45713" rtlCol="0">
              <a:sp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prstClr val="white"/>
                  </a:solidFill>
                  <a:effectLst/>
                  <a:uLnTx/>
                  <a:uFillTx/>
                  <a:latin typeface="+mj-lt"/>
                </a:rPr>
                <a:t>$</a:t>
              </a:r>
              <a:r>
                <a:rPr lang="en-US" sz="1200" kern="0">
                  <a:solidFill>
                    <a:prstClr val="white"/>
                  </a:solidFill>
                  <a:latin typeface="+mj-lt"/>
                </a:rPr>
                <a:t>12M</a:t>
              </a:r>
              <a:endParaRPr kumimoji="0" lang="en-US" sz="1200" i="0" u="none" strike="noStrike" kern="0" cap="none" spc="0" normalizeH="0" baseline="0" noProof="0">
                <a:ln>
                  <a:noFill/>
                </a:ln>
                <a:solidFill>
                  <a:prstClr val="white"/>
                </a:solidFill>
                <a:effectLst/>
                <a:uLnTx/>
                <a:uFillTx/>
                <a:latin typeface="+mj-lt"/>
              </a:endParaRPr>
            </a:p>
          </p:txBody>
        </p:sp>
        <p:sp>
          <p:nvSpPr>
            <p:cNvPr id="71" name="Rectangle 70">
              <a:extLst>
                <a:ext uri="{FF2B5EF4-FFF2-40B4-BE49-F238E27FC236}">
                  <a16:creationId xmlns:a16="http://schemas.microsoft.com/office/drawing/2014/main" id="{CF0CEFDA-30C7-446C-AEA8-4C277ABE4F1F}"/>
                </a:ext>
                <a:ext uri="{C183D7F6-B498-43B3-948B-1728B52AA6E4}">
                  <adec:decorative xmlns:adec="http://schemas.microsoft.com/office/drawing/2017/decorative" val="1"/>
                </a:ext>
              </a:extLst>
            </p:cNvPr>
            <p:cNvSpPr/>
            <p:nvPr/>
          </p:nvSpPr>
          <p:spPr bwMode="auto">
            <a:xfrm>
              <a:off x="10089787" y="1530868"/>
              <a:ext cx="506997" cy="699940"/>
            </a:xfrm>
            <a:prstGeom prst="rect">
              <a:avLst/>
            </a:prstGeom>
            <a:gradFill>
              <a:gsLst>
                <a:gs pos="0">
                  <a:schemeClr val="accent2"/>
                </a:gs>
                <a:gs pos="100000">
                  <a:schemeClr val="accent2">
                    <a:lumMod val="50000"/>
                  </a:schemeClr>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a:solidFill>
                  <a:srgbClr val="000000"/>
                </a:solidFill>
                <a:cs typeface="Segoe UI" pitchFamily="34" charset="0"/>
              </a:endParaRPr>
            </a:p>
          </p:txBody>
        </p:sp>
        <p:sp>
          <p:nvSpPr>
            <p:cNvPr id="72" name="TextBox 71">
              <a:extLst>
                <a:ext uri="{FF2B5EF4-FFF2-40B4-BE49-F238E27FC236}">
                  <a16:creationId xmlns:a16="http://schemas.microsoft.com/office/drawing/2014/main" id="{75087368-1E26-4660-9ACA-8F6BA3C16291}"/>
                </a:ext>
                <a:ext uri="{C183D7F6-B498-43B3-948B-1728B52AA6E4}">
                  <adec:decorative xmlns:adec="http://schemas.microsoft.com/office/drawing/2017/decorative" val="1"/>
                </a:ext>
              </a:extLst>
            </p:cNvPr>
            <p:cNvSpPr txBox="1"/>
            <p:nvPr/>
          </p:nvSpPr>
          <p:spPr>
            <a:xfrm>
              <a:off x="10155734" y="1328898"/>
              <a:ext cx="375103" cy="230825"/>
            </a:xfrm>
            <a:prstGeom prst="rect">
              <a:avLst/>
            </a:prstGeom>
            <a:noFill/>
          </p:spPr>
          <p:txBody>
            <a:bodyPr wrap="none" lIns="0" tIns="0" rIns="0" bIns="45713" rtlCol="0">
              <a:sp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lang="en-US" sz="1200" kern="0">
                  <a:solidFill>
                    <a:prstClr val="white"/>
                  </a:solidFill>
                  <a:latin typeface="+mj-lt"/>
                </a:rPr>
                <a:t>$15M</a:t>
              </a:r>
              <a:endParaRPr kumimoji="0" lang="en-US" sz="1200" i="0" u="none" strike="noStrike" kern="0" cap="none" spc="0" normalizeH="0" baseline="0" noProof="0">
                <a:ln>
                  <a:noFill/>
                </a:ln>
                <a:solidFill>
                  <a:prstClr val="white"/>
                </a:solidFill>
                <a:effectLst/>
                <a:uLnTx/>
                <a:uFillTx/>
                <a:latin typeface="+mj-lt"/>
              </a:endParaRPr>
            </a:p>
          </p:txBody>
        </p:sp>
        <p:sp>
          <p:nvSpPr>
            <p:cNvPr id="79" name="Rectangle 78">
              <a:extLst>
                <a:ext uri="{FF2B5EF4-FFF2-40B4-BE49-F238E27FC236}">
                  <a16:creationId xmlns:a16="http://schemas.microsoft.com/office/drawing/2014/main" id="{8188A587-285D-481A-9B35-0A3035A804FC}"/>
                </a:ext>
                <a:ext uri="{C183D7F6-B498-43B3-948B-1728B52AA6E4}">
                  <adec:decorative xmlns:adec="http://schemas.microsoft.com/office/drawing/2017/decorative" val="1"/>
                </a:ext>
              </a:extLst>
            </p:cNvPr>
            <p:cNvSpPr/>
            <p:nvPr/>
          </p:nvSpPr>
          <p:spPr bwMode="auto">
            <a:xfrm>
              <a:off x="6891078" y="2033205"/>
              <a:ext cx="506997" cy="197603"/>
            </a:xfrm>
            <a:prstGeom prst="rect">
              <a:avLst/>
            </a:prstGeom>
            <a:gradFill>
              <a:gsLst>
                <a:gs pos="0">
                  <a:schemeClr val="accent2"/>
                </a:gs>
                <a:gs pos="100000">
                  <a:schemeClr val="accent2">
                    <a:lumMod val="50000"/>
                  </a:schemeClr>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000" err="1">
                <a:solidFill>
                  <a:srgbClr val="000000"/>
                </a:solidFill>
                <a:cs typeface="Segoe UI" pitchFamily="34" charset="0"/>
              </a:endParaRPr>
            </a:p>
          </p:txBody>
        </p:sp>
        <p:sp>
          <p:nvSpPr>
            <p:cNvPr id="80" name="TextBox 79">
              <a:extLst>
                <a:ext uri="{FF2B5EF4-FFF2-40B4-BE49-F238E27FC236}">
                  <a16:creationId xmlns:a16="http://schemas.microsoft.com/office/drawing/2014/main" id="{32AE4B4B-3C69-4204-9E9A-FCBC47BDAC06}"/>
                </a:ext>
                <a:ext uri="{C183D7F6-B498-43B3-948B-1728B52AA6E4}">
                  <adec:decorative xmlns:adec="http://schemas.microsoft.com/office/drawing/2017/decorative" val="1"/>
                </a:ext>
              </a:extLst>
            </p:cNvPr>
            <p:cNvSpPr txBox="1"/>
            <p:nvPr/>
          </p:nvSpPr>
          <p:spPr>
            <a:xfrm>
              <a:off x="6987482" y="1832279"/>
              <a:ext cx="314189" cy="230825"/>
            </a:xfrm>
            <a:prstGeom prst="rect">
              <a:avLst/>
            </a:prstGeom>
            <a:noFill/>
          </p:spPr>
          <p:txBody>
            <a:bodyPr wrap="none" lIns="0" tIns="0" rIns="0" bIns="45713" rtlCol="0">
              <a:spAutoFit/>
            </a:bodyPr>
            <a:lstStyle/>
            <a:p>
              <a:pPr marL="0" marR="0" lvl="0" indent="0" algn="ctr" defTabSz="914225" eaLnBrk="1" fontAlgn="auto" latinLnBrk="0" hangingPunct="1">
                <a:lnSpc>
                  <a:spcPct val="100000"/>
                </a:lnSpc>
                <a:spcBef>
                  <a:spcPts val="0"/>
                </a:spcBef>
                <a:spcAft>
                  <a:spcPts val="600"/>
                </a:spcAft>
                <a:buClrTx/>
                <a:buSzTx/>
                <a:buFontTx/>
                <a:buNone/>
                <a:tabLst/>
                <a:defRPr/>
              </a:pPr>
              <a:r>
                <a:rPr kumimoji="0" lang="en-US" sz="1200" i="0" u="none" strike="noStrike" kern="0" cap="none" spc="0" normalizeH="0" baseline="0" noProof="0">
                  <a:ln>
                    <a:noFill/>
                  </a:ln>
                  <a:solidFill>
                    <a:prstClr val="white"/>
                  </a:solidFill>
                  <a:effectLst/>
                  <a:uLnTx/>
                  <a:uFillTx/>
                  <a:latin typeface="+mj-lt"/>
                </a:rPr>
                <a:t>$6M</a:t>
              </a:r>
            </a:p>
          </p:txBody>
        </p:sp>
        <p:cxnSp>
          <p:nvCxnSpPr>
            <p:cNvPr id="195" name="Straight Connector 194">
              <a:extLst>
                <a:ext uri="{FF2B5EF4-FFF2-40B4-BE49-F238E27FC236}">
                  <a16:creationId xmlns:a16="http://schemas.microsoft.com/office/drawing/2014/main" id="{E06DDC48-F7EC-4867-BDB6-26D18BC17A1D}"/>
                </a:ext>
                <a:ext uri="{C183D7F6-B498-43B3-948B-1728B52AA6E4}">
                  <adec:decorative xmlns:adec="http://schemas.microsoft.com/office/drawing/2017/decorative" val="1"/>
                </a:ext>
              </a:extLst>
            </p:cNvPr>
            <p:cNvCxnSpPr>
              <a:cxnSpLocks/>
            </p:cNvCxnSpPr>
            <p:nvPr/>
          </p:nvCxnSpPr>
          <p:spPr>
            <a:xfrm>
              <a:off x="6694226" y="2230808"/>
              <a:ext cx="4290068" cy="0"/>
            </a:xfrm>
            <a:prstGeom prst="line">
              <a:avLst/>
            </a:prstGeom>
            <a:ln>
              <a:solidFill>
                <a:schemeClr val="bg1">
                  <a:lumMod val="65000"/>
                  <a:lumOff val="3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Rectangle 16">
              <a:extLst>
                <a:ext uri="{FF2B5EF4-FFF2-40B4-BE49-F238E27FC236}">
                  <a16:creationId xmlns:a16="http://schemas.microsoft.com/office/drawing/2014/main" id="{AE185067-9EC5-4B8C-824F-252FD00762B4}"/>
                </a:ext>
                <a:ext uri="{C183D7F6-B498-43B3-948B-1728B52AA6E4}">
                  <adec:decorative xmlns:adec="http://schemas.microsoft.com/office/drawing/2017/decorative" val="1"/>
                </a:ext>
              </a:extLst>
            </p:cNvPr>
            <p:cNvSpPr/>
            <p:nvPr/>
          </p:nvSpPr>
          <p:spPr bwMode="auto">
            <a:xfrm>
              <a:off x="7156450" y="1439819"/>
              <a:ext cx="2908300" cy="358567"/>
            </a:xfrm>
            <a:custGeom>
              <a:avLst/>
              <a:gdLst>
                <a:gd name="connsiteX0" fmla="*/ 0 w 1132187"/>
                <a:gd name="connsiteY0" fmla="*/ 0 h 938562"/>
                <a:gd name="connsiteX1" fmla="*/ 1132187 w 1132187"/>
                <a:gd name="connsiteY1" fmla="*/ 0 h 938562"/>
                <a:gd name="connsiteX2" fmla="*/ 1132187 w 1132187"/>
                <a:gd name="connsiteY2" fmla="*/ 938562 h 938562"/>
                <a:gd name="connsiteX3" fmla="*/ 0 w 1132187"/>
                <a:gd name="connsiteY3" fmla="*/ 938562 h 938562"/>
                <a:gd name="connsiteX4" fmla="*/ 0 w 1132187"/>
                <a:gd name="connsiteY4" fmla="*/ 0 h 938562"/>
                <a:gd name="connsiteX0" fmla="*/ 1132187 w 1223627"/>
                <a:gd name="connsiteY0" fmla="*/ 938562 h 1030002"/>
                <a:gd name="connsiteX1" fmla="*/ 0 w 1223627"/>
                <a:gd name="connsiteY1" fmla="*/ 938562 h 1030002"/>
                <a:gd name="connsiteX2" fmla="*/ 0 w 1223627"/>
                <a:gd name="connsiteY2" fmla="*/ 0 h 1030002"/>
                <a:gd name="connsiteX3" fmla="*/ 1132187 w 1223627"/>
                <a:gd name="connsiteY3" fmla="*/ 0 h 1030002"/>
                <a:gd name="connsiteX4" fmla="*/ 1223627 w 1223627"/>
                <a:gd name="connsiteY4" fmla="*/ 1030002 h 1030002"/>
                <a:gd name="connsiteX0" fmla="*/ 1132187 w 1132187"/>
                <a:gd name="connsiteY0" fmla="*/ 938562 h 938562"/>
                <a:gd name="connsiteX1" fmla="*/ 0 w 1132187"/>
                <a:gd name="connsiteY1" fmla="*/ 938562 h 938562"/>
                <a:gd name="connsiteX2" fmla="*/ 0 w 1132187"/>
                <a:gd name="connsiteY2" fmla="*/ 0 h 938562"/>
                <a:gd name="connsiteX3" fmla="*/ 1132187 w 1132187"/>
                <a:gd name="connsiteY3" fmla="*/ 0 h 938562"/>
                <a:gd name="connsiteX0" fmla="*/ 0 w 1132187"/>
                <a:gd name="connsiteY0" fmla="*/ 938562 h 938562"/>
                <a:gd name="connsiteX1" fmla="*/ 0 w 1132187"/>
                <a:gd name="connsiteY1" fmla="*/ 0 h 938562"/>
                <a:gd name="connsiteX2" fmla="*/ 1132187 w 1132187"/>
                <a:gd name="connsiteY2" fmla="*/ 0 h 938562"/>
              </a:gdLst>
              <a:ahLst/>
              <a:cxnLst>
                <a:cxn ang="0">
                  <a:pos x="connsiteX0" y="connsiteY0"/>
                </a:cxn>
                <a:cxn ang="0">
                  <a:pos x="connsiteX1" y="connsiteY1"/>
                </a:cxn>
                <a:cxn ang="0">
                  <a:pos x="connsiteX2" y="connsiteY2"/>
                </a:cxn>
              </a:cxnLst>
              <a:rect l="l" t="t" r="r" b="b"/>
              <a:pathLst>
                <a:path w="1132187" h="938562">
                  <a:moveTo>
                    <a:pt x="0" y="938562"/>
                  </a:moveTo>
                  <a:lnTo>
                    <a:pt x="0" y="0"/>
                  </a:lnTo>
                  <a:lnTo>
                    <a:pt x="1132187" y="0"/>
                  </a:lnTo>
                </a:path>
              </a:pathLst>
            </a:custGeom>
            <a:noFill/>
            <a:ln w="12700">
              <a:solidFill>
                <a:schemeClr val="accent1"/>
              </a:solidFill>
              <a:headEnd type="arrow" w="med" len="sm"/>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94" name="Rectangle 193">
              <a:extLst>
                <a:ext uri="{FF2B5EF4-FFF2-40B4-BE49-F238E27FC236}">
                  <a16:creationId xmlns:a16="http://schemas.microsoft.com/office/drawing/2014/main" id="{D7BFF92A-B35C-49E1-BD1B-19F5B5758901}"/>
                </a:ext>
                <a:ext uri="{C183D7F6-B498-43B3-948B-1728B52AA6E4}">
                  <adec:decorative xmlns:adec="http://schemas.microsoft.com/office/drawing/2017/decorative" val="1"/>
                </a:ext>
              </a:extLst>
            </p:cNvPr>
            <p:cNvSpPr/>
            <p:nvPr/>
          </p:nvSpPr>
          <p:spPr>
            <a:xfrm>
              <a:off x="6854128" y="1246023"/>
              <a:ext cx="596317" cy="168370"/>
            </a:xfrm>
            <a:prstGeom prst="rect">
              <a:avLst/>
            </a:prstGeom>
            <a:solidFill>
              <a:srgbClr val="262626"/>
            </a:solidFill>
          </p:spPr>
          <p:txBody>
            <a:bodyPr vert="horz" wrap="none" lIns="0" tIns="45720" rIns="0" bIns="45720" rtlCol="0" anchor="ctr" anchorCtr="0">
              <a:noAutofit/>
            </a:bodyPr>
            <a:lstStyle/>
            <a:p>
              <a:pPr algn="ctr" defTabSz="932742">
                <a:lnSpc>
                  <a:spcPct val="90000"/>
                </a:lnSpc>
                <a:spcBef>
                  <a:spcPct val="0"/>
                </a:spcBef>
              </a:pPr>
              <a:r>
                <a:rPr lang="en-US" sz="1200">
                  <a:ln w="3175">
                    <a:noFill/>
                  </a:ln>
                  <a:gradFill flip="none" rotWithShape="1">
                    <a:gsLst>
                      <a:gs pos="12000">
                        <a:schemeClr val="accent1"/>
                      </a:gs>
                      <a:gs pos="100000">
                        <a:schemeClr val="accent1"/>
                      </a:gs>
                    </a:gsLst>
                    <a:lin ang="18900000" scaled="1"/>
                    <a:tileRect/>
                  </a:gradFill>
                  <a:latin typeface="+mj-lt"/>
                </a:rPr>
                <a:t>59% less</a:t>
              </a:r>
            </a:p>
          </p:txBody>
        </p:sp>
      </p:grpSp>
      <p:sp>
        <p:nvSpPr>
          <p:cNvPr id="9" name="Rectangle 8">
            <a:extLst>
              <a:ext uri="{FF2B5EF4-FFF2-40B4-BE49-F238E27FC236}">
                <a16:creationId xmlns:a16="http://schemas.microsoft.com/office/drawing/2014/main" id="{0E38E626-99FB-4C5B-AE5F-1B1ACCFE85B4}"/>
              </a:ext>
              <a:ext uri="{C183D7F6-B498-43B3-948B-1728B52AA6E4}">
                <adec:decorative xmlns:adec="http://schemas.microsoft.com/office/drawing/2017/decorative" val="1"/>
              </a:ext>
            </a:extLst>
          </p:cNvPr>
          <p:cNvSpPr/>
          <p:nvPr/>
        </p:nvSpPr>
        <p:spPr bwMode="auto">
          <a:xfrm>
            <a:off x="6096000" y="3125031"/>
            <a:ext cx="5501656" cy="100584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1000" b="0" i="0">
              <a:gradFill>
                <a:gsLst>
                  <a:gs pos="81053">
                    <a:schemeClr val="tx1"/>
                  </a:gs>
                  <a:gs pos="56000">
                    <a:schemeClr val="tx1"/>
                  </a:gs>
                </a:gsLst>
                <a:lin ang="18900000" scaled="1"/>
              </a:gradFill>
              <a:effectLst/>
              <a:latin typeface="+mj-lt"/>
            </a:endParaRPr>
          </a:p>
        </p:txBody>
      </p:sp>
      <p:sp>
        <p:nvSpPr>
          <p:cNvPr id="14" name="Content Placeholder 13">
            <a:extLst>
              <a:ext uri="{FF2B5EF4-FFF2-40B4-BE49-F238E27FC236}">
                <a16:creationId xmlns:a16="http://schemas.microsoft.com/office/drawing/2014/main" id="{1B90ADD9-FD4C-439E-B7B4-0C50B81CCE88}"/>
              </a:ext>
            </a:extLst>
          </p:cNvPr>
          <p:cNvSpPr>
            <a:spLocks noGrp="1"/>
          </p:cNvSpPr>
          <p:nvPr>
            <p:ph sz="quarter" idx="12"/>
          </p:nvPr>
        </p:nvSpPr>
        <p:spPr>
          <a:xfrm>
            <a:off x="6216155" y="3268456"/>
            <a:ext cx="5261345" cy="815616"/>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Security</a:t>
            </a:r>
          </a:p>
          <a:p>
            <a:pPr marL="0" lvl="0" indent="0" algn="ctr" defTabSz="914367">
              <a:lnSpc>
                <a:spcPct val="90000"/>
              </a:lnSpc>
              <a:spcBef>
                <a:spcPts val="0"/>
              </a:spcBef>
              <a:spcAft>
                <a:spcPts val="500"/>
              </a:spcAft>
              <a:buSzTx/>
              <a:buNone/>
            </a:pPr>
            <a:r>
              <a:rPr lang="en-US" sz="1200">
                <a:gradFill>
                  <a:gsLst>
                    <a:gs pos="81053">
                      <a:srgbClr val="FFFFFF"/>
                    </a:gs>
                    <a:gs pos="56000">
                      <a:srgbClr val="FFFFFF"/>
                    </a:gs>
                  </a:gsLst>
                  <a:lin ang="18900000" scaled="1"/>
                </a:gradFill>
                <a:latin typeface="Segoe UI Semibold"/>
                <a:cs typeface="+mn-cs"/>
              </a:rPr>
              <a:t>“</a:t>
            </a:r>
            <a:r>
              <a:rPr lang="en-US" sz="1200">
                <a:solidFill>
                  <a:srgbClr val="FFFFFF"/>
                </a:solidFill>
                <a:cs typeface="+mn-cs"/>
              </a:rPr>
              <a:t>Azure Synapse Analytics offers by far the most comprehensive set of compliance and security capabilities of any cloud data warehouse provider</a:t>
            </a:r>
            <a:r>
              <a:rPr lang="en-US" sz="1200">
                <a:gradFill>
                  <a:gsLst>
                    <a:gs pos="81053">
                      <a:srgbClr val="FFFFFF"/>
                    </a:gs>
                    <a:gs pos="56000">
                      <a:srgbClr val="FFFFFF"/>
                    </a:gs>
                  </a:gsLst>
                  <a:lin ang="18900000" scaled="1"/>
                </a:gradFill>
                <a:latin typeface="Segoe UI Semibold"/>
                <a:cs typeface="+mn-cs"/>
              </a:rPr>
              <a:t>”</a:t>
            </a:r>
          </a:p>
          <a:p>
            <a:pPr marL="0" lvl="0" indent="0" algn="ctr" defTabSz="914367">
              <a:lnSpc>
                <a:spcPct val="90000"/>
              </a:lnSpc>
              <a:spcBef>
                <a:spcPts val="0"/>
              </a:spcBef>
              <a:spcAft>
                <a:spcPts val="300"/>
              </a:spcAft>
              <a:buSzTx/>
              <a:buNone/>
            </a:pPr>
            <a:r>
              <a:rPr lang="en-US" sz="1000">
                <a:gradFill>
                  <a:gsLst>
                    <a:gs pos="81053">
                      <a:srgbClr val="FFFFFF"/>
                    </a:gs>
                    <a:gs pos="56000">
                      <a:srgbClr val="FFFFFF"/>
                    </a:gs>
                  </a:gsLst>
                  <a:lin ang="18900000" scaled="1"/>
                </a:gradFill>
                <a:latin typeface="Segoe UI Semibold"/>
                <a:cs typeface="+mn-cs"/>
              </a:rPr>
              <a:t>—Donald Farmer, Analytics Industry Expert</a:t>
            </a:r>
            <a:endParaRPr lang="en-US"/>
          </a:p>
        </p:txBody>
      </p:sp>
      <p:sp>
        <p:nvSpPr>
          <p:cNvPr id="92" name="Rectangle 91">
            <a:extLst>
              <a:ext uri="{FF2B5EF4-FFF2-40B4-BE49-F238E27FC236}">
                <a16:creationId xmlns:a16="http://schemas.microsoft.com/office/drawing/2014/main" id="{B8FCD12C-0C41-4073-B7C0-A4DA88CBC5C6}"/>
              </a:ext>
              <a:ext uri="{C183D7F6-B498-43B3-948B-1728B52AA6E4}">
                <adec:decorative xmlns:adec="http://schemas.microsoft.com/office/drawing/2017/decorative" val="1"/>
              </a:ext>
            </a:extLst>
          </p:cNvPr>
          <p:cNvSpPr/>
          <p:nvPr/>
        </p:nvSpPr>
        <p:spPr bwMode="auto">
          <a:xfrm>
            <a:off x="6096000" y="4183518"/>
            <a:ext cx="5501656" cy="100584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1200" b="0" i="0">
              <a:solidFill>
                <a:schemeClr val="tx1"/>
              </a:solidFill>
              <a:effectLst/>
              <a:latin typeface="Segoe UI" panose="020B0502040204020203" pitchFamily="34" charset="0"/>
            </a:endParaRPr>
          </a:p>
        </p:txBody>
      </p:sp>
      <p:sp>
        <p:nvSpPr>
          <p:cNvPr id="15" name="Content Placeholder 14">
            <a:extLst>
              <a:ext uri="{FF2B5EF4-FFF2-40B4-BE49-F238E27FC236}">
                <a16:creationId xmlns:a16="http://schemas.microsoft.com/office/drawing/2014/main" id="{EC5C7B26-7FCB-4B71-AD5F-120EE9BB8527}"/>
              </a:ext>
            </a:extLst>
          </p:cNvPr>
          <p:cNvSpPr>
            <a:spLocks noGrp="1"/>
          </p:cNvSpPr>
          <p:nvPr>
            <p:ph sz="quarter" idx="13"/>
          </p:nvPr>
        </p:nvSpPr>
        <p:spPr>
          <a:xfrm>
            <a:off x="6302859" y="4330139"/>
            <a:ext cx="5087938" cy="712598"/>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Democratizing insights</a:t>
            </a:r>
          </a:p>
          <a:p>
            <a:pPr marL="0" lvl="0" indent="0" algn="ctr" defTabSz="914367">
              <a:lnSpc>
                <a:spcPct val="90000"/>
              </a:lnSpc>
              <a:spcBef>
                <a:spcPts val="0"/>
              </a:spcBef>
              <a:spcAft>
                <a:spcPts val="600"/>
              </a:spcAft>
              <a:buSzTx/>
              <a:buNone/>
            </a:pPr>
            <a:r>
              <a:rPr lang="en-US" sz="1200">
                <a:solidFill>
                  <a:srgbClr val="FFFFFF"/>
                </a:solidFill>
                <a:latin typeface="Segoe UI Semibold"/>
                <a:cs typeface="+mn-cs"/>
              </a:rPr>
              <a:t>“</a:t>
            </a:r>
            <a:r>
              <a:rPr lang="en-US" sz="1200">
                <a:solidFill>
                  <a:srgbClr val="FFFFFF"/>
                </a:solidFill>
                <a:latin typeface="Segoe UI" panose="020B0502040204020203" pitchFamily="34" charset="0"/>
                <a:cs typeface="+mn-cs"/>
              </a:rPr>
              <a:t>Better overall analytics system performance with improved data security, enhanced decision making, and democratized data access.”</a:t>
            </a:r>
            <a:endParaRPr lang="en-US"/>
          </a:p>
        </p:txBody>
      </p:sp>
      <p:pic>
        <p:nvPicPr>
          <p:cNvPr id="3" name="Picture 6" descr="Forrester® logo">
            <a:extLst>
              <a:ext uri="{FF2B5EF4-FFF2-40B4-BE49-F238E27FC236}">
                <a16:creationId xmlns:a16="http://schemas.microsoft.com/office/drawing/2014/main" id="{5DD8B7BF-C2D6-42E2-8DEF-9F848156D590}"/>
              </a:ext>
            </a:extLst>
          </p:cNvPr>
          <p:cNvPicPr>
            <a:picLocks noChangeAspect="1" noChangeArrowheads="1"/>
          </p:cNvPicPr>
          <p:nvPr/>
        </p:nvPicPr>
        <p:blipFill>
          <a:blip r:embed="rId8" cstate="email">
            <a:extLst>
              <a:ext uri="{BEBA8EAE-BF5A-486C-A8C5-ECC9F3942E4B}">
                <a14:imgProps xmlns:a14="http://schemas.microsoft.com/office/drawing/2010/main">
                  <a14:imgLayer r:embed="rId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454207" y="4969807"/>
            <a:ext cx="785242" cy="125777"/>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91134295-5836-495E-AE29-83A0FD644D09}"/>
              </a:ext>
              <a:ext uri="{C183D7F6-B498-43B3-948B-1728B52AA6E4}">
                <adec:decorative xmlns:adec="http://schemas.microsoft.com/office/drawing/2017/decorative" val="1"/>
              </a:ext>
            </a:extLst>
          </p:cNvPr>
          <p:cNvSpPr/>
          <p:nvPr/>
        </p:nvSpPr>
        <p:spPr bwMode="auto">
          <a:xfrm>
            <a:off x="6088432" y="5242006"/>
            <a:ext cx="5501656" cy="1027948"/>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ts val="600"/>
              </a:spcBef>
              <a:spcAft>
                <a:spcPct val="0"/>
              </a:spcAft>
            </a:pPr>
            <a:endParaRPr lang="en-US" sz="1200" b="0">
              <a:gradFill>
                <a:gsLst>
                  <a:gs pos="71131">
                    <a:schemeClr val="tx1"/>
                  </a:gs>
                  <a:gs pos="0">
                    <a:schemeClr val="tx1"/>
                  </a:gs>
                </a:gsLst>
                <a:lin ang="5400000" scaled="1"/>
              </a:gradFill>
              <a:effectLst/>
              <a:latin typeface="+mj-lt"/>
            </a:endParaRPr>
          </a:p>
        </p:txBody>
      </p:sp>
      <p:sp>
        <p:nvSpPr>
          <p:cNvPr id="16" name="Content Placeholder 15">
            <a:extLst>
              <a:ext uri="{FF2B5EF4-FFF2-40B4-BE49-F238E27FC236}">
                <a16:creationId xmlns:a16="http://schemas.microsoft.com/office/drawing/2014/main" id="{632012D1-7046-48FA-82C0-B7703BAEA77D}"/>
              </a:ext>
            </a:extLst>
          </p:cNvPr>
          <p:cNvSpPr>
            <a:spLocks noGrp="1"/>
          </p:cNvSpPr>
          <p:nvPr>
            <p:ph sz="quarter" idx="14"/>
          </p:nvPr>
        </p:nvSpPr>
        <p:spPr>
          <a:xfrm>
            <a:off x="6433113" y="5388365"/>
            <a:ext cx="4816477" cy="553998"/>
          </a:xfrm>
        </p:spPr>
        <p:txBody>
          <a:bodyPr/>
          <a:lstStyle/>
          <a:p>
            <a:pPr marL="0" lvl="0" indent="0" algn="ctr" defTabSz="932472" fontAlgn="base">
              <a:spcBef>
                <a:spcPts val="600"/>
              </a:spcBef>
              <a:spcAft>
                <a:spcPct val="0"/>
              </a:spcAft>
              <a:buSzTx/>
              <a:buNone/>
            </a:pPr>
            <a:r>
              <a:rPr lang="en-US" sz="1200">
                <a:gradFill>
                  <a:gsLst>
                    <a:gs pos="71131">
                      <a:srgbClr val="FFFFFF"/>
                    </a:gs>
                    <a:gs pos="0">
                      <a:srgbClr val="FFFFFF"/>
                    </a:gs>
                  </a:gsLst>
                  <a:lin ang="5400000" scaled="1"/>
                </a:gradFill>
                <a:latin typeface="Segoe UI Semibold"/>
              </a:rPr>
              <a:t>“</a:t>
            </a:r>
            <a:r>
              <a:rPr lang="en-US" sz="1200"/>
              <a:t>With the retail and healthcare industry undergoing a tremendous change, it is imperative to provide an agile technology platform that will provide a competitive edge to the business”</a:t>
            </a:r>
          </a:p>
        </p:txBody>
      </p:sp>
      <p:pic>
        <p:nvPicPr>
          <p:cNvPr id="6" name="Picture 5">
            <a:extLst>
              <a:ext uri="{FF2B5EF4-FFF2-40B4-BE49-F238E27FC236}">
                <a16:creationId xmlns:a16="http://schemas.microsoft.com/office/drawing/2014/main" id="{68972A16-B9ED-CEE3-8165-23B2C4920610}"/>
              </a:ext>
              <a:ext uri="{C183D7F6-B498-43B3-948B-1728B52AA6E4}">
                <adec:decorative xmlns:adec="http://schemas.microsoft.com/office/drawing/2017/decorative" val="1"/>
              </a:ext>
            </a:extLst>
          </p:cNvPr>
          <p:cNvPicPr>
            <a:picLocks noChangeAspect="1"/>
          </p:cNvPicPr>
          <p:nvPr/>
        </p:nvPicPr>
        <p:blipFill>
          <a:blip r:embed="rId10" cstate="email">
            <a:clrChange>
              <a:clrFrom>
                <a:srgbClr val="162237"/>
              </a:clrFrom>
              <a:clrTo>
                <a:srgbClr val="162237">
                  <a:alpha val="0"/>
                </a:srgbClr>
              </a:clrTo>
            </a:clrChange>
            <a:extLst>
              <a:ext uri="{28A0092B-C50C-407E-A947-70E740481C1C}">
                <a14:useLocalDpi xmlns:a14="http://schemas.microsoft.com/office/drawing/2010/main"/>
              </a:ext>
            </a:extLst>
          </a:blip>
          <a:stretch>
            <a:fillRect/>
          </a:stretch>
        </p:blipFill>
        <p:spPr>
          <a:xfrm>
            <a:off x="7954284" y="2737204"/>
            <a:ext cx="388376" cy="218230"/>
          </a:xfrm>
          <a:prstGeom prst="rect">
            <a:avLst/>
          </a:prstGeom>
        </p:spPr>
      </p:pic>
      <p:pic>
        <p:nvPicPr>
          <p:cNvPr id="17" name="Picture 16" descr="Walgreens Boot Alliance logo">
            <a:extLst>
              <a:ext uri="{FF2B5EF4-FFF2-40B4-BE49-F238E27FC236}">
                <a16:creationId xmlns:a16="http://schemas.microsoft.com/office/drawing/2014/main" id="{4DD37FD0-171F-9D1D-2222-AF0F94181C4F}"/>
              </a:ext>
            </a:extLst>
          </p:cNvPr>
          <p:cNvPicPr>
            <a:picLocks noChangeAspect="1"/>
          </p:cNvPicPr>
          <p:nvPr/>
        </p:nvPicPr>
        <p:blipFill>
          <a:blip r:embed="rId11" cstate="email">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tretch>
            <a:fillRect/>
          </a:stretch>
        </p:blipFill>
        <p:spPr>
          <a:xfrm>
            <a:off x="8154332" y="5941758"/>
            <a:ext cx="1109704" cy="328801"/>
          </a:xfrm>
          <a:prstGeom prst="rect">
            <a:avLst/>
          </a:prstGeom>
        </p:spPr>
      </p:pic>
    </p:spTree>
    <p:extLst>
      <p:ext uri="{BB962C8B-B14F-4D97-AF65-F5344CB8AC3E}">
        <p14:creationId xmlns:p14="http://schemas.microsoft.com/office/powerpoint/2010/main" val="205952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2"/>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2"/>
                                        </p:tgtEl>
                                      </p:cBhvr>
                                      <p:by x="0" y="0"/>
                                    </p:animScale>
                                  </p:childTnLst>
                                </p:cTn>
                              </p:par>
                              <p:par>
                                <p:cTn id="9" presetID="10" presetClass="entr" presetSubtype="0" fill="hold" grpId="0" nodeType="withEffect">
                                  <p:stCondLst>
                                    <p:cond delay="40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42" presetClass="path" presetSubtype="0" decel="100000" fill="hold" grpId="1" nodeType="withEffect">
                                  <p:stCondLst>
                                    <p:cond delay="400"/>
                                  </p:stCondLst>
                                  <p:childTnLst>
                                    <p:animMotion origin="layout" path="M -3.125E-6 3.7037E-6 L -3.125E-6 0.03541 " pathEditMode="relative" rAng="0" ptsTypes="AA">
                                      <p:cBhvr>
                                        <p:cTn id="13" dur="700" spd="-100000" fill="hold"/>
                                        <p:tgtEl>
                                          <p:spTgt spid="7"/>
                                        </p:tgtEl>
                                        <p:attrNameLst>
                                          <p:attrName>ppt_x</p:attrName>
                                          <p:attrName>ppt_y</p:attrName>
                                        </p:attrNameLst>
                                      </p:cBhvr>
                                      <p:rCtr x="0" y="1759"/>
                                    </p:animMotion>
                                  </p:childTnLst>
                                </p:cTn>
                              </p:par>
                              <p:par>
                                <p:cTn id="14" presetID="10" presetClass="entr" presetSubtype="0" fill="hold" grpId="0" nodeType="withEffect">
                                  <p:stCondLst>
                                    <p:cond delay="5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42" presetClass="path" presetSubtype="0" decel="100000" fill="hold" grpId="1" nodeType="withEffect">
                                  <p:stCondLst>
                                    <p:cond delay="500"/>
                                  </p:stCondLst>
                                  <p:childTnLst>
                                    <p:animMotion origin="layout" path="M 4.58333E-6 -3.7037E-6 L 4.58333E-6 0.03542 " pathEditMode="relative" rAng="0" ptsTypes="AA">
                                      <p:cBhvr>
                                        <p:cTn id="18" dur="700" spd="-100000" fill="hold"/>
                                        <p:tgtEl>
                                          <p:spTgt spid="8"/>
                                        </p:tgtEl>
                                        <p:attrNameLst>
                                          <p:attrName>ppt_x</p:attrName>
                                          <p:attrName>ppt_y</p:attrName>
                                        </p:attrNameLst>
                                      </p:cBhvr>
                                      <p:rCtr x="0" y="1759"/>
                                    </p:animMotion>
                                  </p:childTnLst>
                                </p:cTn>
                              </p:par>
                              <p:par>
                                <p:cTn id="19" presetID="1" presetClass="entr" presetSubtype="0" fill="hold" nodeType="withEffect">
                                  <p:stCondLst>
                                    <p:cond delay="0"/>
                                  </p:stCondLst>
                                  <p:childTnLst>
                                    <p:set>
                                      <p:cBhvr>
                                        <p:cTn id="20" dur="1" fill="hold">
                                          <p:stCondLst>
                                            <p:cond delay="399"/>
                                          </p:stCondLst>
                                        </p:cTn>
                                        <p:tgtEl>
                                          <p:spTgt spid="94"/>
                                        </p:tgtEl>
                                        <p:attrNameLst>
                                          <p:attrName>style.visibility</p:attrName>
                                        </p:attrNameLst>
                                      </p:cBhvr>
                                      <p:to>
                                        <p:strVal val="visible"/>
                                      </p:to>
                                    </p:set>
                                  </p:childTnLst>
                                </p:cTn>
                              </p:par>
                              <p:par>
                                <p:cTn id="21" presetID="6" presetClass="emph" presetSubtype="0" accel="100000" autoRev="1" fill="hold" nodeType="withEffect">
                                  <p:stCondLst>
                                    <p:cond delay="0"/>
                                  </p:stCondLst>
                                  <p:childTnLst>
                                    <p:animScale>
                                      <p:cBhvr>
                                        <p:cTn id="22" dur="400" fill="hold"/>
                                        <p:tgtEl>
                                          <p:spTgt spid="94"/>
                                        </p:tgtEl>
                                      </p:cBhvr>
                                      <p:by x="0" y="0"/>
                                    </p:animScale>
                                  </p:childTnLst>
                                </p:cTn>
                              </p:par>
                              <p:par>
                                <p:cTn id="23" presetID="10" presetClass="entr" presetSubtype="0" fill="hold" grpId="0" nodeType="withEffect">
                                  <p:stCondLst>
                                    <p:cond delay="40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500"/>
                                        <p:tgtEl>
                                          <p:spTgt spid="56"/>
                                        </p:tgtEl>
                                      </p:cBhvr>
                                    </p:animEffect>
                                  </p:childTnLst>
                                </p:cTn>
                              </p:par>
                              <p:par>
                                <p:cTn id="26" presetID="42" presetClass="path" presetSubtype="0" decel="100000" fill="hold" grpId="1" nodeType="withEffect">
                                  <p:stCondLst>
                                    <p:cond delay="400"/>
                                  </p:stCondLst>
                                  <p:childTnLst>
                                    <p:animMotion origin="layout" path="M -3.125E-6 3.7037E-6 L -3.125E-6 0.03541 " pathEditMode="relative" rAng="0" ptsTypes="AA">
                                      <p:cBhvr>
                                        <p:cTn id="27" dur="700" spd="-100000" fill="hold"/>
                                        <p:tgtEl>
                                          <p:spTgt spid="56"/>
                                        </p:tgtEl>
                                        <p:attrNameLst>
                                          <p:attrName>ppt_x</p:attrName>
                                          <p:attrName>ppt_y</p:attrName>
                                        </p:attrNameLst>
                                      </p:cBhvr>
                                      <p:rCtr x="0" y="1759"/>
                                    </p:animMotion>
                                  </p:childTnLst>
                                </p:cTn>
                              </p:par>
                              <p:par>
                                <p:cTn id="28" presetID="10" presetClass="entr" presetSubtype="0" fill="hold" grpId="0" nodeType="withEffect">
                                  <p:stCondLst>
                                    <p:cond delay="400"/>
                                  </p:stCondLst>
                                  <p:childTnLst>
                                    <p:set>
                                      <p:cBhvr>
                                        <p:cTn id="29" dur="1" fill="hold">
                                          <p:stCondLst>
                                            <p:cond delay="0"/>
                                          </p:stCondLst>
                                        </p:cTn>
                                        <p:tgtEl>
                                          <p:spTgt spid="90"/>
                                        </p:tgtEl>
                                        <p:attrNameLst>
                                          <p:attrName>style.visibility</p:attrName>
                                        </p:attrNameLst>
                                      </p:cBhvr>
                                      <p:to>
                                        <p:strVal val="visible"/>
                                      </p:to>
                                    </p:set>
                                    <p:animEffect transition="in" filter="fade">
                                      <p:cBhvr>
                                        <p:cTn id="30" dur="500"/>
                                        <p:tgtEl>
                                          <p:spTgt spid="90"/>
                                        </p:tgtEl>
                                      </p:cBhvr>
                                    </p:animEffect>
                                  </p:childTnLst>
                                </p:cTn>
                              </p:par>
                              <p:par>
                                <p:cTn id="31" presetID="42" presetClass="path" presetSubtype="0" decel="100000" fill="hold" grpId="1" nodeType="withEffect">
                                  <p:stCondLst>
                                    <p:cond delay="400"/>
                                  </p:stCondLst>
                                  <p:childTnLst>
                                    <p:animMotion origin="layout" path="M -3.125E-6 3.7037E-6 L -3.125E-6 0.03541 " pathEditMode="relative" rAng="0" ptsTypes="AA">
                                      <p:cBhvr>
                                        <p:cTn id="32" dur="700" spd="-100000" fill="hold"/>
                                        <p:tgtEl>
                                          <p:spTgt spid="90"/>
                                        </p:tgtEl>
                                        <p:attrNameLst>
                                          <p:attrName>ppt_x</p:attrName>
                                          <p:attrName>ppt_y</p:attrName>
                                        </p:attrNameLst>
                                      </p:cBhvr>
                                      <p:rCtr x="0" y="1759"/>
                                    </p:animMotion>
                                  </p:childTnLst>
                                </p:cTn>
                              </p:par>
                              <p:par>
                                <p:cTn id="33" presetID="10" presetClass="entr" presetSubtype="0" fill="hold" nodeType="withEffect">
                                  <p:stCondLst>
                                    <p:cond delay="40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par>
                                <p:cTn id="36" presetID="42" presetClass="path" presetSubtype="0" decel="100000" fill="hold" nodeType="withEffect">
                                  <p:stCondLst>
                                    <p:cond delay="400"/>
                                  </p:stCondLst>
                                  <p:childTnLst>
                                    <p:animMotion origin="layout" path="M -3.125E-6 3.7037E-6 L -3.125E-6 0.03541 " pathEditMode="relative" rAng="0" ptsTypes="AA">
                                      <p:cBhvr>
                                        <p:cTn id="37" dur="700" spd="-100000" fill="hold"/>
                                        <p:tgtEl>
                                          <p:spTgt spid="5"/>
                                        </p:tgtEl>
                                        <p:attrNameLst>
                                          <p:attrName>ppt_x</p:attrName>
                                          <p:attrName>ppt_y</p:attrName>
                                        </p:attrNameLst>
                                      </p:cBhvr>
                                      <p:rCtr x="0" y="1759"/>
                                    </p:animMotion>
                                  </p:childTnLst>
                                </p:cTn>
                              </p:par>
                              <p:par>
                                <p:cTn id="38" presetID="10" presetClass="entr" presetSubtype="0" fill="hold" grpId="0" nodeType="withEffect">
                                  <p:stCondLst>
                                    <p:cond delay="5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par>
                                <p:cTn id="41" presetID="42" presetClass="path" presetSubtype="0" decel="100000" fill="hold" grpId="1" nodeType="withEffect">
                                  <p:stCondLst>
                                    <p:cond delay="500"/>
                                  </p:stCondLst>
                                  <p:childTnLst>
                                    <p:animMotion origin="layout" path="M -1.04167E-6 4.81481E-6 L -1.04167E-6 0.03541 " pathEditMode="relative" rAng="0" ptsTypes="AA">
                                      <p:cBhvr>
                                        <p:cTn id="42" dur="700" spd="-100000" fill="hold"/>
                                        <p:tgtEl>
                                          <p:spTgt spid="9"/>
                                        </p:tgtEl>
                                        <p:attrNameLst>
                                          <p:attrName>ppt_x</p:attrName>
                                          <p:attrName>ppt_y</p:attrName>
                                        </p:attrNameLst>
                                      </p:cBhvr>
                                      <p:rCtr x="0" y="1759"/>
                                    </p:animMotion>
                                  </p:childTnLst>
                                </p:cTn>
                              </p:par>
                              <p:par>
                                <p:cTn id="43" presetID="10" presetClass="entr" presetSubtype="0" fill="hold" grpId="0" nodeType="withEffect">
                                  <p:stCondLst>
                                    <p:cond delay="5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par>
                                <p:cTn id="46" presetID="42" presetClass="path" presetSubtype="0" decel="100000" fill="hold" grpId="1" nodeType="withEffect">
                                  <p:stCondLst>
                                    <p:cond delay="500"/>
                                  </p:stCondLst>
                                  <p:childTnLst>
                                    <p:animMotion origin="layout" path="M -1.04167E-6 4.81481E-6 L -1.04167E-6 0.03541 " pathEditMode="relative" rAng="0" ptsTypes="AA">
                                      <p:cBhvr>
                                        <p:cTn id="47" dur="700" spd="-100000" fill="hold"/>
                                        <p:tgtEl>
                                          <p:spTgt spid="14"/>
                                        </p:tgtEl>
                                        <p:attrNameLst>
                                          <p:attrName>ppt_x</p:attrName>
                                          <p:attrName>ppt_y</p:attrName>
                                        </p:attrNameLst>
                                      </p:cBhvr>
                                      <p:rCtr x="0" y="1759"/>
                                    </p:animMotion>
                                  </p:childTnLst>
                                </p:cTn>
                              </p:par>
                              <p:par>
                                <p:cTn id="48" presetID="10" presetClass="entr" presetSubtype="0" fill="hold" grpId="0" nodeType="withEffect">
                                  <p:stCondLst>
                                    <p:cond delay="600"/>
                                  </p:stCondLst>
                                  <p:childTnLst>
                                    <p:set>
                                      <p:cBhvr>
                                        <p:cTn id="49" dur="1" fill="hold">
                                          <p:stCondLst>
                                            <p:cond delay="0"/>
                                          </p:stCondLst>
                                        </p:cTn>
                                        <p:tgtEl>
                                          <p:spTgt spid="92"/>
                                        </p:tgtEl>
                                        <p:attrNameLst>
                                          <p:attrName>style.visibility</p:attrName>
                                        </p:attrNameLst>
                                      </p:cBhvr>
                                      <p:to>
                                        <p:strVal val="visible"/>
                                      </p:to>
                                    </p:set>
                                    <p:animEffect transition="in" filter="fade">
                                      <p:cBhvr>
                                        <p:cTn id="50" dur="500"/>
                                        <p:tgtEl>
                                          <p:spTgt spid="92"/>
                                        </p:tgtEl>
                                      </p:cBhvr>
                                    </p:animEffect>
                                  </p:childTnLst>
                                </p:cTn>
                              </p:par>
                              <p:par>
                                <p:cTn id="51" presetID="42" presetClass="path" presetSubtype="0" decel="100000" fill="hold" grpId="1" nodeType="withEffect">
                                  <p:stCondLst>
                                    <p:cond delay="600"/>
                                  </p:stCondLst>
                                  <p:childTnLst>
                                    <p:animMotion origin="layout" path="M -1.04167E-6 -3.33333E-6 L -1.04167E-6 0.03542 " pathEditMode="relative" rAng="0" ptsTypes="AA">
                                      <p:cBhvr>
                                        <p:cTn id="52" dur="700" spd="-100000" fill="hold"/>
                                        <p:tgtEl>
                                          <p:spTgt spid="92"/>
                                        </p:tgtEl>
                                        <p:attrNameLst>
                                          <p:attrName>ppt_x</p:attrName>
                                          <p:attrName>ppt_y</p:attrName>
                                        </p:attrNameLst>
                                      </p:cBhvr>
                                      <p:rCtr x="0" y="1759"/>
                                    </p:animMotion>
                                  </p:childTnLst>
                                </p:cTn>
                              </p:par>
                              <p:par>
                                <p:cTn id="53" presetID="10" presetClass="entr" presetSubtype="0" fill="hold" grpId="0" nodeType="withEffect">
                                  <p:stCondLst>
                                    <p:cond delay="60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42" presetClass="path" presetSubtype="0" decel="100000" fill="hold" grpId="1" nodeType="withEffect">
                                  <p:stCondLst>
                                    <p:cond delay="600"/>
                                  </p:stCondLst>
                                  <p:childTnLst>
                                    <p:animMotion origin="layout" path="M -1.04167E-6 -3.33333E-6 L -1.04167E-6 0.03542 " pathEditMode="relative" rAng="0" ptsTypes="AA">
                                      <p:cBhvr>
                                        <p:cTn id="57" dur="700" spd="-100000" fill="hold"/>
                                        <p:tgtEl>
                                          <p:spTgt spid="15"/>
                                        </p:tgtEl>
                                        <p:attrNameLst>
                                          <p:attrName>ppt_x</p:attrName>
                                          <p:attrName>ppt_y</p:attrName>
                                        </p:attrNameLst>
                                      </p:cBhvr>
                                      <p:rCtr x="0" y="1759"/>
                                    </p:animMotion>
                                  </p:childTnLst>
                                </p:cTn>
                              </p:par>
                              <p:par>
                                <p:cTn id="58" presetID="10" presetClass="entr" presetSubtype="0" fill="hold" nodeType="withEffect">
                                  <p:stCondLst>
                                    <p:cond delay="60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42" presetClass="path" presetSubtype="0" decel="100000" fill="hold" nodeType="withEffect">
                                  <p:stCondLst>
                                    <p:cond delay="600"/>
                                  </p:stCondLst>
                                  <p:childTnLst>
                                    <p:animMotion origin="layout" path="M -1.04167E-6 -3.33333E-6 L -1.04167E-6 0.03542 " pathEditMode="relative" rAng="0" ptsTypes="AA">
                                      <p:cBhvr>
                                        <p:cTn id="62" dur="700" spd="-100000" fill="hold"/>
                                        <p:tgtEl>
                                          <p:spTgt spid="3"/>
                                        </p:tgtEl>
                                        <p:attrNameLst>
                                          <p:attrName>ppt_x</p:attrName>
                                          <p:attrName>ppt_y</p:attrName>
                                        </p:attrNameLst>
                                      </p:cBhvr>
                                      <p:rCtr x="0" y="1759"/>
                                    </p:animMotion>
                                  </p:childTnLst>
                                </p:cTn>
                              </p:par>
                              <p:par>
                                <p:cTn id="63" presetID="10" presetClass="entr" presetSubtype="0" fill="hold" grpId="0" nodeType="withEffect">
                                  <p:stCondLst>
                                    <p:cond delay="600"/>
                                  </p:stCondLst>
                                  <p:childTnLst>
                                    <p:set>
                                      <p:cBhvr>
                                        <p:cTn id="64" dur="1" fill="hold">
                                          <p:stCondLst>
                                            <p:cond delay="0"/>
                                          </p:stCondLst>
                                        </p:cTn>
                                        <p:tgtEl>
                                          <p:spTgt spid="65"/>
                                        </p:tgtEl>
                                        <p:attrNameLst>
                                          <p:attrName>style.visibility</p:attrName>
                                        </p:attrNameLst>
                                      </p:cBhvr>
                                      <p:to>
                                        <p:strVal val="visible"/>
                                      </p:to>
                                    </p:set>
                                    <p:animEffect transition="in" filter="fade">
                                      <p:cBhvr>
                                        <p:cTn id="65" dur="500"/>
                                        <p:tgtEl>
                                          <p:spTgt spid="65"/>
                                        </p:tgtEl>
                                      </p:cBhvr>
                                    </p:animEffect>
                                  </p:childTnLst>
                                </p:cTn>
                              </p:par>
                              <p:par>
                                <p:cTn id="66" presetID="42" presetClass="path" presetSubtype="0" decel="100000" fill="hold" grpId="1" nodeType="withEffect">
                                  <p:stCondLst>
                                    <p:cond delay="600"/>
                                  </p:stCondLst>
                                  <p:childTnLst>
                                    <p:animMotion origin="layout" path="M -1.04167E-6 -3.33333E-6 L -1.04167E-6 0.03542 " pathEditMode="relative" rAng="0" ptsTypes="AA">
                                      <p:cBhvr>
                                        <p:cTn id="67" dur="700" spd="-100000" fill="hold"/>
                                        <p:tgtEl>
                                          <p:spTgt spid="65"/>
                                        </p:tgtEl>
                                        <p:attrNameLst>
                                          <p:attrName>ppt_x</p:attrName>
                                          <p:attrName>ppt_y</p:attrName>
                                        </p:attrNameLst>
                                      </p:cBhvr>
                                      <p:rCtr x="0" y="1759"/>
                                    </p:animMotion>
                                  </p:childTnLst>
                                </p:cTn>
                              </p:par>
                              <p:par>
                                <p:cTn id="68" presetID="10" presetClass="entr" presetSubtype="0" fill="hold" grpId="0" nodeType="withEffect">
                                  <p:stCondLst>
                                    <p:cond delay="600"/>
                                  </p:stCondLst>
                                  <p:childTnLst>
                                    <p:set>
                                      <p:cBhvr>
                                        <p:cTn id="69" dur="1" fill="hold">
                                          <p:stCondLst>
                                            <p:cond delay="0"/>
                                          </p:stCondLst>
                                        </p:cTn>
                                        <p:tgtEl>
                                          <p:spTgt spid="16"/>
                                        </p:tgtEl>
                                        <p:attrNameLst>
                                          <p:attrName>style.visibility</p:attrName>
                                        </p:attrNameLst>
                                      </p:cBhvr>
                                      <p:to>
                                        <p:strVal val="visible"/>
                                      </p:to>
                                    </p:set>
                                    <p:animEffect transition="in" filter="fade">
                                      <p:cBhvr>
                                        <p:cTn id="70" dur="500"/>
                                        <p:tgtEl>
                                          <p:spTgt spid="16"/>
                                        </p:tgtEl>
                                      </p:cBhvr>
                                    </p:animEffect>
                                  </p:childTnLst>
                                </p:cTn>
                              </p:par>
                              <p:par>
                                <p:cTn id="71" presetID="42" presetClass="path" presetSubtype="0" decel="100000" fill="hold" grpId="1" nodeType="withEffect">
                                  <p:stCondLst>
                                    <p:cond delay="600"/>
                                  </p:stCondLst>
                                  <p:childTnLst>
                                    <p:animMotion origin="layout" path="M -1.04167E-6 -3.33333E-6 L -1.04167E-6 0.03542 " pathEditMode="relative" rAng="0" ptsTypes="AA">
                                      <p:cBhvr>
                                        <p:cTn id="72" dur="700" spd="-100000" fill="hold"/>
                                        <p:tgtEl>
                                          <p:spTgt spid="1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56" grpId="0" animBg="1"/>
      <p:bldP spid="56" grpId="1" animBg="1"/>
      <p:bldP spid="90" grpId="0"/>
      <p:bldP spid="90" grpId="1"/>
      <p:bldP spid="9" grpId="0" animBg="1"/>
      <p:bldP spid="9" grpId="1" animBg="1"/>
      <p:bldP spid="14" grpId="0"/>
      <p:bldP spid="14" grpId="1"/>
      <p:bldP spid="92" grpId="0" animBg="1"/>
      <p:bldP spid="92" grpId="1" animBg="1"/>
      <p:bldP spid="15" grpId="0"/>
      <p:bldP spid="15" grpId="1"/>
      <p:bldP spid="65" grpId="0" animBg="1"/>
      <p:bldP spid="65" grpId="1" animBg="1"/>
      <p:bldP spid="16" grpId="0"/>
      <p:bldP spid="16"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31E9F-433E-4E80-A2D7-AC0D5E0898C8}"/>
              </a:ext>
            </a:extLst>
          </p:cNvPr>
          <p:cNvSpPr>
            <a:spLocks noGrp="1"/>
          </p:cNvSpPr>
          <p:nvPr>
            <p:ph type="title"/>
          </p:nvPr>
        </p:nvSpPr>
        <p:spPr>
          <a:xfrm>
            <a:off x="546340" y="2592407"/>
            <a:ext cx="4703847" cy="1828193"/>
          </a:xfrm>
        </p:spPr>
        <p:txBody>
          <a:bodyPr/>
          <a:lstStyle/>
          <a:p>
            <a:pPr lvl="0">
              <a:lnSpc>
                <a:spcPct val="90000"/>
              </a:lnSpc>
            </a:pPr>
            <a:r>
              <a:rPr lang="en-US" sz="4400">
                <a:gradFill flip="none" rotWithShape="1">
                  <a:gsLst>
                    <a:gs pos="12000">
                      <a:srgbClr val="FFFFFF"/>
                    </a:gs>
                    <a:gs pos="100000">
                      <a:srgbClr val="FFFFFF"/>
                    </a:gs>
                  </a:gsLst>
                  <a:lin ang="18900000" scaled="1"/>
                  <a:tileRect/>
                </a:gradFill>
                <a:cs typeface="+mn-cs"/>
              </a:rPr>
              <a:t>Machine Learning + AI</a:t>
            </a:r>
            <a:endParaRPr lang="en-US"/>
          </a:p>
        </p:txBody>
      </p:sp>
      <p:pic>
        <p:nvPicPr>
          <p:cNvPr id="9" name="Graphic 8" descr="Azure Machine Learning logo">
            <a:extLst>
              <a:ext uri="{FF2B5EF4-FFF2-40B4-BE49-F238E27FC236}">
                <a16:creationId xmlns:a16="http://schemas.microsoft.com/office/drawing/2014/main" id="{C3E963C8-685A-4BBF-A467-469E49B9E1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5649" y="1700011"/>
            <a:ext cx="568858" cy="568858"/>
          </a:xfrm>
          <a:prstGeom prst="rect">
            <a:avLst/>
          </a:prstGeom>
        </p:spPr>
      </p:pic>
      <p:sp>
        <p:nvSpPr>
          <p:cNvPr id="3" name="Content Placeholder 2">
            <a:extLst>
              <a:ext uri="{FF2B5EF4-FFF2-40B4-BE49-F238E27FC236}">
                <a16:creationId xmlns:a16="http://schemas.microsoft.com/office/drawing/2014/main" id="{BC5CD629-DE8E-4E75-943B-2065702D5ED1}"/>
              </a:ext>
            </a:extLst>
          </p:cNvPr>
          <p:cNvSpPr>
            <a:spLocks noGrp="1"/>
          </p:cNvSpPr>
          <p:nvPr>
            <p:ph sz="quarter" idx="10"/>
          </p:nvPr>
        </p:nvSpPr>
        <p:spPr>
          <a:xfrm>
            <a:off x="575192" y="4017100"/>
            <a:ext cx="4174172" cy="249299"/>
          </a:xfrm>
        </p:spPr>
        <p:txBody>
          <a:bodyPr/>
          <a:lstStyle/>
          <a:p>
            <a:pPr marL="0" lvl="0" indent="0">
              <a:lnSpc>
                <a:spcPct val="90000"/>
              </a:lnSpc>
              <a:spcBef>
                <a:spcPct val="0"/>
              </a:spcBef>
              <a:buSzTx/>
              <a:buNone/>
              <a:defRPr/>
            </a:pPr>
            <a:r>
              <a:rPr lang="en-US" sz="1800">
                <a:ln w="3175">
                  <a:noFill/>
                </a:ln>
                <a:gradFill flip="none" rotWithShape="1">
                  <a:gsLst>
                    <a:gs pos="12000">
                      <a:srgbClr val="FFFFFF"/>
                    </a:gs>
                    <a:gs pos="100000">
                      <a:srgbClr val="FFFFFF"/>
                    </a:gs>
                  </a:gsLst>
                  <a:lin ang="18900000" scaled="1"/>
                  <a:tileRect/>
                </a:gradFill>
                <a:latin typeface="Segoe UI Semibold"/>
                <a:cs typeface="+mn-cs"/>
              </a:rPr>
              <a:t>Responsible, powerful AI on your terms</a:t>
            </a:r>
            <a:endParaRPr lang="en-US"/>
          </a:p>
        </p:txBody>
      </p:sp>
      <p:sp>
        <p:nvSpPr>
          <p:cNvPr id="172" name="Rectangle 171">
            <a:extLst>
              <a:ext uri="{FF2B5EF4-FFF2-40B4-BE49-F238E27FC236}">
                <a16:creationId xmlns:a16="http://schemas.microsoft.com/office/drawing/2014/main" id="{3BD66461-AB8E-44A5-9A73-742AFE0C8C8E}"/>
              </a:ext>
              <a:ext uri="{C183D7F6-B498-43B3-948B-1728B52AA6E4}">
                <adec:decorative xmlns:adec="http://schemas.microsoft.com/office/drawing/2017/decorative" val="1"/>
              </a:ext>
            </a:extLst>
          </p:cNvPr>
          <p:cNvSpPr/>
          <p:nvPr/>
        </p:nvSpPr>
        <p:spPr bwMode="auto">
          <a:xfrm>
            <a:off x="6096000" y="585215"/>
            <a:ext cx="5501656" cy="158563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1200">
              <a:gradFill>
                <a:gsLst>
                  <a:gs pos="93664">
                    <a:schemeClr val="accent1"/>
                  </a:gs>
                  <a:gs pos="12000">
                    <a:schemeClr val="accent1"/>
                  </a:gs>
                </a:gsLst>
                <a:lin ang="18900000" scaled="1"/>
              </a:gradFill>
              <a:latin typeface="+mj-lt"/>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FE998A7F-D020-4C4E-A659-B92132422009}"/>
              </a:ext>
            </a:extLst>
          </p:cNvPr>
          <p:cNvSpPr>
            <a:spLocks noGrp="1"/>
          </p:cNvSpPr>
          <p:nvPr>
            <p:ph sz="quarter" idx="11"/>
          </p:nvPr>
        </p:nvSpPr>
        <p:spPr>
          <a:xfrm>
            <a:off x="8248515" y="736972"/>
            <a:ext cx="1188583" cy="164404"/>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All skill levels</a:t>
            </a:r>
            <a:endParaRPr lang="en-US"/>
          </a:p>
        </p:txBody>
      </p:sp>
      <p:grpSp>
        <p:nvGrpSpPr>
          <p:cNvPr id="15" name="Group 14">
            <a:extLst>
              <a:ext uri="{FF2B5EF4-FFF2-40B4-BE49-F238E27FC236}">
                <a16:creationId xmlns:a16="http://schemas.microsoft.com/office/drawing/2014/main" id="{169EE4D4-E881-41C8-B8AB-41B9CCCB4A02}"/>
              </a:ext>
              <a:ext uri="{C183D7F6-B498-43B3-948B-1728B52AA6E4}">
                <adec:decorative xmlns:adec="http://schemas.microsoft.com/office/drawing/2017/decorative" val="1"/>
              </a:ext>
            </a:extLst>
          </p:cNvPr>
          <p:cNvGrpSpPr/>
          <p:nvPr/>
        </p:nvGrpSpPr>
        <p:grpSpPr>
          <a:xfrm>
            <a:off x="6903987" y="1118572"/>
            <a:ext cx="368958" cy="460530"/>
            <a:chOff x="7090490" y="854701"/>
            <a:chExt cx="360054" cy="449418"/>
          </a:xfrm>
        </p:grpSpPr>
        <p:grpSp>
          <p:nvGrpSpPr>
            <p:cNvPr id="162" name="Group 4" descr="data">
              <a:extLst>
                <a:ext uri="{FF2B5EF4-FFF2-40B4-BE49-F238E27FC236}">
                  <a16:creationId xmlns:a16="http://schemas.microsoft.com/office/drawing/2014/main" id="{69BE3E20-2554-4306-9F43-881CB11FB588}"/>
                </a:ext>
              </a:extLst>
            </p:cNvPr>
            <p:cNvGrpSpPr>
              <a:grpSpLocks noChangeAspect="1"/>
            </p:cNvGrpSpPr>
            <p:nvPr/>
          </p:nvGrpSpPr>
          <p:grpSpPr bwMode="auto">
            <a:xfrm>
              <a:off x="7188372" y="854701"/>
              <a:ext cx="262172" cy="226537"/>
              <a:chOff x="1048" y="787"/>
              <a:chExt cx="309" cy="267"/>
            </a:xfrm>
          </p:grpSpPr>
          <p:sp>
            <p:nvSpPr>
              <p:cNvPr id="163" name="Rectangle 5">
                <a:extLst>
                  <a:ext uri="{FF2B5EF4-FFF2-40B4-BE49-F238E27FC236}">
                    <a16:creationId xmlns:a16="http://schemas.microsoft.com/office/drawing/2014/main" id="{8EB7A332-12D3-434B-87F9-66828F84D626}"/>
                  </a:ext>
                  <a:ext uri="{C183D7F6-B498-43B3-948B-1728B52AA6E4}">
                    <adec:decorative xmlns:adec="http://schemas.microsoft.com/office/drawing/2017/decorative" val="1"/>
                  </a:ext>
                </a:extLst>
              </p:cNvPr>
              <p:cNvSpPr>
                <a:spLocks noChangeArrowheads="1"/>
              </p:cNvSpPr>
              <p:nvPr/>
            </p:nvSpPr>
            <p:spPr bwMode="auto">
              <a:xfrm>
                <a:off x="1303" y="850"/>
                <a:ext cx="54" cy="204"/>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64" name="Rectangle 6">
                <a:extLst>
                  <a:ext uri="{FF2B5EF4-FFF2-40B4-BE49-F238E27FC236}">
                    <a16:creationId xmlns:a16="http://schemas.microsoft.com/office/drawing/2014/main" id="{1503A3E8-DC6F-4119-BBEB-9F5ABAF9FB94}"/>
                  </a:ext>
                  <a:ext uri="{C183D7F6-B498-43B3-948B-1728B52AA6E4}">
                    <adec:decorative xmlns:adec="http://schemas.microsoft.com/office/drawing/2017/decorative" val="1"/>
                  </a:ext>
                </a:extLst>
              </p:cNvPr>
              <p:cNvSpPr>
                <a:spLocks noChangeArrowheads="1"/>
              </p:cNvSpPr>
              <p:nvPr/>
            </p:nvSpPr>
            <p:spPr bwMode="auto">
              <a:xfrm>
                <a:off x="1218" y="906"/>
                <a:ext cx="54" cy="148"/>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65" name="Rectangle 7">
                <a:extLst>
                  <a:ext uri="{FF2B5EF4-FFF2-40B4-BE49-F238E27FC236}">
                    <a16:creationId xmlns:a16="http://schemas.microsoft.com/office/drawing/2014/main" id="{4DED0B60-FBA5-47D9-8C77-EA20AB919B38}"/>
                  </a:ext>
                  <a:ext uri="{C183D7F6-B498-43B3-948B-1728B52AA6E4}">
                    <adec:decorative xmlns:adec="http://schemas.microsoft.com/office/drawing/2017/decorative" val="1"/>
                  </a:ext>
                </a:extLst>
              </p:cNvPr>
              <p:cNvSpPr>
                <a:spLocks noChangeArrowheads="1"/>
              </p:cNvSpPr>
              <p:nvPr/>
            </p:nvSpPr>
            <p:spPr bwMode="auto">
              <a:xfrm>
                <a:off x="1133" y="888"/>
                <a:ext cx="54" cy="166"/>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66" name="Rectangle 8">
                <a:extLst>
                  <a:ext uri="{FF2B5EF4-FFF2-40B4-BE49-F238E27FC236}">
                    <a16:creationId xmlns:a16="http://schemas.microsoft.com/office/drawing/2014/main" id="{72E8F64D-C53A-41C2-B360-943760AAE74C}"/>
                  </a:ext>
                  <a:ext uri="{C183D7F6-B498-43B3-948B-1728B52AA6E4}">
                    <adec:decorative xmlns:adec="http://schemas.microsoft.com/office/drawing/2017/decorative" val="1"/>
                  </a:ext>
                </a:extLst>
              </p:cNvPr>
              <p:cNvSpPr>
                <a:spLocks noChangeArrowheads="1"/>
              </p:cNvSpPr>
              <p:nvPr/>
            </p:nvSpPr>
            <p:spPr bwMode="auto">
              <a:xfrm>
                <a:off x="1048" y="934"/>
                <a:ext cx="53" cy="120"/>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67" name="Freeform 9">
                <a:extLst>
                  <a:ext uri="{FF2B5EF4-FFF2-40B4-BE49-F238E27FC236}">
                    <a16:creationId xmlns:a16="http://schemas.microsoft.com/office/drawing/2014/main" id="{6E792E5A-573A-4881-82EF-103AB786FBCD}"/>
                  </a:ext>
                  <a:ext uri="{C183D7F6-B498-43B3-948B-1728B52AA6E4}">
                    <adec:decorative xmlns:adec="http://schemas.microsoft.com/office/drawing/2017/decorative" val="1"/>
                  </a:ext>
                </a:extLst>
              </p:cNvPr>
              <p:cNvSpPr>
                <a:spLocks/>
              </p:cNvSpPr>
              <p:nvPr/>
            </p:nvSpPr>
            <p:spPr bwMode="auto">
              <a:xfrm>
                <a:off x="1054" y="787"/>
                <a:ext cx="297" cy="113"/>
              </a:xfrm>
              <a:custGeom>
                <a:avLst/>
                <a:gdLst>
                  <a:gd name="T0" fmla="*/ 514 w 553"/>
                  <a:gd name="T1" fmla="*/ 0 h 212"/>
                  <a:gd name="T2" fmla="*/ 475 w 553"/>
                  <a:gd name="T3" fmla="*/ 38 h 212"/>
                  <a:gd name="T4" fmla="*/ 476 w 553"/>
                  <a:gd name="T5" fmla="*/ 44 h 212"/>
                  <a:gd name="T6" fmla="*/ 385 w 553"/>
                  <a:gd name="T7" fmla="*/ 85 h 212"/>
                  <a:gd name="T8" fmla="*/ 352 w 553"/>
                  <a:gd name="T9" fmla="*/ 66 h 212"/>
                  <a:gd name="T10" fmla="*/ 319 w 553"/>
                  <a:gd name="T11" fmla="*/ 84 h 212"/>
                  <a:gd name="T12" fmla="*/ 235 w 553"/>
                  <a:gd name="T13" fmla="*/ 58 h 212"/>
                  <a:gd name="T14" fmla="*/ 235 w 553"/>
                  <a:gd name="T15" fmla="*/ 58 h 212"/>
                  <a:gd name="T16" fmla="*/ 197 w 553"/>
                  <a:gd name="T17" fmla="*/ 19 h 212"/>
                  <a:gd name="T18" fmla="*/ 159 w 553"/>
                  <a:gd name="T19" fmla="*/ 58 h 212"/>
                  <a:gd name="T20" fmla="*/ 162 w 553"/>
                  <a:gd name="T21" fmla="*/ 73 h 212"/>
                  <a:gd name="T22" fmla="*/ 63 w 553"/>
                  <a:gd name="T23" fmla="*/ 144 h 212"/>
                  <a:gd name="T24" fmla="*/ 39 w 553"/>
                  <a:gd name="T25" fmla="*/ 135 h 212"/>
                  <a:gd name="T26" fmla="*/ 0 w 553"/>
                  <a:gd name="T27" fmla="*/ 174 h 212"/>
                  <a:gd name="T28" fmla="*/ 39 w 553"/>
                  <a:gd name="T29" fmla="*/ 212 h 212"/>
                  <a:gd name="T30" fmla="*/ 77 w 553"/>
                  <a:gd name="T31" fmla="*/ 174 h 212"/>
                  <a:gd name="T32" fmla="*/ 74 w 553"/>
                  <a:gd name="T33" fmla="*/ 159 h 212"/>
                  <a:gd name="T34" fmla="*/ 173 w 553"/>
                  <a:gd name="T35" fmla="*/ 87 h 212"/>
                  <a:gd name="T36" fmla="*/ 197 w 553"/>
                  <a:gd name="T37" fmla="*/ 96 h 212"/>
                  <a:gd name="T38" fmla="*/ 231 w 553"/>
                  <a:gd name="T39" fmla="*/ 76 h 212"/>
                  <a:gd name="T40" fmla="*/ 314 w 553"/>
                  <a:gd name="T41" fmla="*/ 101 h 212"/>
                  <a:gd name="T42" fmla="*/ 314 w 553"/>
                  <a:gd name="T43" fmla="*/ 104 h 212"/>
                  <a:gd name="T44" fmla="*/ 352 w 553"/>
                  <a:gd name="T45" fmla="*/ 143 h 212"/>
                  <a:gd name="T46" fmla="*/ 391 w 553"/>
                  <a:gd name="T47" fmla="*/ 104 h 212"/>
                  <a:gd name="T48" fmla="*/ 391 w 553"/>
                  <a:gd name="T49" fmla="*/ 102 h 212"/>
                  <a:gd name="T50" fmla="*/ 483 w 553"/>
                  <a:gd name="T51" fmla="*/ 60 h 212"/>
                  <a:gd name="T52" fmla="*/ 515 w 553"/>
                  <a:gd name="T53" fmla="*/ 76 h 212"/>
                  <a:gd name="T54" fmla="*/ 553 w 553"/>
                  <a:gd name="T55" fmla="*/ 38 h 212"/>
                  <a:gd name="T56" fmla="*/ 514 w 553"/>
                  <a:gd name="T5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53" h="212">
                    <a:moveTo>
                      <a:pt x="514" y="0"/>
                    </a:moveTo>
                    <a:cubicBezTo>
                      <a:pt x="493" y="0"/>
                      <a:pt x="475" y="17"/>
                      <a:pt x="475" y="38"/>
                    </a:cubicBezTo>
                    <a:cubicBezTo>
                      <a:pt x="475" y="40"/>
                      <a:pt x="476" y="42"/>
                      <a:pt x="476" y="44"/>
                    </a:cubicBezTo>
                    <a:cubicBezTo>
                      <a:pt x="385" y="85"/>
                      <a:pt x="385" y="85"/>
                      <a:pt x="385" y="85"/>
                    </a:cubicBezTo>
                    <a:cubicBezTo>
                      <a:pt x="378" y="74"/>
                      <a:pt x="366" y="66"/>
                      <a:pt x="352" y="66"/>
                    </a:cubicBezTo>
                    <a:cubicBezTo>
                      <a:pt x="338" y="66"/>
                      <a:pt x="326" y="73"/>
                      <a:pt x="319" y="84"/>
                    </a:cubicBezTo>
                    <a:cubicBezTo>
                      <a:pt x="235" y="58"/>
                      <a:pt x="235" y="58"/>
                      <a:pt x="235" y="58"/>
                    </a:cubicBezTo>
                    <a:cubicBezTo>
                      <a:pt x="235" y="58"/>
                      <a:pt x="235" y="58"/>
                      <a:pt x="235" y="58"/>
                    </a:cubicBezTo>
                    <a:cubicBezTo>
                      <a:pt x="235" y="36"/>
                      <a:pt x="218" y="19"/>
                      <a:pt x="197" y="19"/>
                    </a:cubicBezTo>
                    <a:cubicBezTo>
                      <a:pt x="176" y="19"/>
                      <a:pt x="159" y="36"/>
                      <a:pt x="159" y="58"/>
                    </a:cubicBezTo>
                    <a:cubicBezTo>
                      <a:pt x="159" y="63"/>
                      <a:pt x="160" y="68"/>
                      <a:pt x="162" y="73"/>
                    </a:cubicBezTo>
                    <a:cubicBezTo>
                      <a:pt x="63" y="144"/>
                      <a:pt x="63" y="144"/>
                      <a:pt x="63" y="144"/>
                    </a:cubicBezTo>
                    <a:cubicBezTo>
                      <a:pt x="57" y="139"/>
                      <a:pt x="48" y="135"/>
                      <a:pt x="39" y="135"/>
                    </a:cubicBezTo>
                    <a:cubicBezTo>
                      <a:pt x="17" y="135"/>
                      <a:pt x="0" y="152"/>
                      <a:pt x="0" y="174"/>
                    </a:cubicBezTo>
                    <a:cubicBezTo>
                      <a:pt x="0" y="195"/>
                      <a:pt x="17" y="212"/>
                      <a:pt x="39" y="212"/>
                    </a:cubicBezTo>
                    <a:cubicBezTo>
                      <a:pt x="60" y="212"/>
                      <a:pt x="77" y="195"/>
                      <a:pt x="77" y="174"/>
                    </a:cubicBezTo>
                    <a:cubicBezTo>
                      <a:pt x="77" y="168"/>
                      <a:pt x="76" y="163"/>
                      <a:pt x="74" y="159"/>
                    </a:cubicBezTo>
                    <a:cubicBezTo>
                      <a:pt x="173" y="87"/>
                      <a:pt x="173" y="87"/>
                      <a:pt x="173" y="87"/>
                    </a:cubicBezTo>
                    <a:cubicBezTo>
                      <a:pt x="179" y="93"/>
                      <a:pt x="188" y="96"/>
                      <a:pt x="197" y="96"/>
                    </a:cubicBezTo>
                    <a:cubicBezTo>
                      <a:pt x="212" y="96"/>
                      <a:pt x="225" y="88"/>
                      <a:pt x="231" y="76"/>
                    </a:cubicBezTo>
                    <a:cubicBezTo>
                      <a:pt x="314" y="101"/>
                      <a:pt x="314" y="101"/>
                      <a:pt x="314" y="101"/>
                    </a:cubicBezTo>
                    <a:cubicBezTo>
                      <a:pt x="314" y="102"/>
                      <a:pt x="314" y="104"/>
                      <a:pt x="314" y="104"/>
                    </a:cubicBezTo>
                    <a:cubicBezTo>
                      <a:pt x="314" y="126"/>
                      <a:pt x="331" y="143"/>
                      <a:pt x="352" y="143"/>
                    </a:cubicBezTo>
                    <a:cubicBezTo>
                      <a:pt x="373" y="143"/>
                      <a:pt x="391" y="126"/>
                      <a:pt x="391" y="104"/>
                    </a:cubicBezTo>
                    <a:cubicBezTo>
                      <a:pt x="391" y="104"/>
                      <a:pt x="391" y="103"/>
                      <a:pt x="391" y="102"/>
                    </a:cubicBezTo>
                    <a:cubicBezTo>
                      <a:pt x="483" y="60"/>
                      <a:pt x="483" y="60"/>
                      <a:pt x="483" y="60"/>
                    </a:cubicBezTo>
                    <a:cubicBezTo>
                      <a:pt x="490" y="70"/>
                      <a:pt x="502" y="76"/>
                      <a:pt x="515" y="76"/>
                    </a:cubicBezTo>
                    <a:cubicBezTo>
                      <a:pt x="536" y="76"/>
                      <a:pt x="553" y="59"/>
                      <a:pt x="553" y="38"/>
                    </a:cubicBezTo>
                    <a:cubicBezTo>
                      <a:pt x="552" y="17"/>
                      <a:pt x="535" y="0"/>
                      <a:pt x="514" y="0"/>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sp>
          <p:nvSpPr>
            <p:cNvPr id="14" name="Oval 13">
              <a:extLst>
                <a:ext uri="{FF2B5EF4-FFF2-40B4-BE49-F238E27FC236}">
                  <a16:creationId xmlns:a16="http://schemas.microsoft.com/office/drawing/2014/main" id="{7EFAB61F-6E5E-4309-8C2C-851A021CDACD}"/>
                </a:ext>
                <a:ext uri="{C183D7F6-B498-43B3-948B-1728B52AA6E4}">
                  <adec:decorative xmlns:adec="http://schemas.microsoft.com/office/drawing/2017/decorative" val="1"/>
                </a:ext>
              </a:extLst>
            </p:cNvPr>
            <p:cNvSpPr/>
            <p:nvPr/>
          </p:nvSpPr>
          <p:spPr bwMode="auto">
            <a:xfrm>
              <a:off x="7090490" y="1031017"/>
              <a:ext cx="236892" cy="236892"/>
            </a:xfrm>
            <a:prstGeom prst="ellipse">
              <a:avLst/>
            </a:prstGeom>
            <a:solidFill>
              <a:srgbClr val="2626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116" name="magnifying glass" descr="magnifying glass, search">
              <a:extLst>
                <a:ext uri="{FF2B5EF4-FFF2-40B4-BE49-F238E27FC236}">
                  <a16:creationId xmlns:a16="http://schemas.microsoft.com/office/drawing/2014/main" id="{566C2119-4CAE-4262-B71A-60DFA63F6C04}"/>
                </a:ext>
              </a:extLst>
            </p:cNvPr>
            <p:cNvGrpSpPr/>
            <p:nvPr/>
          </p:nvGrpSpPr>
          <p:grpSpPr>
            <a:xfrm>
              <a:off x="7116868" y="1037567"/>
              <a:ext cx="251378" cy="266552"/>
              <a:chOff x="4454955" y="3942771"/>
              <a:chExt cx="434702" cy="460942"/>
            </a:xfrm>
          </p:grpSpPr>
          <p:sp>
            <p:nvSpPr>
              <p:cNvPr id="117" name="Freeform: Shape 116">
                <a:extLst>
                  <a:ext uri="{FF2B5EF4-FFF2-40B4-BE49-F238E27FC236}">
                    <a16:creationId xmlns:a16="http://schemas.microsoft.com/office/drawing/2014/main" id="{91FA1AFE-934C-4190-A3DB-A70206D681BA}"/>
                  </a:ext>
                  <a:ext uri="{C183D7F6-B498-43B3-948B-1728B52AA6E4}">
                    <adec:decorative xmlns:adec="http://schemas.microsoft.com/office/drawing/2017/decorative" val="1"/>
                  </a:ext>
                </a:extLst>
              </p:cNvPr>
              <p:cNvSpPr/>
              <p:nvPr/>
            </p:nvSpPr>
            <p:spPr>
              <a:xfrm>
                <a:off x="4468715" y="3942771"/>
                <a:ext cx="292852" cy="292852"/>
              </a:xfrm>
              <a:custGeom>
                <a:avLst/>
                <a:gdLst>
                  <a:gd name="connsiteX0" fmla="*/ 147270 w 292852"/>
                  <a:gd name="connsiteY0" fmla="*/ 292913 h 292852"/>
                  <a:gd name="connsiteX1" fmla="*/ 292913 w 292852"/>
                  <a:gd name="connsiteY1" fmla="*/ 147270 h 292852"/>
                  <a:gd name="connsiteX2" fmla="*/ 147270 w 292852"/>
                  <a:gd name="connsiteY2" fmla="*/ 1627 h 292852"/>
                  <a:gd name="connsiteX3" fmla="*/ 1627 w 292852"/>
                  <a:gd name="connsiteY3" fmla="*/ 147270 h 292852"/>
                  <a:gd name="connsiteX4" fmla="*/ 147270 w 292852"/>
                  <a:gd name="connsiteY4" fmla="*/ 292913 h 29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52" h="292852">
                    <a:moveTo>
                      <a:pt x="147270" y="292913"/>
                    </a:moveTo>
                    <a:cubicBezTo>
                      <a:pt x="227707" y="292913"/>
                      <a:pt x="292913" y="227707"/>
                      <a:pt x="292913" y="147270"/>
                    </a:cubicBezTo>
                    <a:cubicBezTo>
                      <a:pt x="292913" y="66834"/>
                      <a:pt x="227707" y="1627"/>
                      <a:pt x="147270" y="1627"/>
                    </a:cubicBezTo>
                    <a:cubicBezTo>
                      <a:pt x="66834" y="1627"/>
                      <a:pt x="1627" y="66834"/>
                      <a:pt x="1627" y="147270"/>
                    </a:cubicBezTo>
                    <a:cubicBezTo>
                      <a:pt x="1627" y="227707"/>
                      <a:pt x="66834" y="292913"/>
                      <a:pt x="147270" y="292913"/>
                    </a:cubicBezTo>
                    <a:close/>
                  </a:path>
                </a:pathLst>
              </a:custGeom>
              <a:solidFill>
                <a:srgbClr val="262626"/>
              </a:solidFill>
              <a:ln w="4517" cap="flat">
                <a:noFill/>
                <a:prstDash val="solid"/>
                <a:miter/>
              </a:ln>
            </p:spPr>
            <p:txBody>
              <a:bodyPr rtlCol="0" anchor="ctr"/>
              <a:lstStyle/>
              <a:p>
                <a:pPr defTabSz="1097240"/>
                <a:endParaRPr lang="en-US" sz="2118">
                  <a:solidFill>
                    <a:srgbClr val="1A1A1A"/>
                  </a:solidFill>
                  <a:latin typeface="Segoe UI"/>
                </a:endParaRPr>
              </a:p>
            </p:txBody>
          </p:sp>
          <p:sp>
            <p:nvSpPr>
              <p:cNvPr id="118" name="Freeform: Shape 117">
                <a:extLst>
                  <a:ext uri="{FF2B5EF4-FFF2-40B4-BE49-F238E27FC236}">
                    <a16:creationId xmlns:a16="http://schemas.microsoft.com/office/drawing/2014/main" id="{7551030C-FCE4-4A70-A76D-8373A9C650ED}"/>
                  </a:ext>
                  <a:ext uri="{C183D7F6-B498-43B3-948B-1728B52AA6E4}">
                    <adec:decorative xmlns:adec="http://schemas.microsoft.com/office/drawing/2017/decorative" val="1"/>
                  </a:ext>
                </a:extLst>
              </p:cNvPr>
              <p:cNvSpPr/>
              <p:nvPr/>
            </p:nvSpPr>
            <p:spPr>
              <a:xfrm>
                <a:off x="4454955" y="3969011"/>
                <a:ext cx="434702" cy="434702"/>
              </a:xfrm>
              <a:custGeom>
                <a:avLst/>
                <a:gdLst>
                  <a:gd name="connsiteX0" fmla="*/ 433343 w 434702"/>
                  <a:gd name="connsiteY0" fmla="*/ 403478 h 434702"/>
                  <a:gd name="connsiteX1" fmla="*/ 289717 w 434702"/>
                  <a:gd name="connsiteY1" fmla="*/ 259878 h 434702"/>
                  <a:gd name="connsiteX2" fmla="*/ 322873 w 434702"/>
                  <a:gd name="connsiteY2" fmla="*/ 162184 h 434702"/>
                  <a:gd name="connsiteX3" fmla="*/ 162212 w 434702"/>
                  <a:gd name="connsiteY3" fmla="*/ 1627 h 434702"/>
                  <a:gd name="connsiteX4" fmla="*/ 1627 w 434702"/>
                  <a:gd name="connsiteY4" fmla="*/ 162184 h 434702"/>
                  <a:gd name="connsiteX5" fmla="*/ 162212 w 434702"/>
                  <a:gd name="connsiteY5" fmla="*/ 322741 h 434702"/>
                  <a:gd name="connsiteX6" fmla="*/ 257326 w 434702"/>
                  <a:gd name="connsiteY6" fmla="*/ 291577 h 434702"/>
                  <a:gd name="connsiteX7" fmla="*/ 401256 w 434702"/>
                  <a:gd name="connsiteY7" fmla="*/ 435482 h 434702"/>
                  <a:gd name="connsiteX8" fmla="*/ 433343 w 434702"/>
                  <a:gd name="connsiteY8" fmla="*/ 403478 h 434702"/>
                  <a:gd name="connsiteX9" fmla="*/ 47771 w 434702"/>
                  <a:gd name="connsiteY9" fmla="*/ 162184 h 434702"/>
                  <a:gd name="connsiteX10" fmla="*/ 162289 w 434702"/>
                  <a:gd name="connsiteY10" fmla="*/ 47687 h 434702"/>
                  <a:gd name="connsiteX11" fmla="*/ 276807 w 434702"/>
                  <a:gd name="connsiteY11" fmla="*/ 162184 h 434702"/>
                  <a:gd name="connsiteX12" fmla="*/ 162212 w 434702"/>
                  <a:gd name="connsiteY12" fmla="*/ 276682 h 434702"/>
                  <a:gd name="connsiteX13" fmla="*/ 47771 w 434702"/>
                  <a:gd name="connsiteY13" fmla="*/ 162184 h 43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702" h="434702">
                    <a:moveTo>
                      <a:pt x="433343" y="403478"/>
                    </a:moveTo>
                    <a:lnTo>
                      <a:pt x="289717" y="259878"/>
                    </a:lnTo>
                    <a:cubicBezTo>
                      <a:pt x="310497" y="232839"/>
                      <a:pt x="322873" y="198925"/>
                      <a:pt x="322873" y="162184"/>
                    </a:cubicBezTo>
                    <a:cubicBezTo>
                      <a:pt x="322873" y="73504"/>
                      <a:pt x="250908" y="1627"/>
                      <a:pt x="162212" y="1627"/>
                    </a:cubicBezTo>
                    <a:cubicBezTo>
                      <a:pt x="73516" y="1627"/>
                      <a:pt x="1627" y="73504"/>
                      <a:pt x="1627" y="162184"/>
                    </a:cubicBezTo>
                    <a:cubicBezTo>
                      <a:pt x="1627" y="250865"/>
                      <a:pt x="73516" y="322741"/>
                      <a:pt x="162212" y="322741"/>
                    </a:cubicBezTo>
                    <a:cubicBezTo>
                      <a:pt x="197813" y="322741"/>
                      <a:pt x="230663" y="311131"/>
                      <a:pt x="257326" y="291577"/>
                    </a:cubicBezTo>
                    <a:lnTo>
                      <a:pt x="401256" y="435482"/>
                    </a:lnTo>
                    <a:lnTo>
                      <a:pt x="433343" y="403478"/>
                    </a:lnTo>
                    <a:close/>
                    <a:moveTo>
                      <a:pt x="47771" y="162184"/>
                    </a:moveTo>
                    <a:cubicBezTo>
                      <a:pt x="47771" y="98939"/>
                      <a:pt x="99033" y="47687"/>
                      <a:pt x="162289" y="47687"/>
                    </a:cubicBezTo>
                    <a:cubicBezTo>
                      <a:pt x="225545" y="47687"/>
                      <a:pt x="276807" y="98939"/>
                      <a:pt x="276807" y="162184"/>
                    </a:cubicBezTo>
                    <a:cubicBezTo>
                      <a:pt x="276807" y="225429"/>
                      <a:pt x="225468" y="276682"/>
                      <a:pt x="162212" y="276682"/>
                    </a:cubicBezTo>
                    <a:cubicBezTo>
                      <a:pt x="99033" y="276682"/>
                      <a:pt x="47771" y="225429"/>
                      <a:pt x="47771" y="162184"/>
                    </a:cubicBezTo>
                    <a:close/>
                  </a:path>
                </a:pathLst>
              </a:custGeom>
              <a:solidFill>
                <a:srgbClr val="0078D4"/>
              </a:solidFill>
              <a:ln w="4517" cap="flat">
                <a:noFill/>
                <a:prstDash val="solid"/>
                <a:miter/>
              </a:ln>
            </p:spPr>
            <p:txBody>
              <a:bodyPr rtlCol="0" anchor="ctr"/>
              <a:lstStyle/>
              <a:p>
                <a:pPr defTabSz="1097240"/>
                <a:endParaRPr lang="en-US" sz="2118">
                  <a:solidFill>
                    <a:srgbClr val="1A1A1A"/>
                  </a:solidFill>
                  <a:latin typeface="Segoe UI"/>
                </a:endParaRPr>
              </a:p>
            </p:txBody>
          </p:sp>
        </p:grpSp>
      </p:grpSp>
      <p:sp>
        <p:nvSpPr>
          <p:cNvPr id="6" name="Content Placeholder 5">
            <a:extLst>
              <a:ext uri="{FF2B5EF4-FFF2-40B4-BE49-F238E27FC236}">
                <a16:creationId xmlns:a16="http://schemas.microsoft.com/office/drawing/2014/main" id="{74B43A7B-98FF-4B55-86AE-F99442787822}"/>
              </a:ext>
            </a:extLst>
          </p:cNvPr>
          <p:cNvSpPr>
            <a:spLocks noGrp="1"/>
          </p:cNvSpPr>
          <p:nvPr>
            <p:ph sz="quarter" idx="12"/>
          </p:nvPr>
        </p:nvSpPr>
        <p:spPr>
          <a:xfrm>
            <a:off x="6444063" y="1721568"/>
            <a:ext cx="1288806" cy="165912"/>
          </a:xfrm>
        </p:spPr>
        <p:txBody>
          <a:bodyPr/>
          <a:lstStyle/>
          <a:p>
            <a:pPr marL="0" lvl="0" indent="0" algn="ctr" defTabSz="914367">
              <a:spcBef>
                <a:spcPts val="0"/>
              </a:spcBef>
              <a:buSzTx/>
              <a:buNone/>
            </a:pPr>
            <a:r>
              <a:rPr lang="en-US" sz="1200">
                <a:gradFill>
                  <a:gsLst>
                    <a:gs pos="81053">
                      <a:srgbClr val="FFFFFF"/>
                    </a:gs>
                    <a:gs pos="56000">
                      <a:srgbClr val="FFFFFF"/>
                    </a:gs>
                  </a:gsLst>
                  <a:lin ang="18900000" scaled="1"/>
                </a:gradFill>
                <a:latin typeface="Segoe UI Semibold"/>
                <a:cs typeface="+mn-cs"/>
              </a:rPr>
              <a:t>Business analysts </a:t>
            </a:r>
            <a:endParaRPr lang="en-US"/>
          </a:p>
        </p:txBody>
      </p:sp>
      <p:grpSp>
        <p:nvGrpSpPr>
          <p:cNvPr id="52" name="Group 51">
            <a:extLst>
              <a:ext uri="{FF2B5EF4-FFF2-40B4-BE49-F238E27FC236}">
                <a16:creationId xmlns:a16="http://schemas.microsoft.com/office/drawing/2014/main" id="{ECDC21C2-CB85-4D75-8DD7-DB5692ACEA87}"/>
              </a:ext>
              <a:ext uri="{C183D7F6-B498-43B3-948B-1728B52AA6E4}">
                <adec:decorative xmlns:adec="http://schemas.microsoft.com/office/drawing/2017/decorative" val="1"/>
              </a:ext>
            </a:extLst>
          </p:cNvPr>
          <p:cNvGrpSpPr/>
          <p:nvPr/>
        </p:nvGrpSpPr>
        <p:grpSpPr>
          <a:xfrm>
            <a:off x="8650695" y="1174472"/>
            <a:ext cx="392266" cy="348730"/>
            <a:chOff x="6319837" y="1245823"/>
            <a:chExt cx="325243" cy="289146"/>
          </a:xfrm>
        </p:grpSpPr>
        <p:grpSp>
          <p:nvGrpSpPr>
            <p:cNvPr id="217" name="business" descr="business, SaaP apps">
              <a:extLst>
                <a:ext uri="{FF2B5EF4-FFF2-40B4-BE49-F238E27FC236}">
                  <a16:creationId xmlns:a16="http://schemas.microsoft.com/office/drawing/2014/main" id="{57EA084E-B326-420E-B210-3842240DE1D5}"/>
                </a:ext>
              </a:extLst>
            </p:cNvPr>
            <p:cNvGrpSpPr/>
            <p:nvPr/>
          </p:nvGrpSpPr>
          <p:grpSpPr>
            <a:xfrm>
              <a:off x="6452397" y="1245823"/>
              <a:ext cx="192683" cy="193562"/>
              <a:chOff x="6393048" y="4906425"/>
              <a:chExt cx="355091" cy="356708"/>
            </a:xfrm>
          </p:grpSpPr>
          <p:sp>
            <p:nvSpPr>
              <p:cNvPr id="218" name="Freeform: Shape 217">
                <a:extLst>
                  <a:ext uri="{FF2B5EF4-FFF2-40B4-BE49-F238E27FC236}">
                    <a16:creationId xmlns:a16="http://schemas.microsoft.com/office/drawing/2014/main" id="{D26BC06D-17FE-4F48-AB24-E8EF3603CE32}"/>
                  </a:ext>
                  <a:ext uri="{C183D7F6-B498-43B3-948B-1728B52AA6E4}">
                    <adec:decorative xmlns:adec="http://schemas.microsoft.com/office/drawing/2017/decorative" val="1"/>
                  </a:ext>
                </a:extLst>
              </p:cNvPr>
              <p:cNvSpPr/>
              <p:nvPr/>
            </p:nvSpPr>
            <p:spPr>
              <a:xfrm>
                <a:off x="6393048"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0078D4"/>
              </a:solidFill>
              <a:ln w="3633" cap="flat">
                <a:noFill/>
                <a:prstDash val="solid"/>
                <a:miter/>
              </a:ln>
            </p:spPr>
            <p:txBody>
              <a:bodyPr rtlCol="0" anchor="ctr"/>
              <a:lstStyle/>
              <a:p>
                <a:endParaRPr lang="en-US"/>
              </a:p>
            </p:txBody>
          </p:sp>
          <p:sp>
            <p:nvSpPr>
              <p:cNvPr id="219" name="Freeform: Shape 218">
                <a:extLst>
                  <a:ext uri="{FF2B5EF4-FFF2-40B4-BE49-F238E27FC236}">
                    <a16:creationId xmlns:a16="http://schemas.microsoft.com/office/drawing/2014/main" id="{F0261E82-C3BF-4922-9BDD-AF6835090047}"/>
                  </a:ext>
                  <a:ext uri="{C183D7F6-B498-43B3-948B-1728B52AA6E4}">
                    <adec:decorative xmlns:adec="http://schemas.microsoft.com/office/drawing/2017/decorative" val="1"/>
                  </a:ext>
                </a:extLst>
              </p:cNvPr>
              <p:cNvSpPr/>
              <p:nvPr/>
            </p:nvSpPr>
            <p:spPr>
              <a:xfrm>
                <a:off x="6430239"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a:p>
            </p:txBody>
          </p:sp>
          <p:sp>
            <p:nvSpPr>
              <p:cNvPr id="220" name="Freeform: Shape 219">
                <a:extLst>
                  <a:ext uri="{FF2B5EF4-FFF2-40B4-BE49-F238E27FC236}">
                    <a16:creationId xmlns:a16="http://schemas.microsoft.com/office/drawing/2014/main" id="{765BFFA9-2AB1-4C0E-8FFC-43219EC7973B}"/>
                  </a:ext>
                  <a:ext uri="{C183D7F6-B498-43B3-948B-1728B52AA6E4}">
                    <adec:decorative xmlns:adec="http://schemas.microsoft.com/office/drawing/2017/decorative" val="1"/>
                  </a:ext>
                </a:extLst>
              </p:cNvPr>
              <p:cNvSpPr/>
              <p:nvPr/>
            </p:nvSpPr>
            <p:spPr>
              <a:xfrm>
                <a:off x="648643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9A589E35-03D0-4FEA-9066-DCF8DAA84A7B}"/>
                  </a:ext>
                  <a:ext uri="{C183D7F6-B498-43B3-948B-1728B52AA6E4}">
                    <adec:decorative xmlns:adec="http://schemas.microsoft.com/office/drawing/2017/decorative" val="1"/>
                  </a:ext>
                </a:extLst>
              </p:cNvPr>
              <p:cNvSpPr/>
              <p:nvPr/>
            </p:nvSpPr>
            <p:spPr>
              <a:xfrm>
                <a:off x="6430239"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a:p>
            </p:txBody>
          </p:sp>
          <p:sp>
            <p:nvSpPr>
              <p:cNvPr id="222" name="Freeform: Shape 221">
                <a:extLst>
                  <a:ext uri="{FF2B5EF4-FFF2-40B4-BE49-F238E27FC236}">
                    <a16:creationId xmlns:a16="http://schemas.microsoft.com/office/drawing/2014/main" id="{25382FBD-52F9-45B0-B71F-29BA89344447}"/>
                  </a:ext>
                  <a:ext uri="{C183D7F6-B498-43B3-948B-1728B52AA6E4}">
                    <adec:decorative xmlns:adec="http://schemas.microsoft.com/office/drawing/2017/decorative" val="1"/>
                  </a:ext>
                </a:extLst>
              </p:cNvPr>
              <p:cNvSpPr/>
              <p:nvPr/>
            </p:nvSpPr>
            <p:spPr>
              <a:xfrm>
                <a:off x="648643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a:p>
            </p:txBody>
          </p:sp>
          <p:sp>
            <p:nvSpPr>
              <p:cNvPr id="223" name="Freeform: Shape 222">
                <a:extLst>
                  <a:ext uri="{FF2B5EF4-FFF2-40B4-BE49-F238E27FC236}">
                    <a16:creationId xmlns:a16="http://schemas.microsoft.com/office/drawing/2014/main" id="{24CA2372-8A17-4909-B7F7-17AC9CC42FEB}"/>
                  </a:ext>
                  <a:ext uri="{C183D7F6-B498-43B3-948B-1728B52AA6E4}">
                    <adec:decorative xmlns:adec="http://schemas.microsoft.com/office/drawing/2017/decorative" val="1"/>
                  </a:ext>
                </a:extLst>
              </p:cNvPr>
              <p:cNvSpPr/>
              <p:nvPr/>
            </p:nvSpPr>
            <p:spPr>
              <a:xfrm>
                <a:off x="6430239"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a:p>
            </p:txBody>
          </p:sp>
          <p:sp>
            <p:nvSpPr>
              <p:cNvPr id="224" name="Freeform: Shape 223">
                <a:extLst>
                  <a:ext uri="{FF2B5EF4-FFF2-40B4-BE49-F238E27FC236}">
                    <a16:creationId xmlns:a16="http://schemas.microsoft.com/office/drawing/2014/main" id="{35865CF6-BF4A-49D6-8257-97310DB93F7B}"/>
                  </a:ext>
                  <a:ext uri="{C183D7F6-B498-43B3-948B-1728B52AA6E4}">
                    <adec:decorative xmlns:adec="http://schemas.microsoft.com/office/drawing/2017/decorative" val="1"/>
                  </a:ext>
                </a:extLst>
              </p:cNvPr>
              <p:cNvSpPr/>
              <p:nvPr/>
            </p:nvSpPr>
            <p:spPr>
              <a:xfrm>
                <a:off x="648643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a:p>
            </p:txBody>
          </p:sp>
          <p:sp>
            <p:nvSpPr>
              <p:cNvPr id="225" name="Freeform: Shape 224">
                <a:extLst>
                  <a:ext uri="{FF2B5EF4-FFF2-40B4-BE49-F238E27FC236}">
                    <a16:creationId xmlns:a16="http://schemas.microsoft.com/office/drawing/2014/main" id="{C326889F-B854-418E-AAD4-A64050AEA29C}"/>
                  </a:ext>
                  <a:ext uri="{C183D7F6-B498-43B3-948B-1728B52AA6E4}">
                    <adec:decorative xmlns:adec="http://schemas.microsoft.com/office/drawing/2017/decorative" val="1"/>
                  </a:ext>
                </a:extLst>
              </p:cNvPr>
              <p:cNvSpPr/>
              <p:nvPr/>
            </p:nvSpPr>
            <p:spPr>
              <a:xfrm>
                <a:off x="6430239"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a:p>
            </p:txBody>
          </p:sp>
          <p:sp>
            <p:nvSpPr>
              <p:cNvPr id="226" name="Freeform: Shape 225">
                <a:extLst>
                  <a:ext uri="{FF2B5EF4-FFF2-40B4-BE49-F238E27FC236}">
                    <a16:creationId xmlns:a16="http://schemas.microsoft.com/office/drawing/2014/main" id="{6E8FB81D-C35A-4B53-AFA8-48F5B6A6017A}"/>
                  </a:ext>
                  <a:ext uri="{C183D7F6-B498-43B3-948B-1728B52AA6E4}">
                    <adec:decorative xmlns:adec="http://schemas.microsoft.com/office/drawing/2017/decorative" val="1"/>
                  </a:ext>
                </a:extLst>
              </p:cNvPr>
              <p:cNvSpPr/>
              <p:nvPr/>
            </p:nvSpPr>
            <p:spPr>
              <a:xfrm>
                <a:off x="648643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50E6FF"/>
              </a:solidFill>
              <a:ln w="3633" cap="flat">
                <a:noFill/>
                <a:prstDash val="solid"/>
                <a:miter/>
              </a:ln>
            </p:spPr>
            <p:txBody>
              <a:bodyPr rtlCol="0" anchor="ctr"/>
              <a:lstStyle/>
              <a:p>
                <a:endParaRPr lang="en-US"/>
              </a:p>
            </p:txBody>
          </p:sp>
          <p:sp>
            <p:nvSpPr>
              <p:cNvPr id="227" name="Freeform: Shape 226">
                <a:extLst>
                  <a:ext uri="{FF2B5EF4-FFF2-40B4-BE49-F238E27FC236}">
                    <a16:creationId xmlns:a16="http://schemas.microsoft.com/office/drawing/2014/main" id="{9D8F17DF-449F-47BB-BE82-E15268752CB9}"/>
                  </a:ext>
                  <a:ext uri="{C183D7F6-B498-43B3-948B-1728B52AA6E4}">
                    <adec:decorative xmlns:adec="http://schemas.microsoft.com/office/drawing/2017/decorative" val="1"/>
                  </a:ext>
                </a:extLst>
              </p:cNvPr>
              <p:cNvSpPr/>
              <p:nvPr/>
            </p:nvSpPr>
            <p:spPr>
              <a:xfrm>
                <a:off x="6454036"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50E6FF"/>
              </a:solidFill>
              <a:ln w="3633" cap="flat">
                <a:noFill/>
                <a:prstDash val="solid"/>
                <a:miter/>
              </a:ln>
            </p:spPr>
            <p:txBody>
              <a:bodyPr rtlCol="0" anchor="ctr"/>
              <a:lstStyle/>
              <a:p>
                <a:endParaRPr lang="en-US"/>
              </a:p>
            </p:txBody>
          </p:sp>
          <p:sp>
            <p:nvSpPr>
              <p:cNvPr id="228" name="Freeform: Shape 227">
                <a:extLst>
                  <a:ext uri="{FF2B5EF4-FFF2-40B4-BE49-F238E27FC236}">
                    <a16:creationId xmlns:a16="http://schemas.microsoft.com/office/drawing/2014/main" id="{6808AA8C-95AE-4F2B-AAD6-57626F08AE4B}"/>
                  </a:ext>
                  <a:ext uri="{C183D7F6-B498-43B3-948B-1728B52AA6E4}">
                    <adec:decorative xmlns:adec="http://schemas.microsoft.com/office/drawing/2017/decorative" val="1"/>
                  </a:ext>
                </a:extLst>
              </p:cNvPr>
              <p:cNvSpPr/>
              <p:nvPr/>
            </p:nvSpPr>
            <p:spPr>
              <a:xfrm>
                <a:off x="6570593" y="4906425"/>
                <a:ext cx="177546" cy="355089"/>
              </a:xfrm>
              <a:custGeom>
                <a:avLst/>
                <a:gdLst>
                  <a:gd name="connsiteX0" fmla="*/ 1058 w 177545"/>
                  <a:gd name="connsiteY0" fmla="*/ 356147 h 355089"/>
                  <a:gd name="connsiteX1" fmla="*/ 178604 w 177545"/>
                  <a:gd name="connsiteY1" fmla="*/ 356147 h 355089"/>
                  <a:gd name="connsiteX2" fmla="*/ 178604 w 177545"/>
                  <a:gd name="connsiteY2" fmla="*/ 1058 h 355089"/>
                  <a:gd name="connsiteX3" fmla="*/ 1058 w 177545"/>
                  <a:gd name="connsiteY3" fmla="*/ 1058 h 355089"/>
                  <a:gd name="connsiteX4" fmla="*/ 1058 w 177545"/>
                  <a:gd name="connsiteY4" fmla="*/ 356147 h 355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545" h="355089">
                    <a:moveTo>
                      <a:pt x="1058" y="356147"/>
                    </a:moveTo>
                    <a:lnTo>
                      <a:pt x="178604" y="356147"/>
                    </a:lnTo>
                    <a:lnTo>
                      <a:pt x="178604" y="1058"/>
                    </a:lnTo>
                    <a:lnTo>
                      <a:pt x="1058" y="1058"/>
                    </a:lnTo>
                    <a:lnTo>
                      <a:pt x="1058" y="356147"/>
                    </a:lnTo>
                    <a:close/>
                  </a:path>
                </a:pathLst>
              </a:custGeom>
              <a:solidFill>
                <a:srgbClr val="50E6FF"/>
              </a:solidFill>
              <a:ln w="3633" cap="flat">
                <a:noFill/>
                <a:prstDash val="solid"/>
                <a:miter/>
              </a:ln>
            </p:spPr>
            <p:txBody>
              <a:bodyPr rtlCol="0" anchor="ctr"/>
              <a:lstStyle/>
              <a:p>
                <a:endParaRPr lang="en-US"/>
              </a:p>
            </p:txBody>
          </p:sp>
          <p:sp>
            <p:nvSpPr>
              <p:cNvPr id="229" name="Freeform: Shape 228">
                <a:extLst>
                  <a:ext uri="{FF2B5EF4-FFF2-40B4-BE49-F238E27FC236}">
                    <a16:creationId xmlns:a16="http://schemas.microsoft.com/office/drawing/2014/main" id="{9EC6FE3F-5F38-4A8E-A2B0-B6AF2AFF11AF}"/>
                  </a:ext>
                  <a:ext uri="{C183D7F6-B498-43B3-948B-1728B52AA6E4}">
                    <adec:decorative xmlns:adec="http://schemas.microsoft.com/office/drawing/2017/decorative" val="1"/>
                  </a:ext>
                </a:extLst>
              </p:cNvPr>
              <p:cNvSpPr/>
              <p:nvPr/>
            </p:nvSpPr>
            <p:spPr>
              <a:xfrm>
                <a:off x="6617190"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a:p>
            </p:txBody>
          </p:sp>
          <p:sp>
            <p:nvSpPr>
              <p:cNvPr id="230" name="Freeform: Shape 229">
                <a:extLst>
                  <a:ext uri="{FF2B5EF4-FFF2-40B4-BE49-F238E27FC236}">
                    <a16:creationId xmlns:a16="http://schemas.microsoft.com/office/drawing/2014/main" id="{E5082C5F-6DE0-444A-A9C5-2B9AC15F1E0B}"/>
                  </a:ext>
                  <a:ext uri="{C183D7F6-B498-43B3-948B-1728B52AA6E4}">
                    <adec:decorative xmlns:adec="http://schemas.microsoft.com/office/drawing/2017/decorative" val="1"/>
                  </a:ext>
                </a:extLst>
              </p:cNvPr>
              <p:cNvSpPr/>
              <p:nvPr/>
            </p:nvSpPr>
            <p:spPr>
              <a:xfrm>
                <a:off x="6673446" y="4943616"/>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a:p>
            </p:txBody>
          </p:sp>
          <p:sp>
            <p:nvSpPr>
              <p:cNvPr id="231" name="Freeform: Shape 230">
                <a:extLst>
                  <a:ext uri="{FF2B5EF4-FFF2-40B4-BE49-F238E27FC236}">
                    <a16:creationId xmlns:a16="http://schemas.microsoft.com/office/drawing/2014/main" id="{29288B3D-1A8F-40BE-AFBC-524CB0D2ADD1}"/>
                  </a:ext>
                  <a:ext uri="{C183D7F6-B498-43B3-948B-1728B52AA6E4}">
                    <adec:decorative xmlns:adec="http://schemas.microsoft.com/office/drawing/2017/decorative" val="1"/>
                  </a:ext>
                </a:extLst>
              </p:cNvPr>
              <p:cNvSpPr/>
              <p:nvPr/>
            </p:nvSpPr>
            <p:spPr>
              <a:xfrm>
                <a:off x="6617190"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a:p>
            </p:txBody>
          </p:sp>
          <p:sp>
            <p:nvSpPr>
              <p:cNvPr id="232" name="Freeform: Shape 231">
                <a:extLst>
                  <a:ext uri="{FF2B5EF4-FFF2-40B4-BE49-F238E27FC236}">
                    <a16:creationId xmlns:a16="http://schemas.microsoft.com/office/drawing/2014/main" id="{FAA62A78-A477-43C4-A9CB-004020A93AB8}"/>
                  </a:ext>
                  <a:ext uri="{C183D7F6-B498-43B3-948B-1728B52AA6E4}">
                    <adec:decorative xmlns:adec="http://schemas.microsoft.com/office/drawing/2017/decorative" val="1"/>
                  </a:ext>
                </a:extLst>
              </p:cNvPr>
              <p:cNvSpPr/>
              <p:nvPr/>
            </p:nvSpPr>
            <p:spPr>
              <a:xfrm>
                <a:off x="6673446" y="4999373"/>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AB7BF0C9-F77B-4439-829F-643EF9CC99ED}"/>
                  </a:ext>
                  <a:ext uri="{C183D7F6-B498-43B3-948B-1728B52AA6E4}">
                    <adec:decorative xmlns:adec="http://schemas.microsoft.com/office/drawing/2017/decorative" val="1"/>
                  </a:ext>
                </a:extLst>
              </p:cNvPr>
              <p:cNvSpPr/>
              <p:nvPr/>
            </p:nvSpPr>
            <p:spPr>
              <a:xfrm>
                <a:off x="6617190"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a:p>
            </p:txBody>
          </p:sp>
          <p:sp>
            <p:nvSpPr>
              <p:cNvPr id="234" name="Freeform: Shape 233">
                <a:extLst>
                  <a:ext uri="{FF2B5EF4-FFF2-40B4-BE49-F238E27FC236}">
                    <a16:creationId xmlns:a16="http://schemas.microsoft.com/office/drawing/2014/main" id="{F8F6D5FC-0CF4-4CFD-82DE-61F6B804A584}"/>
                  </a:ext>
                  <a:ext uri="{C183D7F6-B498-43B3-948B-1728B52AA6E4}">
                    <adec:decorative xmlns:adec="http://schemas.microsoft.com/office/drawing/2017/decorative" val="1"/>
                  </a:ext>
                </a:extLst>
              </p:cNvPr>
              <p:cNvSpPr/>
              <p:nvPr/>
            </p:nvSpPr>
            <p:spPr>
              <a:xfrm>
                <a:off x="6673446" y="5055318"/>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a:p>
            </p:txBody>
          </p:sp>
          <p:sp>
            <p:nvSpPr>
              <p:cNvPr id="235" name="Freeform: Shape 234">
                <a:extLst>
                  <a:ext uri="{FF2B5EF4-FFF2-40B4-BE49-F238E27FC236}">
                    <a16:creationId xmlns:a16="http://schemas.microsoft.com/office/drawing/2014/main" id="{BC984733-6985-4E28-AB04-9A06EEEABFDB}"/>
                  </a:ext>
                  <a:ext uri="{C183D7F6-B498-43B3-948B-1728B52AA6E4}">
                    <adec:decorative xmlns:adec="http://schemas.microsoft.com/office/drawing/2017/decorative" val="1"/>
                  </a:ext>
                </a:extLst>
              </p:cNvPr>
              <p:cNvSpPr/>
              <p:nvPr/>
            </p:nvSpPr>
            <p:spPr>
              <a:xfrm>
                <a:off x="6617190"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a:p>
            </p:txBody>
          </p:sp>
          <p:sp>
            <p:nvSpPr>
              <p:cNvPr id="236" name="Freeform: Shape 235">
                <a:extLst>
                  <a:ext uri="{FF2B5EF4-FFF2-40B4-BE49-F238E27FC236}">
                    <a16:creationId xmlns:a16="http://schemas.microsoft.com/office/drawing/2014/main" id="{C54A4EAC-17B6-4093-9C44-A1007A96B893}"/>
                  </a:ext>
                  <a:ext uri="{C183D7F6-B498-43B3-948B-1728B52AA6E4}">
                    <adec:decorative xmlns:adec="http://schemas.microsoft.com/office/drawing/2017/decorative" val="1"/>
                  </a:ext>
                </a:extLst>
              </p:cNvPr>
              <p:cNvSpPr/>
              <p:nvPr/>
            </p:nvSpPr>
            <p:spPr>
              <a:xfrm>
                <a:off x="6673446" y="5111379"/>
                <a:ext cx="36989" cy="36988"/>
              </a:xfrm>
              <a:custGeom>
                <a:avLst/>
                <a:gdLst>
                  <a:gd name="connsiteX0" fmla="*/ 1058 w 36988"/>
                  <a:gd name="connsiteY0" fmla="*/ 38249 h 36988"/>
                  <a:gd name="connsiteX1" fmla="*/ 38374 w 36988"/>
                  <a:gd name="connsiteY1" fmla="*/ 38249 h 36988"/>
                  <a:gd name="connsiteX2" fmla="*/ 38374 w 36988"/>
                  <a:gd name="connsiteY2" fmla="*/ 1058 h 36988"/>
                  <a:gd name="connsiteX3" fmla="*/ 1058 w 36988"/>
                  <a:gd name="connsiteY3" fmla="*/ 1058 h 36988"/>
                  <a:gd name="connsiteX4" fmla="*/ 1058 w 36988"/>
                  <a:gd name="connsiteY4" fmla="*/ 38249 h 36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 h="36988">
                    <a:moveTo>
                      <a:pt x="1058" y="38249"/>
                    </a:moveTo>
                    <a:lnTo>
                      <a:pt x="38374" y="38249"/>
                    </a:lnTo>
                    <a:lnTo>
                      <a:pt x="38374" y="1058"/>
                    </a:lnTo>
                    <a:lnTo>
                      <a:pt x="1058" y="1058"/>
                    </a:lnTo>
                    <a:lnTo>
                      <a:pt x="1058" y="38249"/>
                    </a:lnTo>
                    <a:close/>
                  </a:path>
                </a:pathLst>
              </a:custGeom>
              <a:solidFill>
                <a:srgbClr val="0078D4"/>
              </a:solidFill>
              <a:ln w="3633"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F3BD155-8470-4A02-A7A5-EF35BAF6BC0B}"/>
                  </a:ext>
                  <a:ext uri="{C183D7F6-B498-43B3-948B-1728B52AA6E4}">
                    <adec:decorative xmlns:adec="http://schemas.microsoft.com/office/drawing/2017/decorative" val="1"/>
                  </a:ext>
                </a:extLst>
              </p:cNvPr>
              <p:cNvSpPr/>
              <p:nvPr/>
            </p:nvSpPr>
            <p:spPr>
              <a:xfrm>
                <a:off x="6641985" y="5203951"/>
                <a:ext cx="44386" cy="59182"/>
              </a:xfrm>
              <a:custGeom>
                <a:avLst/>
                <a:gdLst>
                  <a:gd name="connsiteX0" fmla="*/ 1058 w 44386"/>
                  <a:gd name="connsiteY0" fmla="*/ 58620 h 59181"/>
                  <a:gd name="connsiteX1" fmla="*/ 45476 w 44386"/>
                  <a:gd name="connsiteY1" fmla="*/ 58620 h 59181"/>
                  <a:gd name="connsiteX2" fmla="*/ 45476 w 44386"/>
                  <a:gd name="connsiteY2" fmla="*/ 1058 h 59181"/>
                  <a:gd name="connsiteX3" fmla="*/ 1058 w 44386"/>
                  <a:gd name="connsiteY3" fmla="*/ 1058 h 59181"/>
                  <a:gd name="connsiteX4" fmla="*/ 1058 w 44386"/>
                  <a:gd name="connsiteY4" fmla="*/ 58620 h 59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86" h="59181">
                    <a:moveTo>
                      <a:pt x="1058" y="58620"/>
                    </a:moveTo>
                    <a:lnTo>
                      <a:pt x="45476" y="58620"/>
                    </a:lnTo>
                    <a:lnTo>
                      <a:pt x="45476" y="1058"/>
                    </a:lnTo>
                    <a:lnTo>
                      <a:pt x="1058" y="1058"/>
                    </a:lnTo>
                    <a:lnTo>
                      <a:pt x="1058" y="58620"/>
                    </a:lnTo>
                    <a:close/>
                  </a:path>
                </a:pathLst>
              </a:custGeom>
              <a:solidFill>
                <a:srgbClr val="0078D4"/>
              </a:solidFill>
              <a:ln w="3633"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EA42DBC3-60A3-4333-924A-30228C2B68A4}"/>
                </a:ext>
              </a:extLst>
            </p:cNvPr>
            <p:cNvGrpSpPr/>
            <p:nvPr/>
          </p:nvGrpSpPr>
          <p:grpSpPr>
            <a:xfrm>
              <a:off x="6319837" y="1331304"/>
              <a:ext cx="286674" cy="203665"/>
              <a:chOff x="6319837" y="1331304"/>
              <a:chExt cx="286674" cy="203665"/>
            </a:xfrm>
          </p:grpSpPr>
          <p:sp>
            <p:nvSpPr>
              <p:cNvPr id="36" name="Isosceles Triangle 35">
                <a:extLst>
                  <a:ext uri="{FF2B5EF4-FFF2-40B4-BE49-F238E27FC236}">
                    <a16:creationId xmlns:a16="http://schemas.microsoft.com/office/drawing/2014/main" id="{60145478-96E9-462E-9A37-004B05093E39}"/>
                  </a:ext>
                  <a:ext uri="{C183D7F6-B498-43B3-948B-1728B52AA6E4}">
                    <adec:decorative xmlns:adec="http://schemas.microsoft.com/office/drawing/2017/decorative" val="1"/>
                  </a:ext>
                </a:extLst>
              </p:cNvPr>
              <p:cNvSpPr/>
              <p:nvPr/>
            </p:nvSpPr>
            <p:spPr bwMode="auto">
              <a:xfrm>
                <a:off x="6319837" y="1331304"/>
                <a:ext cx="286674" cy="123933"/>
              </a:xfrm>
              <a:prstGeom prst="triangl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38" name="Rectangle 37">
                <a:extLst>
                  <a:ext uri="{FF2B5EF4-FFF2-40B4-BE49-F238E27FC236}">
                    <a16:creationId xmlns:a16="http://schemas.microsoft.com/office/drawing/2014/main" id="{35B218B1-F3D2-4652-9E25-B98FB6AD3236}"/>
                  </a:ext>
                  <a:ext uri="{C183D7F6-B498-43B3-948B-1728B52AA6E4}">
                    <adec:decorative xmlns:adec="http://schemas.microsoft.com/office/drawing/2017/decorative" val="1"/>
                  </a:ext>
                </a:extLst>
              </p:cNvPr>
              <p:cNvSpPr/>
              <p:nvPr/>
            </p:nvSpPr>
            <p:spPr bwMode="auto">
              <a:xfrm>
                <a:off x="6479545" y="1345405"/>
                <a:ext cx="57206" cy="92323"/>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238" name="Group 237">
                <a:extLst>
                  <a:ext uri="{FF2B5EF4-FFF2-40B4-BE49-F238E27FC236}">
                    <a16:creationId xmlns:a16="http://schemas.microsoft.com/office/drawing/2014/main" id="{9DB9FF2D-97D8-4058-B393-C2B8FD632B32}"/>
                  </a:ext>
                </a:extLst>
              </p:cNvPr>
              <p:cNvGrpSpPr/>
              <p:nvPr/>
            </p:nvGrpSpPr>
            <p:grpSpPr>
              <a:xfrm>
                <a:off x="6371960" y="1365383"/>
                <a:ext cx="166844" cy="169586"/>
                <a:chOff x="7432357" y="2856501"/>
                <a:chExt cx="387668" cy="394042"/>
              </a:xfrm>
            </p:grpSpPr>
            <p:grpSp>
              <p:nvGrpSpPr>
                <p:cNvPr id="239" name="Group 238">
                  <a:extLst>
                    <a:ext uri="{FF2B5EF4-FFF2-40B4-BE49-F238E27FC236}">
                      <a16:creationId xmlns:a16="http://schemas.microsoft.com/office/drawing/2014/main" id="{34BC81C0-3DF8-44F0-857B-53A6E64A6C37}"/>
                    </a:ext>
                  </a:extLst>
                </p:cNvPr>
                <p:cNvGrpSpPr/>
                <p:nvPr/>
              </p:nvGrpSpPr>
              <p:grpSpPr>
                <a:xfrm>
                  <a:off x="7432357" y="2856501"/>
                  <a:ext cx="387668" cy="394042"/>
                  <a:chOff x="7324725" y="2747099"/>
                  <a:chExt cx="602932" cy="612845"/>
                </a:xfrm>
              </p:grpSpPr>
              <p:grpSp>
                <p:nvGrpSpPr>
                  <p:cNvPr id="241" name="Group 240">
                    <a:extLst>
                      <a:ext uri="{FF2B5EF4-FFF2-40B4-BE49-F238E27FC236}">
                        <a16:creationId xmlns:a16="http://schemas.microsoft.com/office/drawing/2014/main" id="{905580FE-5A38-45F7-AA58-FB2CBA12D570}"/>
                      </a:ext>
                    </a:extLst>
                  </p:cNvPr>
                  <p:cNvGrpSpPr/>
                  <p:nvPr/>
                </p:nvGrpSpPr>
                <p:grpSpPr>
                  <a:xfrm>
                    <a:off x="7324725" y="2747099"/>
                    <a:ext cx="602932" cy="612845"/>
                    <a:chOff x="7324725" y="2747099"/>
                    <a:chExt cx="602932" cy="612845"/>
                  </a:xfrm>
                  <a:solidFill>
                    <a:schemeClr val="accent2"/>
                  </a:solidFill>
                </p:grpSpPr>
                <p:sp>
                  <p:nvSpPr>
                    <p:cNvPr id="243" name="Rectangle 242">
                      <a:extLst>
                        <a:ext uri="{FF2B5EF4-FFF2-40B4-BE49-F238E27FC236}">
                          <a16:creationId xmlns:a16="http://schemas.microsoft.com/office/drawing/2014/main" id="{58600129-F7EE-4288-BF27-B1CA386D40BB}"/>
                        </a:ext>
                        <a:ext uri="{C183D7F6-B498-43B3-948B-1728B52AA6E4}">
                          <adec:decorative xmlns:adec="http://schemas.microsoft.com/office/drawing/2017/decorative" val="1"/>
                        </a:ext>
                      </a:extLst>
                    </p:cNvPr>
                    <p:cNvSpPr/>
                    <p:nvPr/>
                  </p:nvSpPr>
                  <p:spPr bwMode="auto">
                    <a:xfrm>
                      <a:off x="7385447" y="2964180"/>
                      <a:ext cx="481489" cy="395764"/>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244" name="Isosceles Triangle 243">
                      <a:extLst>
                        <a:ext uri="{FF2B5EF4-FFF2-40B4-BE49-F238E27FC236}">
                          <a16:creationId xmlns:a16="http://schemas.microsoft.com/office/drawing/2014/main" id="{13C39592-A2D0-4350-9C53-8AE924DF5241}"/>
                        </a:ext>
                        <a:ext uri="{C183D7F6-B498-43B3-948B-1728B52AA6E4}">
                          <adec:decorative xmlns:adec="http://schemas.microsoft.com/office/drawing/2017/decorative" val="1"/>
                        </a:ext>
                      </a:extLst>
                    </p:cNvPr>
                    <p:cNvSpPr/>
                    <p:nvPr/>
                  </p:nvSpPr>
                  <p:spPr bwMode="auto">
                    <a:xfrm>
                      <a:off x="7324725" y="2747099"/>
                      <a:ext cx="602932" cy="244920"/>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242" name="Rectangle 241">
                    <a:extLst>
                      <a:ext uri="{FF2B5EF4-FFF2-40B4-BE49-F238E27FC236}">
                        <a16:creationId xmlns:a16="http://schemas.microsoft.com/office/drawing/2014/main" id="{406D171E-554D-4D45-A75B-5E2DD090BD5D}"/>
                      </a:ext>
                      <a:ext uri="{C183D7F6-B498-43B3-948B-1728B52AA6E4}">
                        <adec:decorative xmlns:adec="http://schemas.microsoft.com/office/drawing/2017/decorative" val="1"/>
                      </a:ext>
                    </a:extLst>
                  </p:cNvPr>
                  <p:cNvSpPr/>
                  <p:nvPr/>
                </p:nvSpPr>
                <p:spPr bwMode="auto">
                  <a:xfrm>
                    <a:off x="7538799" y="3071813"/>
                    <a:ext cx="174784" cy="288131"/>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sp>
              <p:nvSpPr>
                <p:cNvPr id="240" name="Rectangle 239">
                  <a:extLst>
                    <a:ext uri="{FF2B5EF4-FFF2-40B4-BE49-F238E27FC236}">
                      <a16:creationId xmlns:a16="http://schemas.microsoft.com/office/drawing/2014/main" id="{8DE7BDBE-C806-4CE0-ABB2-45E8B139F2C3}"/>
                    </a:ext>
                    <a:ext uri="{C183D7F6-B498-43B3-948B-1728B52AA6E4}">
                      <adec:decorative xmlns:adec="http://schemas.microsoft.com/office/drawing/2017/decorative" val="1"/>
                    </a:ext>
                  </a:extLst>
                </p:cNvPr>
                <p:cNvSpPr/>
                <p:nvPr/>
              </p:nvSpPr>
              <p:spPr bwMode="auto">
                <a:xfrm>
                  <a:off x="7716203" y="2887630"/>
                  <a:ext cx="45719" cy="98457"/>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grpSp>
      </p:grpSp>
      <p:sp>
        <p:nvSpPr>
          <p:cNvPr id="7" name="Content Placeholder 6">
            <a:extLst>
              <a:ext uri="{FF2B5EF4-FFF2-40B4-BE49-F238E27FC236}">
                <a16:creationId xmlns:a16="http://schemas.microsoft.com/office/drawing/2014/main" id="{8FAFF695-2BB4-4A28-A449-AB2246EE7695}"/>
              </a:ext>
            </a:extLst>
          </p:cNvPr>
          <p:cNvSpPr>
            <a:spLocks noGrp="1"/>
          </p:cNvSpPr>
          <p:nvPr>
            <p:ph sz="quarter" idx="13"/>
          </p:nvPr>
        </p:nvSpPr>
        <p:spPr>
          <a:xfrm>
            <a:off x="8199387" y="1729121"/>
            <a:ext cx="1288806" cy="208914"/>
          </a:xfrm>
        </p:spPr>
        <p:txBody>
          <a:bodyPr/>
          <a:lstStyle/>
          <a:p>
            <a:pPr marL="0" lvl="0" indent="0" algn="ctr" defTabSz="914367">
              <a:spcBef>
                <a:spcPts val="0"/>
              </a:spcBef>
              <a:buSzTx/>
              <a:buNone/>
            </a:pPr>
            <a:r>
              <a:rPr lang="en-US" sz="1200">
                <a:gradFill>
                  <a:gsLst>
                    <a:gs pos="81053">
                      <a:srgbClr val="FFFFFF"/>
                    </a:gs>
                    <a:gs pos="56000">
                      <a:srgbClr val="FFFFFF"/>
                    </a:gs>
                  </a:gsLst>
                  <a:lin ang="18900000" scaled="1"/>
                </a:gradFill>
                <a:latin typeface="Segoe UI Semibold"/>
                <a:cs typeface="+mn-cs"/>
              </a:rPr>
              <a:t>Data scientists</a:t>
            </a:r>
            <a:endParaRPr lang="en-US"/>
          </a:p>
        </p:txBody>
      </p:sp>
      <p:grpSp>
        <p:nvGrpSpPr>
          <p:cNvPr id="34" name="Group 33">
            <a:extLst>
              <a:ext uri="{FF2B5EF4-FFF2-40B4-BE49-F238E27FC236}">
                <a16:creationId xmlns:a16="http://schemas.microsoft.com/office/drawing/2014/main" id="{96D3E8D7-AD7C-4267-AB98-7653718E41C0}"/>
              </a:ext>
              <a:ext uri="{C183D7F6-B498-43B3-948B-1728B52AA6E4}">
                <adec:decorative xmlns:adec="http://schemas.microsoft.com/office/drawing/2017/decorative" val="1"/>
              </a:ext>
            </a:extLst>
          </p:cNvPr>
          <p:cNvGrpSpPr/>
          <p:nvPr/>
        </p:nvGrpSpPr>
        <p:grpSpPr>
          <a:xfrm>
            <a:off x="10426292" y="1154893"/>
            <a:ext cx="357794" cy="387890"/>
            <a:chOff x="10117931" y="1614056"/>
            <a:chExt cx="296662" cy="321617"/>
          </a:xfrm>
        </p:grpSpPr>
        <p:pic>
          <p:nvPicPr>
            <p:cNvPr id="32" name="data2">
              <a:extLst>
                <a:ext uri="{FF2B5EF4-FFF2-40B4-BE49-F238E27FC236}">
                  <a16:creationId xmlns:a16="http://schemas.microsoft.com/office/drawing/2014/main" id="{BC58A180-BB53-48C4-8DAC-780DCB19AC32}"/>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188652" y="1614056"/>
              <a:ext cx="225941" cy="225941"/>
            </a:xfrm>
            <a:prstGeom prst="rect">
              <a:avLst/>
            </a:prstGeom>
          </p:spPr>
        </p:pic>
        <p:sp>
          <p:nvSpPr>
            <p:cNvPr id="33" name="Oval 32">
              <a:extLst>
                <a:ext uri="{FF2B5EF4-FFF2-40B4-BE49-F238E27FC236}">
                  <a16:creationId xmlns:a16="http://schemas.microsoft.com/office/drawing/2014/main" id="{944A6EAF-517E-43DE-B488-4024B8A333BB}"/>
                </a:ext>
                <a:ext uri="{C183D7F6-B498-43B3-948B-1728B52AA6E4}">
                  <adec:decorative xmlns:adec="http://schemas.microsoft.com/office/drawing/2017/decorative" val="1"/>
                </a:ext>
              </a:extLst>
            </p:cNvPr>
            <p:cNvSpPr/>
            <p:nvPr/>
          </p:nvSpPr>
          <p:spPr bwMode="auto">
            <a:xfrm>
              <a:off x="10117931" y="1690688"/>
              <a:ext cx="190500" cy="190500"/>
            </a:xfrm>
            <a:prstGeom prst="ellipse">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grpSp>
          <p:nvGrpSpPr>
            <p:cNvPr id="213" name="person" descr="person">
              <a:extLst>
                <a:ext uri="{FF2B5EF4-FFF2-40B4-BE49-F238E27FC236}">
                  <a16:creationId xmlns:a16="http://schemas.microsoft.com/office/drawing/2014/main" id="{02AB1497-5C0B-4AC0-8A90-28353227ADE1}"/>
                </a:ext>
              </a:extLst>
            </p:cNvPr>
            <p:cNvGrpSpPr/>
            <p:nvPr/>
          </p:nvGrpSpPr>
          <p:grpSpPr>
            <a:xfrm>
              <a:off x="10134634" y="1737720"/>
              <a:ext cx="163576" cy="197953"/>
              <a:chOff x="5517875" y="3368919"/>
              <a:chExt cx="233375" cy="282423"/>
            </a:xfrm>
          </p:grpSpPr>
          <p:sp>
            <p:nvSpPr>
              <p:cNvPr id="214" name="Freeform: Shape 213">
                <a:extLst>
                  <a:ext uri="{FF2B5EF4-FFF2-40B4-BE49-F238E27FC236}">
                    <a16:creationId xmlns:a16="http://schemas.microsoft.com/office/drawing/2014/main" id="{5B832D22-059F-4390-AA7D-B771DD20E41E}"/>
                  </a:ext>
                  <a:ext uri="{C183D7F6-B498-43B3-948B-1728B52AA6E4}">
                    <adec:decorative xmlns:adec="http://schemas.microsoft.com/office/drawing/2017/decorative" val="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0D0A3328-E9AE-40FC-B368-A7DF4BC0BE98}"/>
                  </a:ext>
                  <a:ext uri="{C183D7F6-B498-43B3-948B-1728B52AA6E4}">
                    <adec:decorative xmlns:adec="http://schemas.microsoft.com/office/drawing/2017/decorative" val="1"/>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endParaRPr lang="en-US"/>
              </a:p>
            </p:txBody>
          </p:sp>
        </p:grpSp>
      </p:grpSp>
      <p:sp>
        <p:nvSpPr>
          <p:cNvPr id="13" name="Content Placeholder 12">
            <a:extLst>
              <a:ext uri="{FF2B5EF4-FFF2-40B4-BE49-F238E27FC236}">
                <a16:creationId xmlns:a16="http://schemas.microsoft.com/office/drawing/2014/main" id="{3B7CAD62-0499-49CF-AA86-564C8F2458E5}"/>
              </a:ext>
            </a:extLst>
          </p:cNvPr>
          <p:cNvSpPr>
            <a:spLocks noGrp="1"/>
          </p:cNvSpPr>
          <p:nvPr>
            <p:ph sz="quarter" idx="14"/>
          </p:nvPr>
        </p:nvSpPr>
        <p:spPr>
          <a:xfrm>
            <a:off x="10095293" y="1722101"/>
            <a:ext cx="1014203" cy="247985"/>
          </a:xfrm>
        </p:spPr>
        <p:txBody>
          <a:bodyPr/>
          <a:lstStyle/>
          <a:p>
            <a:pPr marL="0" lvl="0" indent="0" algn="ctr" defTabSz="914367">
              <a:spcBef>
                <a:spcPts val="0"/>
              </a:spcBef>
              <a:buSzTx/>
              <a:buNone/>
            </a:pPr>
            <a:r>
              <a:rPr lang="en-US" sz="1200">
                <a:gradFill>
                  <a:gsLst>
                    <a:gs pos="81053">
                      <a:srgbClr val="FFFFFF"/>
                    </a:gs>
                    <a:gs pos="56000">
                      <a:srgbClr val="FFFFFF"/>
                    </a:gs>
                  </a:gsLst>
                  <a:lin ang="18900000" scaled="1"/>
                </a:gradFill>
                <a:latin typeface="Segoe UI Semibold"/>
                <a:cs typeface="+mn-cs"/>
              </a:rPr>
              <a:t>Developers</a:t>
            </a:r>
            <a:endParaRPr lang="en-US"/>
          </a:p>
        </p:txBody>
      </p:sp>
      <p:sp>
        <p:nvSpPr>
          <p:cNvPr id="171" name="Rectangle 170">
            <a:extLst>
              <a:ext uri="{FF2B5EF4-FFF2-40B4-BE49-F238E27FC236}">
                <a16:creationId xmlns:a16="http://schemas.microsoft.com/office/drawing/2014/main" id="{0BCA30D3-056C-4869-A911-BD1E1227A33E}"/>
              </a:ext>
              <a:ext uri="{C183D7F6-B498-43B3-948B-1728B52AA6E4}">
                <adec:decorative xmlns:adec="http://schemas.microsoft.com/office/drawing/2017/decorative" val="1"/>
              </a:ext>
            </a:extLst>
          </p:cNvPr>
          <p:cNvSpPr/>
          <p:nvPr/>
        </p:nvSpPr>
        <p:spPr bwMode="auto">
          <a:xfrm>
            <a:off x="6096000" y="2222109"/>
            <a:ext cx="5501656" cy="97160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1200">
              <a:gradFill>
                <a:gsLst>
                  <a:gs pos="93664">
                    <a:schemeClr val="accent1"/>
                  </a:gs>
                  <a:gs pos="12000">
                    <a:schemeClr val="accent1"/>
                  </a:gs>
                </a:gsLst>
                <a:lin ang="18900000" scaled="1"/>
              </a:gradFill>
              <a:latin typeface="+mj-lt"/>
              <a:ea typeface="Segoe UI" pitchFamily="34" charset="0"/>
              <a:cs typeface="Segoe UI" pitchFamily="34" charset="0"/>
            </a:endParaRPr>
          </a:p>
        </p:txBody>
      </p:sp>
      <p:sp>
        <p:nvSpPr>
          <p:cNvPr id="16" name="Content Placeholder 15">
            <a:extLst>
              <a:ext uri="{FF2B5EF4-FFF2-40B4-BE49-F238E27FC236}">
                <a16:creationId xmlns:a16="http://schemas.microsoft.com/office/drawing/2014/main" id="{975C8B68-6584-4B8B-842E-C90C8F9B7149}"/>
              </a:ext>
            </a:extLst>
          </p:cNvPr>
          <p:cNvSpPr>
            <a:spLocks noGrp="1"/>
          </p:cNvSpPr>
          <p:nvPr>
            <p:ph sz="quarter" idx="15"/>
          </p:nvPr>
        </p:nvSpPr>
        <p:spPr>
          <a:xfrm>
            <a:off x="8141828" y="2368489"/>
            <a:ext cx="1399559" cy="185275"/>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Recognized leader</a:t>
            </a:r>
            <a:endParaRPr lang="en-US"/>
          </a:p>
        </p:txBody>
      </p:sp>
      <p:pic>
        <p:nvPicPr>
          <p:cNvPr id="108550" name="Picture 6" descr="Forrester® logo">
            <a:extLst>
              <a:ext uri="{FF2B5EF4-FFF2-40B4-BE49-F238E27FC236}">
                <a16:creationId xmlns:a16="http://schemas.microsoft.com/office/drawing/2014/main" id="{09C11BEC-E773-4C00-B751-10E7E06A1A4E}"/>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466582" y="2714044"/>
            <a:ext cx="1243769" cy="198226"/>
          </a:xfrm>
          <a:prstGeom prst="rect">
            <a:avLst/>
          </a:prstGeom>
          <a:noFill/>
          <a:extLst>
            <a:ext uri="{909E8E84-426E-40DD-AFC4-6F175D3DCCD1}">
              <a14:hiddenFill xmlns:a14="http://schemas.microsoft.com/office/drawing/2010/main">
                <a:solidFill>
                  <a:srgbClr val="FFFFFF"/>
                </a:solidFill>
              </a14:hiddenFill>
            </a:ext>
          </a:extLst>
        </p:spPr>
      </p:pic>
      <p:pic>
        <p:nvPicPr>
          <p:cNvPr id="108552" name="Picture 8" descr="Gartner® logo">
            <a:extLst>
              <a:ext uri="{FF2B5EF4-FFF2-40B4-BE49-F238E27FC236}">
                <a16:creationId xmlns:a16="http://schemas.microsoft.com/office/drawing/2014/main" id="{568E1A97-9471-4013-904E-8127213A78CB}"/>
              </a:ext>
            </a:extLst>
          </p:cNvPr>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353376" y="2699432"/>
            <a:ext cx="986904" cy="227451"/>
          </a:xfrm>
          <a:prstGeom prst="rect">
            <a:avLst/>
          </a:prstGeom>
          <a:noFill/>
          <a:extLst>
            <a:ext uri="{909E8E84-426E-40DD-AFC4-6F175D3DCCD1}">
              <a14:hiddenFill xmlns:a14="http://schemas.microsoft.com/office/drawing/2010/main">
                <a:solidFill>
                  <a:srgbClr val="FFFFFF"/>
                </a:solidFill>
              </a14:hiddenFill>
            </a:ext>
          </a:extLst>
        </p:spPr>
      </p:pic>
      <p:pic>
        <p:nvPicPr>
          <p:cNvPr id="108554" name="Picture 10" descr="IDC - Analyze the Future logo">
            <a:extLst>
              <a:ext uri="{FF2B5EF4-FFF2-40B4-BE49-F238E27FC236}">
                <a16:creationId xmlns:a16="http://schemas.microsoft.com/office/drawing/2014/main" id="{1957DD7C-0E1C-47B9-AFAE-7AE61C630E6D}"/>
              </a:ext>
            </a:extLst>
          </p:cNvPr>
          <p:cNvPicPr>
            <a:picLocks noChangeAspect="1" noChangeArrowheads="1"/>
          </p:cNvPicPr>
          <p:nvPr/>
        </p:nvPicPr>
        <p:blipFill rotWithShape="1">
          <a:blip r:embed="rId11" cstate="email">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p:blipFill>
        <p:spPr bwMode="auto">
          <a:xfrm>
            <a:off x="10186093" y="2626386"/>
            <a:ext cx="838192" cy="373542"/>
          </a:xfrm>
          <a:prstGeom prst="rect">
            <a:avLst/>
          </a:prstGeom>
          <a:noFill/>
          <a:extLst>
            <a:ext uri="{909E8E84-426E-40DD-AFC4-6F175D3DCCD1}">
              <a14:hiddenFill xmlns:a14="http://schemas.microsoft.com/office/drawing/2010/main">
                <a:solidFill>
                  <a:srgbClr val="FFFFFF"/>
                </a:solidFill>
              </a14:hiddenFill>
            </a:ext>
          </a:extLst>
        </p:spPr>
      </p:pic>
      <p:sp>
        <p:nvSpPr>
          <p:cNvPr id="65" name="Rectangle 64">
            <a:extLst>
              <a:ext uri="{FF2B5EF4-FFF2-40B4-BE49-F238E27FC236}">
                <a16:creationId xmlns:a16="http://schemas.microsoft.com/office/drawing/2014/main" id="{91134295-5836-495E-AE29-83A0FD644D09}"/>
              </a:ext>
              <a:ext uri="{C183D7F6-B498-43B3-948B-1728B52AA6E4}">
                <adec:decorative xmlns:adec="http://schemas.microsoft.com/office/drawing/2017/decorative" val="1"/>
              </a:ext>
            </a:extLst>
          </p:cNvPr>
          <p:cNvSpPr/>
          <p:nvPr/>
        </p:nvSpPr>
        <p:spPr bwMode="auto">
          <a:xfrm>
            <a:off x="6096000" y="3244967"/>
            <a:ext cx="5501656" cy="136074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1600" b="0" i="0">
              <a:gradFill>
                <a:gsLst>
                  <a:gs pos="81053">
                    <a:schemeClr val="tx1"/>
                  </a:gs>
                  <a:gs pos="56000">
                    <a:schemeClr val="tx1"/>
                  </a:gs>
                </a:gsLst>
                <a:lin ang="18900000" scaled="1"/>
              </a:gradFill>
              <a:effectLst/>
              <a:latin typeface="+mj-lt"/>
            </a:endParaRPr>
          </a:p>
        </p:txBody>
      </p:sp>
      <p:sp>
        <p:nvSpPr>
          <p:cNvPr id="17" name="Content Placeholder 16">
            <a:extLst>
              <a:ext uri="{FF2B5EF4-FFF2-40B4-BE49-F238E27FC236}">
                <a16:creationId xmlns:a16="http://schemas.microsoft.com/office/drawing/2014/main" id="{D88306AB-2477-415B-BC14-5865F6815618}"/>
              </a:ext>
            </a:extLst>
          </p:cNvPr>
          <p:cNvSpPr>
            <a:spLocks noGrp="1"/>
          </p:cNvSpPr>
          <p:nvPr>
            <p:ph sz="quarter" idx="16"/>
          </p:nvPr>
        </p:nvSpPr>
        <p:spPr>
          <a:xfrm>
            <a:off x="6271423" y="3393810"/>
            <a:ext cx="5148305" cy="780533"/>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Responsible</a:t>
            </a:r>
          </a:p>
          <a:p>
            <a:pPr marL="0" lvl="0" indent="0" algn="ctr" defTabSz="914367">
              <a:lnSpc>
                <a:spcPct val="90000"/>
              </a:lnSpc>
              <a:spcBef>
                <a:spcPts val="0"/>
              </a:spcBef>
              <a:spcAft>
                <a:spcPts val="600"/>
              </a:spcAft>
              <a:buSzTx/>
              <a:buNone/>
            </a:pPr>
            <a:r>
              <a:rPr lang="en-US" sz="1600">
                <a:gradFill>
                  <a:gsLst>
                    <a:gs pos="81053">
                      <a:srgbClr val="FFFFFF"/>
                    </a:gs>
                    <a:gs pos="56000">
                      <a:srgbClr val="FFFFFF"/>
                    </a:gs>
                  </a:gsLst>
                  <a:lin ang="18900000" scaled="1"/>
                </a:gradFill>
                <a:latin typeface="Segoe UI Semibold"/>
                <a:cs typeface="+mn-cs"/>
              </a:rPr>
              <a:t>“Azure Machine Learning helps us build AI responsibly and build trust with our customers.”</a:t>
            </a:r>
            <a:endParaRPr lang="en-US"/>
          </a:p>
        </p:txBody>
      </p:sp>
      <p:pic>
        <p:nvPicPr>
          <p:cNvPr id="12" name="Picture 11" descr="Scandinavian Airlines logo">
            <a:extLst>
              <a:ext uri="{FF2B5EF4-FFF2-40B4-BE49-F238E27FC236}">
                <a16:creationId xmlns:a16="http://schemas.microsoft.com/office/drawing/2014/main" id="{731CBE39-E291-4F0A-9EA6-3D33D1EEB76C}"/>
              </a:ext>
            </a:extLst>
          </p:cNvPr>
          <p:cNvPicPr>
            <a:picLocks noChangeAspect="1"/>
          </p:cNvPicPr>
          <p:nvPr/>
        </p:nvPicPr>
        <p:blipFill>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tretch>
            <a:fillRect/>
          </a:stretch>
        </p:blipFill>
        <p:spPr>
          <a:xfrm>
            <a:off x="8206748" y="4191000"/>
            <a:ext cx="1280160" cy="259033"/>
          </a:xfrm>
          <a:prstGeom prst="rect">
            <a:avLst/>
          </a:prstGeom>
        </p:spPr>
      </p:pic>
      <p:sp>
        <p:nvSpPr>
          <p:cNvPr id="66" name="Rectangle 65">
            <a:extLst>
              <a:ext uri="{FF2B5EF4-FFF2-40B4-BE49-F238E27FC236}">
                <a16:creationId xmlns:a16="http://schemas.microsoft.com/office/drawing/2014/main" id="{19DFDE68-76D3-4BA8-B49D-F04A106245B4}"/>
              </a:ext>
              <a:ext uri="{C183D7F6-B498-43B3-948B-1728B52AA6E4}">
                <adec:decorative xmlns:adec="http://schemas.microsoft.com/office/drawing/2017/decorative" val="1"/>
              </a:ext>
            </a:extLst>
          </p:cNvPr>
          <p:cNvSpPr/>
          <p:nvPr/>
        </p:nvSpPr>
        <p:spPr bwMode="auto">
          <a:xfrm>
            <a:off x="6096000" y="4656965"/>
            <a:ext cx="5501656" cy="162191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ts val="600"/>
              </a:spcAft>
            </a:pPr>
            <a:endParaRPr lang="en-US" sz="1600" b="0" i="0">
              <a:gradFill>
                <a:gsLst>
                  <a:gs pos="81053">
                    <a:schemeClr val="tx1"/>
                  </a:gs>
                  <a:gs pos="56000">
                    <a:schemeClr val="tx1"/>
                  </a:gs>
                </a:gsLst>
                <a:lin ang="18900000" scaled="1"/>
              </a:gradFill>
              <a:effectLst/>
              <a:latin typeface="+mj-lt"/>
            </a:endParaRPr>
          </a:p>
        </p:txBody>
      </p:sp>
      <p:sp>
        <p:nvSpPr>
          <p:cNvPr id="18" name="Content Placeholder 17">
            <a:extLst>
              <a:ext uri="{FF2B5EF4-FFF2-40B4-BE49-F238E27FC236}">
                <a16:creationId xmlns:a16="http://schemas.microsoft.com/office/drawing/2014/main" id="{847E3B0C-6A65-4268-BDB2-915F496C83DA}"/>
              </a:ext>
            </a:extLst>
          </p:cNvPr>
          <p:cNvSpPr>
            <a:spLocks noGrp="1"/>
          </p:cNvSpPr>
          <p:nvPr>
            <p:ph sz="quarter" idx="17"/>
          </p:nvPr>
        </p:nvSpPr>
        <p:spPr>
          <a:xfrm>
            <a:off x="6405600" y="4799050"/>
            <a:ext cx="4884750" cy="1091371"/>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cs typeface="+mn-cs"/>
              </a:rPr>
              <a:t>Operationalize at scale</a:t>
            </a:r>
          </a:p>
          <a:p>
            <a:pPr marL="0" lvl="0" indent="0" algn="ctr" defTabSz="914367">
              <a:lnSpc>
                <a:spcPct val="90000"/>
              </a:lnSpc>
              <a:spcBef>
                <a:spcPts val="0"/>
              </a:spcBef>
              <a:spcAft>
                <a:spcPts val="600"/>
              </a:spcAft>
              <a:buSzTx/>
              <a:buNone/>
            </a:pPr>
            <a:r>
              <a:rPr lang="en-US" sz="1600">
                <a:gradFill>
                  <a:gsLst>
                    <a:gs pos="81053">
                      <a:srgbClr val="FFFFFF"/>
                    </a:gs>
                    <a:gs pos="56000">
                      <a:srgbClr val="FFFFFF"/>
                    </a:gs>
                  </a:gsLst>
                  <a:lin ang="18900000" scaled="1"/>
                </a:gradFill>
                <a:latin typeface="Segoe UI Semibold"/>
                <a:cs typeface="+mn-cs"/>
              </a:rPr>
              <a:t>“Azure Machine Learning gives us the ability to reproduce and trace all of the experiments running in our DevOps pipelines.”</a:t>
            </a:r>
            <a:endParaRPr lang="en-US"/>
          </a:p>
        </p:txBody>
      </p:sp>
      <p:pic>
        <p:nvPicPr>
          <p:cNvPr id="108548" name="Picture 4" descr="Nestle logo">
            <a:extLst>
              <a:ext uri="{FF2B5EF4-FFF2-40B4-BE49-F238E27FC236}">
                <a16:creationId xmlns:a16="http://schemas.microsoft.com/office/drawing/2014/main" id="{491DCF53-055F-4CD4-8D7B-B5CD9B8865E9}"/>
              </a:ext>
            </a:extLst>
          </p:cNvPr>
          <p:cNvPicPr>
            <a:picLocks noChangeAspect="1" noChangeArrowheads="1"/>
          </p:cNvPicPr>
          <p:nvPr/>
        </p:nvPicPr>
        <p:blipFill>
          <a:blip r:embed="rId15" cstate="email">
            <a:extLst>
              <a:ext uri="{BEBA8EAE-BF5A-486C-A8C5-ECC9F3942E4B}">
                <a14:imgProps xmlns:a14="http://schemas.microsoft.com/office/drawing/2010/main">
                  <a14:imgLayer r:embed="rId1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401059" y="5819683"/>
            <a:ext cx="891539" cy="3090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99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399"/>
                                          </p:stCondLst>
                                        </p:cTn>
                                        <p:tgtEl>
                                          <p:spTgt spid="9"/>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400" fill="hold"/>
                                        <p:tgtEl>
                                          <p:spTgt spid="9"/>
                                        </p:tgtEl>
                                      </p:cBhvr>
                                      <p:by x="0" y="0"/>
                                    </p:animScale>
                                  </p:childTnLst>
                                </p:cTn>
                              </p:par>
                              <p:par>
                                <p:cTn id="9" presetID="10" presetClass="entr" presetSubtype="0" fill="hold" grpId="0" nodeType="withEffect">
                                  <p:stCondLst>
                                    <p:cond delay="40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42" presetClass="path" presetSubtype="0" decel="100000" fill="hold" grpId="1" nodeType="withEffect">
                                  <p:stCondLst>
                                    <p:cond delay="400"/>
                                  </p:stCondLst>
                                  <p:childTnLst>
                                    <p:animMotion origin="layout" path="M -3.125E-6 3.7037E-6 L -3.125E-6 0.03541 " pathEditMode="relative" rAng="0" ptsTypes="AA">
                                      <p:cBhvr>
                                        <p:cTn id="13" dur="700" spd="-100000" fill="hold"/>
                                        <p:tgtEl>
                                          <p:spTgt spid="2"/>
                                        </p:tgtEl>
                                        <p:attrNameLst>
                                          <p:attrName>ppt_x</p:attrName>
                                          <p:attrName>ppt_y</p:attrName>
                                        </p:attrNameLst>
                                      </p:cBhvr>
                                      <p:rCtr x="0" y="1759"/>
                                    </p:animMotion>
                                  </p:childTnLst>
                                </p:cTn>
                              </p:par>
                              <p:par>
                                <p:cTn id="14" presetID="10" presetClass="entr" presetSubtype="0" fill="hold" grpId="0" nodeType="withEffect">
                                  <p:stCondLst>
                                    <p:cond delay="50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42" presetClass="path" presetSubtype="0" decel="100000" fill="hold" grpId="1" nodeType="withEffect">
                                  <p:stCondLst>
                                    <p:cond delay="500"/>
                                  </p:stCondLst>
                                  <p:childTnLst>
                                    <p:animMotion origin="layout" path="M -2.08333E-6 -7.40741E-7 L -2.08333E-6 0.03542 " pathEditMode="relative" rAng="0" ptsTypes="AA">
                                      <p:cBhvr>
                                        <p:cTn id="18" dur="700" spd="-100000" fill="hold"/>
                                        <p:tgtEl>
                                          <p:spTgt spid="3"/>
                                        </p:tgtEl>
                                        <p:attrNameLst>
                                          <p:attrName>ppt_x</p:attrName>
                                          <p:attrName>ppt_y</p:attrName>
                                        </p:attrNameLst>
                                      </p:cBhvr>
                                      <p:rCtr x="0" y="1759"/>
                                    </p:animMotion>
                                  </p:childTnLst>
                                </p:cTn>
                              </p:par>
                              <p:par>
                                <p:cTn id="19" presetID="10" presetClass="entr" presetSubtype="0" fill="hold" grpId="0" nodeType="withEffect">
                                  <p:stCondLst>
                                    <p:cond delay="60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500"/>
                                        <p:tgtEl>
                                          <p:spTgt spid="65"/>
                                        </p:tgtEl>
                                      </p:cBhvr>
                                    </p:animEffect>
                                  </p:childTnLst>
                                </p:cTn>
                              </p:par>
                              <p:par>
                                <p:cTn id="22" presetID="42" presetClass="path" presetSubtype="0" decel="100000" fill="hold" grpId="1" nodeType="withEffect">
                                  <p:stCondLst>
                                    <p:cond delay="600"/>
                                  </p:stCondLst>
                                  <p:childTnLst>
                                    <p:animMotion origin="layout" path="M -1.04167E-6 -2.22222E-6 L -1.04167E-6 0.03542 " pathEditMode="relative" rAng="0" ptsTypes="AA">
                                      <p:cBhvr>
                                        <p:cTn id="23" dur="700" spd="-100000" fill="hold"/>
                                        <p:tgtEl>
                                          <p:spTgt spid="65"/>
                                        </p:tgtEl>
                                        <p:attrNameLst>
                                          <p:attrName>ppt_x</p:attrName>
                                          <p:attrName>ppt_y</p:attrName>
                                        </p:attrNameLst>
                                      </p:cBhvr>
                                      <p:rCtr x="0" y="1759"/>
                                    </p:animMotion>
                                  </p:childTnLst>
                                </p:cTn>
                              </p:par>
                              <p:par>
                                <p:cTn id="24" presetID="10" presetClass="entr" presetSubtype="0" fill="hold" grpId="0" nodeType="withEffect">
                                  <p:stCondLst>
                                    <p:cond delay="60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42" presetClass="path" presetSubtype="0" decel="100000" fill="hold" grpId="1" nodeType="withEffect">
                                  <p:stCondLst>
                                    <p:cond delay="600"/>
                                  </p:stCondLst>
                                  <p:childTnLst>
                                    <p:animMotion origin="layout" path="M -1.04167E-6 -2.22222E-6 L -1.04167E-6 0.03542 " pathEditMode="relative" rAng="0" ptsTypes="AA">
                                      <p:cBhvr>
                                        <p:cTn id="28" dur="700" spd="-100000" fill="hold"/>
                                        <p:tgtEl>
                                          <p:spTgt spid="17"/>
                                        </p:tgtEl>
                                        <p:attrNameLst>
                                          <p:attrName>ppt_x</p:attrName>
                                          <p:attrName>ppt_y</p:attrName>
                                        </p:attrNameLst>
                                      </p:cBhvr>
                                      <p:rCtr x="0" y="1759"/>
                                    </p:animMotion>
                                  </p:childTnLst>
                                </p:cTn>
                              </p:par>
                              <p:par>
                                <p:cTn id="29" presetID="10" presetClass="entr" presetSubtype="0" fill="hold" nodeType="withEffect">
                                  <p:stCondLst>
                                    <p:cond delay="60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42" presetClass="path" presetSubtype="0" decel="100000" fill="hold" nodeType="withEffect">
                                  <p:stCondLst>
                                    <p:cond delay="600"/>
                                  </p:stCondLst>
                                  <p:childTnLst>
                                    <p:animMotion origin="layout" path="M -1.04167E-6 -2.22222E-6 L -1.04167E-6 0.03542 " pathEditMode="relative" rAng="0" ptsTypes="AA">
                                      <p:cBhvr>
                                        <p:cTn id="33" dur="700" spd="-100000" fill="hold"/>
                                        <p:tgtEl>
                                          <p:spTgt spid="12"/>
                                        </p:tgtEl>
                                        <p:attrNameLst>
                                          <p:attrName>ppt_x</p:attrName>
                                          <p:attrName>ppt_y</p:attrName>
                                        </p:attrNameLst>
                                      </p:cBhvr>
                                      <p:rCtr x="0" y="1759"/>
                                    </p:animMotion>
                                  </p:childTnLst>
                                </p:cTn>
                              </p:par>
                              <p:par>
                                <p:cTn id="34" presetID="10" presetClass="entr" presetSubtype="0" fill="hold" grpId="0" nodeType="withEffect">
                                  <p:stCondLst>
                                    <p:cond delay="700"/>
                                  </p:stCondLst>
                                  <p:childTnLst>
                                    <p:set>
                                      <p:cBhvr>
                                        <p:cTn id="35" dur="1" fill="hold">
                                          <p:stCondLst>
                                            <p:cond delay="0"/>
                                          </p:stCondLst>
                                        </p:cTn>
                                        <p:tgtEl>
                                          <p:spTgt spid="66"/>
                                        </p:tgtEl>
                                        <p:attrNameLst>
                                          <p:attrName>style.visibility</p:attrName>
                                        </p:attrNameLst>
                                      </p:cBhvr>
                                      <p:to>
                                        <p:strVal val="visible"/>
                                      </p:to>
                                    </p:set>
                                    <p:animEffect transition="in" filter="fade">
                                      <p:cBhvr>
                                        <p:cTn id="36" dur="500"/>
                                        <p:tgtEl>
                                          <p:spTgt spid="66"/>
                                        </p:tgtEl>
                                      </p:cBhvr>
                                    </p:animEffect>
                                  </p:childTnLst>
                                </p:cTn>
                              </p:par>
                              <p:par>
                                <p:cTn id="37" presetID="42" presetClass="path" presetSubtype="0" decel="100000" fill="hold" grpId="1" nodeType="withEffect">
                                  <p:stCondLst>
                                    <p:cond delay="700"/>
                                  </p:stCondLst>
                                  <p:childTnLst>
                                    <p:animMotion origin="layout" path="M -3.125E-6 3.7037E-6 L -3.125E-6 0.03541 " pathEditMode="relative" rAng="0" ptsTypes="AA">
                                      <p:cBhvr>
                                        <p:cTn id="38" dur="700" spd="-100000" fill="hold"/>
                                        <p:tgtEl>
                                          <p:spTgt spid="66"/>
                                        </p:tgtEl>
                                        <p:attrNameLst>
                                          <p:attrName>ppt_x</p:attrName>
                                          <p:attrName>ppt_y</p:attrName>
                                        </p:attrNameLst>
                                      </p:cBhvr>
                                      <p:rCtr x="0" y="1759"/>
                                    </p:animMotion>
                                  </p:childTnLst>
                                </p:cTn>
                              </p:par>
                              <p:par>
                                <p:cTn id="39" presetID="10" presetClass="entr" presetSubtype="0" fill="hold" grpId="0" nodeType="withEffect">
                                  <p:stCondLst>
                                    <p:cond delay="7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42" presetClass="path" presetSubtype="0" decel="100000" fill="hold" grpId="1" nodeType="withEffect">
                                  <p:stCondLst>
                                    <p:cond delay="700"/>
                                  </p:stCondLst>
                                  <p:childTnLst>
                                    <p:animMotion origin="layout" path="M -3.125E-6 3.7037E-6 L -3.125E-6 0.03541 " pathEditMode="relative" rAng="0" ptsTypes="AA">
                                      <p:cBhvr>
                                        <p:cTn id="43" dur="700" spd="-100000" fill="hold"/>
                                        <p:tgtEl>
                                          <p:spTgt spid="18"/>
                                        </p:tgtEl>
                                        <p:attrNameLst>
                                          <p:attrName>ppt_x</p:attrName>
                                          <p:attrName>ppt_y</p:attrName>
                                        </p:attrNameLst>
                                      </p:cBhvr>
                                      <p:rCtr x="0" y="1759"/>
                                    </p:animMotion>
                                  </p:childTnLst>
                                </p:cTn>
                              </p:par>
                              <p:par>
                                <p:cTn id="44" presetID="10" presetClass="entr" presetSubtype="0" fill="hold" nodeType="withEffect">
                                  <p:stCondLst>
                                    <p:cond delay="700"/>
                                  </p:stCondLst>
                                  <p:childTnLst>
                                    <p:set>
                                      <p:cBhvr>
                                        <p:cTn id="45" dur="1" fill="hold">
                                          <p:stCondLst>
                                            <p:cond delay="0"/>
                                          </p:stCondLst>
                                        </p:cTn>
                                        <p:tgtEl>
                                          <p:spTgt spid="108548"/>
                                        </p:tgtEl>
                                        <p:attrNameLst>
                                          <p:attrName>style.visibility</p:attrName>
                                        </p:attrNameLst>
                                      </p:cBhvr>
                                      <p:to>
                                        <p:strVal val="visible"/>
                                      </p:to>
                                    </p:set>
                                    <p:animEffect transition="in" filter="fade">
                                      <p:cBhvr>
                                        <p:cTn id="46" dur="500"/>
                                        <p:tgtEl>
                                          <p:spTgt spid="108548"/>
                                        </p:tgtEl>
                                      </p:cBhvr>
                                    </p:animEffect>
                                  </p:childTnLst>
                                </p:cTn>
                              </p:par>
                              <p:par>
                                <p:cTn id="47" presetID="42" presetClass="path" presetSubtype="0" decel="100000" fill="hold" nodeType="withEffect">
                                  <p:stCondLst>
                                    <p:cond delay="700"/>
                                  </p:stCondLst>
                                  <p:childTnLst>
                                    <p:animMotion origin="layout" path="M -3.125E-6 3.7037E-6 L -3.125E-6 0.03541 " pathEditMode="relative" rAng="0" ptsTypes="AA">
                                      <p:cBhvr>
                                        <p:cTn id="48" dur="700" spd="-100000" fill="hold"/>
                                        <p:tgtEl>
                                          <p:spTgt spid="108548"/>
                                        </p:tgtEl>
                                        <p:attrNameLst>
                                          <p:attrName>ppt_x</p:attrName>
                                          <p:attrName>ppt_y</p:attrName>
                                        </p:attrNameLst>
                                      </p:cBhvr>
                                      <p:rCtr x="0" y="1759"/>
                                    </p:animMotion>
                                  </p:childTnLst>
                                </p:cTn>
                              </p:par>
                              <p:par>
                                <p:cTn id="49" presetID="10" presetClass="entr" presetSubtype="0" fill="hold" grpId="0" nodeType="withEffect">
                                  <p:stCondLst>
                                    <p:cond delay="500"/>
                                  </p:stCondLst>
                                  <p:childTnLst>
                                    <p:set>
                                      <p:cBhvr>
                                        <p:cTn id="50" dur="1" fill="hold">
                                          <p:stCondLst>
                                            <p:cond delay="0"/>
                                          </p:stCondLst>
                                        </p:cTn>
                                        <p:tgtEl>
                                          <p:spTgt spid="171"/>
                                        </p:tgtEl>
                                        <p:attrNameLst>
                                          <p:attrName>style.visibility</p:attrName>
                                        </p:attrNameLst>
                                      </p:cBhvr>
                                      <p:to>
                                        <p:strVal val="visible"/>
                                      </p:to>
                                    </p:set>
                                    <p:animEffect transition="in" filter="fade">
                                      <p:cBhvr>
                                        <p:cTn id="51" dur="500"/>
                                        <p:tgtEl>
                                          <p:spTgt spid="171"/>
                                        </p:tgtEl>
                                      </p:cBhvr>
                                    </p:animEffect>
                                  </p:childTnLst>
                                </p:cTn>
                              </p:par>
                              <p:par>
                                <p:cTn id="52" presetID="42" presetClass="path" presetSubtype="0" decel="100000" fill="hold" grpId="1" nodeType="withEffect">
                                  <p:stCondLst>
                                    <p:cond delay="500"/>
                                  </p:stCondLst>
                                  <p:childTnLst>
                                    <p:animMotion origin="layout" path="M -3.125E-6 3.7037E-6 L -3.125E-6 0.03541 " pathEditMode="relative" rAng="0" ptsTypes="AA">
                                      <p:cBhvr>
                                        <p:cTn id="53" dur="700" spd="-100000" fill="hold"/>
                                        <p:tgtEl>
                                          <p:spTgt spid="171"/>
                                        </p:tgtEl>
                                        <p:attrNameLst>
                                          <p:attrName>ppt_x</p:attrName>
                                          <p:attrName>ppt_y</p:attrName>
                                        </p:attrNameLst>
                                      </p:cBhvr>
                                      <p:rCtr x="0" y="1759"/>
                                    </p:animMotion>
                                  </p:childTnLst>
                                </p:cTn>
                              </p:par>
                              <p:par>
                                <p:cTn id="54" presetID="10" presetClass="entr" presetSubtype="0" fill="hold" grpId="0" nodeType="withEffect">
                                  <p:stCondLst>
                                    <p:cond delay="50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42" presetClass="path" presetSubtype="0" decel="100000" fill="hold" grpId="1" nodeType="withEffect">
                                  <p:stCondLst>
                                    <p:cond delay="500"/>
                                  </p:stCondLst>
                                  <p:childTnLst>
                                    <p:animMotion origin="layout" path="M -3.125E-6 3.7037E-6 L -3.125E-6 0.03541 " pathEditMode="relative" rAng="0" ptsTypes="AA">
                                      <p:cBhvr>
                                        <p:cTn id="58" dur="700" spd="-100000" fill="hold"/>
                                        <p:tgtEl>
                                          <p:spTgt spid="16"/>
                                        </p:tgtEl>
                                        <p:attrNameLst>
                                          <p:attrName>ppt_x</p:attrName>
                                          <p:attrName>ppt_y</p:attrName>
                                        </p:attrNameLst>
                                      </p:cBhvr>
                                      <p:rCtr x="0" y="1759"/>
                                    </p:animMotion>
                                  </p:childTnLst>
                                </p:cTn>
                              </p:par>
                              <p:par>
                                <p:cTn id="59" presetID="10" presetClass="entr" presetSubtype="0" fill="hold" nodeType="withEffect">
                                  <p:stCondLst>
                                    <p:cond delay="500"/>
                                  </p:stCondLst>
                                  <p:childTnLst>
                                    <p:set>
                                      <p:cBhvr>
                                        <p:cTn id="60" dur="1" fill="hold">
                                          <p:stCondLst>
                                            <p:cond delay="0"/>
                                          </p:stCondLst>
                                        </p:cTn>
                                        <p:tgtEl>
                                          <p:spTgt spid="108550"/>
                                        </p:tgtEl>
                                        <p:attrNameLst>
                                          <p:attrName>style.visibility</p:attrName>
                                        </p:attrNameLst>
                                      </p:cBhvr>
                                      <p:to>
                                        <p:strVal val="visible"/>
                                      </p:to>
                                    </p:set>
                                    <p:animEffect transition="in" filter="fade">
                                      <p:cBhvr>
                                        <p:cTn id="61" dur="500"/>
                                        <p:tgtEl>
                                          <p:spTgt spid="108550"/>
                                        </p:tgtEl>
                                      </p:cBhvr>
                                    </p:animEffect>
                                  </p:childTnLst>
                                </p:cTn>
                              </p:par>
                              <p:par>
                                <p:cTn id="62" presetID="42" presetClass="path" presetSubtype="0" decel="100000" fill="hold" nodeType="withEffect">
                                  <p:stCondLst>
                                    <p:cond delay="500"/>
                                  </p:stCondLst>
                                  <p:childTnLst>
                                    <p:animMotion origin="layout" path="M -3.125E-6 3.7037E-6 L -3.125E-6 0.03541 " pathEditMode="relative" rAng="0" ptsTypes="AA">
                                      <p:cBhvr>
                                        <p:cTn id="63" dur="700" spd="-100000" fill="hold"/>
                                        <p:tgtEl>
                                          <p:spTgt spid="108550"/>
                                        </p:tgtEl>
                                        <p:attrNameLst>
                                          <p:attrName>ppt_x</p:attrName>
                                          <p:attrName>ppt_y</p:attrName>
                                        </p:attrNameLst>
                                      </p:cBhvr>
                                      <p:rCtr x="0" y="1759"/>
                                    </p:animMotion>
                                  </p:childTnLst>
                                </p:cTn>
                              </p:par>
                              <p:par>
                                <p:cTn id="64" presetID="10" presetClass="entr" presetSubtype="0" fill="hold" nodeType="withEffect">
                                  <p:stCondLst>
                                    <p:cond delay="500"/>
                                  </p:stCondLst>
                                  <p:childTnLst>
                                    <p:set>
                                      <p:cBhvr>
                                        <p:cTn id="65" dur="1" fill="hold">
                                          <p:stCondLst>
                                            <p:cond delay="0"/>
                                          </p:stCondLst>
                                        </p:cTn>
                                        <p:tgtEl>
                                          <p:spTgt spid="108552"/>
                                        </p:tgtEl>
                                        <p:attrNameLst>
                                          <p:attrName>style.visibility</p:attrName>
                                        </p:attrNameLst>
                                      </p:cBhvr>
                                      <p:to>
                                        <p:strVal val="visible"/>
                                      </p:to>
                                    </p:set>
                                    <p:animEffect transition="in" filter="fade">
                                      <p:cBhvr>
                                        <p:cTn id="66" dur="500"/>
                                        <p:tgtEl>
                                          <p:spTgt spid="108552"/>
                                        </p:tgtEl>
                                      </p:cBhvr>
                                    </p:animEffect>
                                  </p:childTnLst>
                                </p:cTn>
                              </p:par>
                              <p:par>
                                <p:cTn id="67" presetID="42" presetClass="path" presetSubtype="0" decel="100000" fill="hold" nodeType="withEffect">
                                  <p:stCondLst>
                                    <p:cond delay="500"/>
                                  </p:stCondLst>
                                  <p:childTnLst>
                                    <p:animMotion origin="layout" path="M -3.125E-6 3.7037E-6 L -3.125E-6 0.03541 " pathEditMode="relative" rAng="0" ptsTypes="AA">
                                      <p:cBhvr>
                                        <p:cTn id="68" dur="700" spd="-100000" fill="hold"/>
                                        <p:tgtEl>
                                          <p:spTgt spid="108552"/>
                                        </p:tgtEl>
                                        <p:attrNameLst>
                                          <p:attrName>ppt_x</p:attrName>
                                          <p:attrName>ppt_y</p:attrName>
                                        </p:attrNameLst>
                                      </p:cBhvr>
                                      <p:rCtr x="0" y="1759"/>
                                    </p:animMotion>
                                  </p:childTnLst>
                                </p:cTn>
                              </p:par>
                              <p:par>
                                <p:cTn id="69" presetID="10" presetClass="entr" presetSubtype="0" fill="hold" nodeType="withEffect">
                                  <p:stCondLst>
                                    <p:cond delay="500"/>
                                  </p:stCondLst>
                                  <p:childTnLst>
                                    <p:set>
                                      <p:cBhvr>
                                        <p:cTn id="70" dur="1" fill="hold">
                                          <p:stCondLst>
                                            <p:cond delay="0"/>
                                          </p:stCondLst>
                                        </p:cTn>
                                        <p:tgtEl>
                                          <p:spTgt spid="108554"/>
                                        </p:tgtEl>
                                        <p:attrNameLst>
                                          <p:attrName>style.visibility</p:attrName>
                                        </p:attrNameLst>
                                      </p:cBhvr>
                                      <p:to>
                                        <p:strVal val="visible"/>
                                      </p:to>
                                    </p:set>
                                    <p:animEffect transition="in" filter="fade">
                                      <p:cBhvr>
                                        <p:cTn id="71" dur="500"/>
                                        <p:tgtEl>
                                          <p:spTgt spid="108554"/>
                                        </p:tgtEl>
                                      </p:cBhvr>
                                    </p:animEffect>
                                  </p:childTnLst>
                                </p:cTn>
                              </p:par>
                              <p:par>
                                <p:cTn id="72" presetID="42" presetClass="path" presetSubtype="0" decel="100000" fill="hold" nodeType="withEffect">
                                  <p:stCondLst>
                                    <p:cond delay="500"/>
                                  </p:stCondLst>
                                  <p:childTnLst>
                                    <p:animMotion origin="layout" path="M -3.125E-6 3.7037E-6 L -3.125E-6 0.03541 " pathEditMode="relative" rAng="0" ptsTypes="AA">
                                      <p:cBhvr>
                                        <p:cTn id="73" dur="700" spd="-100000" fill="hold"/>
                                        <p:tgtEl>
                                          <p:spTgt spid="108554"/>
                                        </p:tgtEl>
                                        <p:attrNameLst>
                                          <p:attrName>ppt_x</p:attrName>
                                          <p:attrName>ppt_y</p:attrName>
                                        </p:attrNameLst>
                                      </p:cBhvr>
                                      <p:rCtr x="0" y="1759"/>
                                    </p:animMotion>
                                  </p:childTnLst>
                                </p:cTn>
                              </p:par>
                              <p:par>
                                <p:cTn id="74" presetID="10" presetClass="entr" presetSubtype="0" fill="hold" grpId="0" nodeType="withEffect">
                                  <p:stCondLst>
                                    <p:cond delay="400"/>
                                  </p:stCondLst>
                                  <p:childTnLst>
                                    <p:set>
                                      <p:cBhvr>
                                        <p:cTn id="75" dur="1" fill="hold">
                                          <p:stCondLst>
                                            <p:cond delay="0"/>
                                          </p:stCondLst>
                                        </p:cTn>
                                        <p:tgtEl>
                                          <p:spTgt spid="172"/>
                                        </p:tgtEl>
                                        <p:attrNameLst>
                                          <p:attrName>style.visibility</p:attrName>
                                        </p:attrNameLst>
                                      </p:cBhvr>
                                      <p:to>
                                        <p:strVal val="visible"/>
                                      </p:to>
                                    </p:set>
                                    <p:animEffect transition="in" filter="fade">
                                      <p:cBhvr>
                                        <p:cTn id="76" dur="500"/>
                                        <p:tgtEl>
                                          <p:spTgt spid="172"/>
                                        </p:tgtEl>
                                      </p:cBhvr>
                                    </p:animEffect>
                                  </p:childTnLst>
                                </p:cTn>
                              </p:par>
                              <p:par>
                                <p:cTn id="77" presetID="42" presetClass="path" presetSubtype="0" decel="100000" fill="hold" grpId="1" nodeType="withEffect">
                                  <p:stCondLst>
                                    <p:cond delay="400"/>
                                  </p:stCondLst>
                                  <p:childTnLst>
                                    <p:animMotion origin="layout" path="M -3.125E-6 3.7037E-6 L -3.125E-6 0.03541 " pathEditMode="relative" rAng="0" ptsTypes="AA">
                                      <p:cBhvr>
                                        <p:cTn id="78" dur="700" spd="-100000" fill="hold"/>
                                        <p:tgtEl>
                                          <p:spTgt spid="172"/>
                                        </p:tgtEl>
                                        <p:attrNameLst>
                                          <p:attrName>ppt_x</p:attrName>
                                          <p:attrName>ppt_y</p:attrName>
                                        </p:attrNameLst>
                                      </p:cBhvr>
                                      <p:rCtr x="0" y="1759"/>
                                    </p:animMotion>
                                  </p:childTnLst>
                                </p:cTn>
                              </p:par>
                              <p:par>
                                <p:cTn id="79" presetID="10" presetClass="entr" presetSubtype="0" fill="hold" grpId="0" nodeType="withEffect">
                                  <p:stCondLst>
                                    <p:cond delay="400"/>
                                  </p:stCondLst>
                                  <p:childTnLst>
                                    <p:set>
                                      <p:cBhvr>
                                        <p:cTn id="80" dur="1" fill="hold">
                                          <p:stCondLst>
                                            <p:cond delay="0"/>
                                          </p:stCondLst>
                                        </p:cTn>
                                        <p:tgtEl>
                                          <p:spTgt spid="4"/>
                                        </p:tgtEl>
                                        <p:attrNameLst>
                                          <p:attrName>style.visibility</p:attrName>
                                        </p:attrNameLst>
                                      </p:cBhvr>
                                      <p:to>
                                        <p:strVal val="visible"/>
                                      </p:to>
                                    </p:set>
                                    <p:animEffect transition="in" filter="fade">
                                      <p:cBhvr>
                                        <p:cTn id="81" dur="500"/>
                                        <p:tgtEl>
                                          <p:spTgt spid="4"/>
                                        </p:tgtEl>
                                      </p:cBhvr>
                                    </p:animEffect>
                                  </p:childTnLst>
                                </p:cTn>
                              </p:par>
                              <p:par>
                                <p:cTn id="82" presetID="42" presetClass="path" presetSubtype="0" decel="100000" fill="hold" grpId="1" nodeType="withEffect">
                                  <p:stCondLst>
                                    <p:cond delay="400"/>
                                  </p:stCondLst>
                                  <p:childTnLst>
                                    <p:animMotion origin="layout" path="M -3.125E-6 3.7037E-6 L -3.125E-6 0.03541 " pathEditMode="relative" rAng="0" ptsTypes="AA">
                                      <p:cBhvr>
                                        <p:cTn id="83" dur="700" spd="-100000" fill="hold"/>
                                        <p:tgtEl>
                                          <p:spTgt spid="4"/>
                                        </p:tgtEl>
                                        <p:attrNameLst>
                                          <p:attrName>ppt_x</p:attrName>
                                          <p:attrName>ppt_y</p:attrName>
                                        </p:attrNameLst>
                                      </p:cBhvr>
                                      <p:rCtr x="0" y="1759"/>
                                    </p:animMotion>
                                  </p:childTnLst>
                                </p:cTn>
                              </p:par>
                              <p:par>
                                <p:cTn id="84" presetID="10" presetClass="entr" presetSubtype="0" fill="hold" nodeType="withEffect">
                                  <p:stCondLst>
                                    <p:cond delay="400"/>
                                  </p:stCondLst>
                                  <p:childTnLst>
                                    <p:set>
                                      <p:cBhvr>
                                        <p:cTn id="85" dur="1" fill="hold">
                                          <p:stCondLst>
                                            <p:cond delay="0"/>
                                          </p:stCondLst>
                                        </p:cTn>
                                        <p:tgtEl>
                                          <p:spTgt spid="15"/>
                                        </p:tgtEl>
                                        <p:attrNameLst>
                                          <p:attrName>style.visibility</p:attrName>
                                        </p:attrNameLst>
                                      </p:cBhvr>
                                      <p:to>
                                        <p:strVal val="visible"/>
                                      </p:to>
                                    </p:set>
                                    <p:animEffect transition="in" filter="fade">
                                      <p:cBhvr>
                                        <p:cTn id="86" dur="500"/>
                                        <p:tgtEl>
                                          <p:spTgt spid="15"/>
                                        </p:tgtEl>
                                      </p:cBhvr>
                                    </p:animEffect>
                                  </p:childTnLst>
                                </p:cTn>
                              </p:par>
                              <p:par>
                                <p:cTn id="87" presetID="42" presetClass="path" presetSubtype="0" decel="100000" fill="hold" nodeType="withEffect">
                                  <p:stCondLst>
                                    <p:cond delay="400"/>
                                  </p:stCondLst>
                                  <p:childTnLst>
                                    <p:animMotion origin="layout" path="M -3.125E-6 3.7037E-6 L -3.125E-6 0.03541 " pathEditMode="relative" rAng="0" ptsTypes="AA">
                                      <p:cBhvr>
                                        <p:cTn id="88" dur="700" spd="-100000" fill="hold"/>
                                        <p:tgtEl>
                                          <p:spTgt spid="15"/>
                                        </p:tgtEl>
                                        <p:attrNameLst>
                                          <p:attrName>ppt_x</p:attrName>
                                          <p:attrName>ppt_y</p:attrName>
                                        </p:attrNameLst>
                                      </p:cBhvr>
                                      <p:rCtr x="0" y="1759"/>
                                    </p:animMotion>
                                  </p:childTnLst>
                                </p:cTn>
                              </p:par>
                              <p:par>
                                <p:cTn id="89" presetID="10" presetClass="entr" presetSubtype="0" fill="hold" grpId="0" nodeType="withEffect">
                                  <p:stCondLst>
                                    <p:cond delay="400"/>
                                  </p:stCondLst>
                                  <p:childTnLst>
                                    <p:set>
                                      <p:cBhvr>
                                        <p:cTn id="90" dur="1" fill="hold">
                                          <p:stCondLst>
                                            <p:cond delay="0"/>
                                          </p:stCondLst>
                                        </p:cTn>
                                        <p:tgtEl>
                                          <p:spTgt spid="6">
                                            <p:txEl>
                                              <p:pRg st="0" end="0"/>
                                            </p:txEl>
                                          </p:spTgt>
                                        </p:tgtEl>
                                        <p:attrNameLst>
                                          <p:attrName>style.visibility</p:attrName>
                                        </p:attrNameLst>
                                      </p:cBhvr>
                                      <p:to>
                                        <p:strVal val="visible"/>
                                      </p:to>
                                    </p:set>
                                    <p:animEffect transition="in" filter="fade">
                                      <p:cBhvr>
                                        <p:cTn id="91" dur="500"/>
                                        <p:tgtEl>
                                          <p:spTgt spid="6">
                                            <p:txEl>
                                              <p:pRg st="0" end="0"/>
                                            </p:txEl>
                                          </p:spTgt>
                                        </p:tgtEl>
                                      </p:cBhvr>
                                    </p:animEffect>
                                  </p:childTnLst>
                                </p:cTn>
                              </p:par>
                              <p:par>
                                <p:cTn id="92" presetID="42" presetClass="path" presetSubtype="0" decel="100000" fill="hold" grpId="1" nodeType="withEffect">
                                  <p:stCondLst>
                                    <p:cond delay="400"/>
                                  </p:stCondLst>
                                  <p:childTnLst>
                                    <p:animMotion origin="layout" path="M -3.125E-6 3.7037E-6 L -3.125E-6 0.03541 " pathEditMode="relative" rAng="0" ptsTypes="AA">
                                      <p:cBhvr>
                                        <p:cTn id="93" dur="700" spd="-100000" fill="hold"/>
                                        <p:tgtEl>
                                          <p:spTgt spid="6">
                                            <p:txEl>
                                              <p:pRg st="0" end="0"/>
                                            </p:txEl>
                                          </p:spTgt>
                                        </p:tgtEl>
                                        <p:attrNameLst>
                                          <p:attrName>ppt_x</p:attrName>
                                          <p:attrName>ppt_y</p:attrName>
                                        </p:attrNameLst>
                                      </p:cBhvr>
                                      <p:rCtr x="0" y="1759"/>
                                    </p:animMotion>
                                  </p:childTnLst>
                                </p:cTn>
                              </p:par>
                              <p:par>
                                <p:cTn id="94" presetID="10" presetClass="entr" presetSubtype="0" fill="hold" nodeType="withEffect">
                                  <p:stCondLst>
                                    <p:cond delay="400"/>
                                  </p:stCondLst>
                                  <p:childTnLst>
                                    <p:set>
                                      <p:cBhvr>
                                        <p:cTn id="95" dur="1" fill="hold">
                                          <p:stCondLst>
                                            <p:cond delay="0"/>
                                          </p:stCondLst>
                                        </p:cTn>
                                        <p:tgtEl>
                                          <p:spTgt spid="52"/>
                                        </p:tgtEl>
                                        <p:attrNameLst>
                                          <p:attrName>style.visibility</p:attrName>
                                        </p:attrNameLst>
                                      </p:cBhvr>
                                      <p:to>
                                        <p:strVal val="visible"/>
                                      </p:to>
                                    </p:set>
                                    <p:animEffect transition="in" filter="fade">
                                      <p:cBhvr>
                                        <p:cTn id="96" dur="500"/>
                                        <p:tgtEl>
                                          <p:spTgt spid="52"/>
                                        </p:tgtEl>
                                      </p:cBhvr>
                                    </p:animEffect>
                                  </p:childTnLst>
                                </p:cTn>
                              </p:par>
                              <p:par>
                                <p:cTn id="97" presetID="42" presetClass="path" presetSubtype="0" decel="100000" fill="hold" nodeType="withEffect">
                                  <p:stCondLst>
                                    <p:cond delay="400"/>
                                  </p:stCondLst>
                                  <p:childTnLst>
                                    <p:animMotion origin="layout" path="M -3.125E-6 3.7037E-6 L -3.125E-6 0.03541 " pathEditMode="relative" rAng="0" ptsTypes="AA">
                                      <p:cBhvr>
                                        <p:cTn id="98" dur="700" spd="-100000" fill="hold"/>
                                        <p:tgtEl>
                                          <p:spTgt spid="52"/>
                                        </p:tgtEl>
                                        <p:attrNameLst>
                                          <p:attrName>ppt_x</p:attrName>
                                          <p:attrName>ppt_y</p:attrName>
                                        </p:attrNameLst>
                                      </p:cBhvr>
                                      <p:rCtr x="0" y="1759"/>
                                    </p:animMotion>
                                  </p:childTnLst>
                                </p:cTn>
                              </p:par>
                              <p:par>
                                <p:cTn id="99" presetID="10" presetClass="entr" presetSubtype="0" fill="hold" grpId="0" nodeType="withEffect">
                                  <p:stCondLst>
                                    <p:cond delay="400"/>
                                  </p:stCondLst>
                                  <p:childTnLst>
                                    <p:set>
                                      <p:cBhvr>
                                        <p:cTn id="100" dur="1" fill="hold">
                                          <p:stCondLst>
                                            <p:cond delay="0"/>
                                          </p:stCondLst>
                                        </p:cTn>
                                        <p:tgtEl>
                                          <p:spTgt spid="7">
                                            <p:txEl>
                                              <p:pRg st="0" end="0"/>
                                            </p:txEl>
                                          </p:spTgt>
                                        </p:tgtEl>
                                        <p:attrNameLst>
                                          <p:attrName>style.visibility</p:attrName>
                                        </p:attrNameLst>
                                      </p:cBhvr>
                                      <p:to>
                                        <p:strVal val="visible"/>
                                      </p:to>
                                    </p:set>
                                    <p:animEffect transition="in" filter="fade">
                                      <p:cBhvr>
                                        <p:cTn id="101" dur="500"/>
                                        <p:tgtEl>
                                          <p:spTgt spid="7">
                                            <p:txEl>
                                              <p:pRg st="0" end="0"/>
                                            </p:txEl>
                                          </p:spTgt>
                                        </p:tgtEl>
                                      </p:cBhvr>
                                    </p:animEffect>
                                  </p:childTnLst>
                                </p:cTn>
                              </p:par>
                              <p:par>
                                <p:cTn id="102" presetID="42" presetClass="path" presetSubtype="0" decel="100000" fill="hold" grpId="1" nodeType="withEffect">
                                  <p:stCondLst>
                                    <p:cond delay="400"/>
                                  </p:stCondLst>
                                  <p:childTnLst>
                                    <p:animMotion origin="layout" path="M -3.125E-6 3.7037E-6 L -3.125E-6 0.03541 " pathEditMode="relative" rAng="0" ptsTypes="AA">
                                      <p:cBhvr>
                                        <p:cTn id="103" dur="700" spd="-100000" fill="hold"/>
                                        <p:tgtEl>
                                          <p:spTgt spid="7">
                                            <p:txEl>
                                              <p:pRg st="0" end="0"/>
                                            </p:txEl>
                                          </p:spTgt>
                                        </p:tgtEl>
                                        <p:attrNameLst>
                                          <p:attrName>ppt_x</p:attrName>
                                          <p:attrName>ppt_y</p:attrName>
                                        </p:attrNameLst>
                                      </p:cBhvr>
                                      <p:rCtr x="0" y="1759"/>
                                    </p:animMotion>
                                  </p:childTnLst>
                                </p:cTn>
                              </p:par>
                              <p:par>
                                <p:cTn id="104" presetID="10" presetClass="entr" presetSubtype="0" fill="hold" nodeType="withEffect">
                                  <p:stCondLst>
                                    <p:cond delay="400"/>
                                  </p:stCondLst>
                                  <p:childTnLst>
                                    <p:set>
                                      <p:cBhvr>
                                        <p:cTn id="105" dur="1" fill="hold">
                                          <p:stCondLst>
                                            <p:cond delay="0"/>
                                          </p:stCondLst>
                                        </p:cTn>
                                        <p:tgtEl>
                                          <p:spTgt spid="34"/>
                                        </p:tgtEl>
                                        <p:attrNameLst>
                                          <p:attrName>style.visibility</p:attrName>
                                        </p:attrNameLst>
                                      </p:cBhvr>
                                      <p:to>
                                        <p:strVal val="visible"/>
                                      </p:to>
                                    </p:set>
                                    <p:animEffect transition="in" filter="fade">
                                      <p:cBhvr>
                                        <p:cTn id="106" dur="500"/>
                                        <p:tgtEl>
                                          <p:spTgt spid="34"/>
                                        </p:tgtEl>
                                      </p:cBhvr>
                                    </p:animEffect>
                                  </p:childTnLst>
                                </p:cTn>
                              </p:par>
                              <p:par>
                                <p:cTn id="107" presetID="42" presetClass="path" presetSubtype="0" decel="100000" fill="hold" nodeType="withEffect">
                                  <p:stCondLst>
                                    <p:cond delay="400"/>
                                  </p:stCondLst>
                                  <p:childTnLst>
                                    <p:animMotion origin="layout" path="M -3.125E-6 3.7037E-6 L -3.125E-6 0.03541 " pathEditMode="relative" rAng="0" ptsTypes="AA">
                                      <p:cBhvr>
                                        <p:cTn id="108" dur="700" spd="-100000" fill="hold"/>
                                        <p:tgtEl>
                                          <p:spTgt spid="34"/>
                                        </p:tgtEl>
                                        <p:attrNameLst>
                                          <p:attrName>ppt_x</p:attrName>
                                          <p:attrName>ppt_y</p:attrName>
                                        </p:attrNameLst>
                                      </p:cBhvr>
                                      <p:rCtr x="0" y="1759"/>
                                    </p:animMotion>
                                  </p:childTnLst>
                                </p:cTn>
                              </p:par>
                              <p:par>
                                <p:cTn id="109" presetID="10" presetClass="entr" presetSubtype="0" fill="hold" grpId="0" nodeType="withEffect">
                                  <p:stCondLst>
                                    <p:cond delay="400"/>
                                  </p:stCondLst>
                                  <p:childTnLst>
                                    <p:set>
                                      <p:cBhvr>
                                        <p:cTn id="110" dur="1" fill="hold">
                                          <p:stCondLst>
                                            <p:cond delay="0"/>
                                          </p:stCondLst>
                                        </p:cTn>
                                        <p:tgtEl>
                                          <p:spTgt spid="13">
                                            <p:txEl>
                                              <p:pRg st="0" end="0"/>
                                            </p:txEl>
                                          </p:spTgt>
                                        </p:tgtEl>
                                        <p:attrNameLst>
                                          <p:attrName>style.visibility</p:attrName>
                                        </p:attrNameLst>
                                      </p:cBhvr>
                                      <p:to>
                                        <p:strVal val="visible"/>
                                      </p:to>
                                    </p:set>
                                    <p:animEffect transition="in" filter="fade">
                                      <p:cBhvr>
                                        <p:cTn id="111" dur="500"/>
                                        <p:tgtEl>
                                          <p:spTgt spid="13">
                                            <p:txEl>
                                              <p:pRg st="0" end="0"/>
                                            </p:txEl>
                                          </p:spTgt>
                                        </p:tgtEl>
                                      </p:cBhvr>
                                    </p:animEffect>
                                  </p:childTnLst>
                                </p:cTn>
                              </p:par>
                              <p:par>
                                <p:cTn id="112" presetID="42" presetClass="path" presetSubtype="0" decel="100000" fill="hold" grpId="1" nodeType="withEffect">
                                  <p:stCondLst>
                                    <p:cond delay="400"/>
                                  </p:stCondLst>
                                  <p:childTnLst>
                                    <p:animMotion origin="layout" path="M -3.125E-6 3.7037E-6 L -3.125E-6 0.03541 " pathEditMode="relative" rAng="0" ptsTypes="AA">
                                      <p:cBhvr>
                                        <p:cTn id="113" dur="700" spd="-100000" fill="hold"/>
                                        <p:tgtEl>
                                          <p:spTgt spid="13">
                                            <p:txEl>
                                              <p:pRg st="0" end="0"/>
                                            </p:txEl>
                                          </p:spTgt>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72" grpId="0" animBg="1"/>
      <p:bldP spid="172" grpId="1" animBg="1"/>
      <p:bldP spid="4" grpId="0"/>
      <p:bldP spid="4" grpId="1"/>
      <p:bldP spid="6" grpId="0" build="p"/>
      <p:bldP spid="6" grpId="1" build="p"/>
      <p:bldP spid="7" grpId="0" build="p"/>
      <p:bldP spid="7" grpId="1" build="p"/>
      <p:bldP spid="13" grpId="0" build="p"/>
      <p:bldP spid="13" grpId="1" build="p"/>
      <p:bldP spid="171" grpId="0" animBg="1"/>
      <p:bldP spid="171" grpId="1" animBg="1"/>
      <p:bldP spid="16" grpId="0"/>
      <p:bldP spid="16" grpId="1"/>
      <p:bldP spid="65" grpId="0" animBg="1"/>
      <p:bldP spid="65" grpId="1" animBg="1"/>
      <p:bldP spid="17" grpId="0"/>
      <p:bldP spid="17" grpId="1"/>
      <p:bldP spid="66" grpId="0" animBg="1"/>
      <p:bldP spid="66" grpId="1" animBg="1"/>
      <p:bldP spid="18" grpId="0"/>
      <p:bldP spid="1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5C473D1-2813-A131-E941-D1833A0C4020}"/>
              </a:ext>
            </a:extLst>
          </p:cNvPr>
          <p:cNvSpPr>
            <a:spLocks noGrp="1"/>
          </p:cNvSpPr>
          <p:nvPr>
            <p:ph type="title"/>
          </p:nvPr>
        </p:nvSpPr>
        <p:spPr>
          <a:xfrm>
            <a:off x="588263" y="-1107996"/>
            <a:ext cx="4711706" cy="1107996"/>
          </a:xfrm>
        </p:spPr>
        <p:txBody>
          <a:bodyPr vert="horz" wrap="square" lIns="0" tIns="0" rIns="0" bIns="0" rtlCol="0" anchor="b">
            <a:spAutoFit/>
          </a:bodyPr>
          <a:lstStyle/>
          <a:p>
            <a:r>
              <a:rPr lang="en-US"/>
              <a:t>Transform with the Microsoft Cloud 4</a:t>
            </a:r>
          </a:p>
        </p:txBody>
      </p:sp>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14632831" y="-1559643"/>
            <a:ext cx="845410" cy="4851329"/>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91" name="Group 90">
            <a:extLst>
              <a:ext uri="{FF2B5EF4-FFF2-40B4-BE49-F238E27FC236}">
                <a16:creationId xmlns:a16="http://schemas.microsoft.com/office/drawing/2014/main" id="{60F07750-7530-4D88-4160-F6A91F4520C0}"/>
              </a:ext>
              <a:ext uri="{C183D7F6-B498-43B3-948B-1728B52AA6E4}">
                <adec:decorative xmlns:adec="http://schemas.microsoft.com/office/drawing/2017/decorative" val="1"/>
              </a:ext>
            </a:extLst>
          </p:cNvPr>
          <p:cNvGrpSpPr/>
          <p:nvPr/>
        </p:nvGrpSpPr>
        <p:grpSpPr>
          <a:xfrm>
            <a:off x="4186262" y="5335016"/>
            <a:ext cx="3737452" cy="1229868"/>
            <a:chOff x="14251998" y="10702090"/>
            <a:chExt cx="7474904" cy="2459736"/>
          </a:xfrm>
        </p:grpSpPr>
        <p:sp>
          <p:nvSpPr>
            <p:cNvPr id="92" name="Freeform: Shape 91">
              <a:extLst>
                <a:ext uri="{FF2B5EF4-FFF2-40B4-BE49-F238E27FC236}">
                  <a16:creationId xmlns:a16="http://schemas.microsoft.com/office/drawing/2014/main" id="{6C4DB8A5-7D27-F581-07B2-1ACDAD0B8580}"/>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3" name="Freeform: Shape 92">
              <a:extLst>
                <a:ext uri="{FF2B5EF4-FFF2-40B4-BE49-F238E27FC236}">
                  <a16:creationId xmlns:a16="http://schemas.microsoft.com/office/drawing/2014/main" id="{06B3ED04-AA4A-AA17-110F-B6A1F4988FF9}"/>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4" name="Freeform: Shape 93">
              <a:extLst>
                <a:ext uri="{FF2B5EF4-FFF2-40B4-BE49-F238E27FC236}">
                  <a16:creationId xmlns:a16="http://schemas.microsoft.com/office/drawing/2014/main" id="{257EA1F5-F0D1-6B21-C695-C254726C5101}"/>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5" name="Freeform: Shape 94">
              <a:extLst>
                <a:ext uri="{FF2B5EF4-FFF2-40B4-BE49-F238E27FC236}">
                  <a16:creationId xmlns:a16="http://schemas.microsoft.com/office/drawing/2014/main" id="{0FD947E1-0A42-4576-1DEB-F810FE452FF8}"/>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6" name="Freeform: Shape 95">
              <a:extLst>
                <a:ext uri="{FF2B5EF4-FFF2-40B4-BE49-F238E27FC236}">
                  <a16:creationId xmlns:a16="http://schemas.microsoft.com/office/drawing/2014/main" id="{A9412058-CC7C-00EB-2113-9B8390041C2B}"/>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7" name="Freeform: Shape 96">
              <a:extLst>
                <a:ext uri="{FF2B5EF4-FFF2-40B4-BE49-F238E27FC236}">
                  <a16:creationId xmlns:a16="http://schemas.microsoft.com/office/drawing/2014/main" id="{67F62FBD-C566-FF0C-46B7-8828E66BEAA1}"/>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8" name="Freeform: Shape 97">
              <a:extLst>
                <a:ext uri="{FF2B5EF4-FFF2-40B4-BE49-F238E27FC236}">
                  <a16:creationId xmlns:a16="http://schemas.microsoft.com/office/drawing/2014/main" id="{E51EEE6D-2259-4ECB-67F7-ECD9035ED49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9" name="Freeform: Shape 98">
              <a:extLst>
                <a:ext uri="{FF2B5EF4-FFF2-40B4-BE49-F238E27FC236}">
                  <a16:creationId xmlns:a16="http://schemas.microsoft.com/office/drawing/2014/main" id="{C1346701-B4D2-62F8-194D-7B617CEDCABF}"/>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0" name="Freeform: Shape 99">
              <a:extLst>
                <a:ext uri="{FF2B5EF4-FFF2-40B4-BE49-F238E27FC236}">
                  <a16:creationId xmlns:a16="http://schemas.microsoft.com/office/drawing/2014/main" id="{1E4749AC-90B3-3B67-B674-71FEFF30DA6A}"/>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1" name="Freeform: Shape 100">
              <a:extLst>
                <a:ext uri="{FF2B5EF4-FFF2-40B4-BE49-F238E27FC236}">
                  <a16:creationId xmlns:a16="http://schemas.microsoft.com/office/drawing/2014/main" id="{AB8C2426-E369-0348-E26B-F003392CE252}"/>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2" name="Freeform: Shape 101">
              <a:extLst>
                <a:ext uri="{FF2B5EF4-FFF2-40B4-BE49-F238E27FC236}">
                  <a16:creationId xmlns:a16="http://schemas.microsoft.com/office/drawing/2014/main" id="{F0217B31-A435-45C8-3ECD-F1001FDFE9A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3" name="Freeform: Shape 102">
              <a:extLst>
                <a:ext uri="{FF2B5EF4-FFF2-40B4-BE49-F238E27FC236}">
                  <a16:creationId xmlns:a16="http://schemas.microsoft.com/office/drawing/2014/main" id="{0E2B3ADE-EA70-58E7-C374-2E3E7ECF4A1B}"/>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04F1AE3C-BB62-EBE8-2F4D-3032C3F48D2D}"/>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D6F4342A-B2B7-2ECE-41E8-20B1BAC10D08}"/>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6" name="Freeform: Shape 105">
              <a:extLst>
                <a:ext uri="{FF2B5EF4-FFF2-40B4-BE49-F238E27FC236}">
                  <a16:creationId xmlns:a16="http://schemas.microsoft.com/office/drawing/2014/main" id="{8570AEA6-8F8B-38B2-5BF0-C311EC68B23B}"/>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7" name="Freeform: Shape 106">
              <a:extLst>
                <a:ext uri="{FF2B5EF4-FFF2-40B4-BE49-F238E27FC236}">
                  <a16:creationId xmlns:a16="http://schemas.microsoft.com/office/drawing/2014/main" id="{5D0ED8D3-D2D5-ECF6-75EE-4177086AC84B}"/>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8" name="Freeform: Shape 107">
              <a:extLst>
                <a:ext uri="{FF2B5EF4-FFF2-40B4-BE49-F238E27FC236}">
                  <a16:creationId xmlns:a16="http://schemas.microsoft.com/office/drawing/2014/main" id="{D40BF83B-8E03-4B89-3207-93A4B0FEA0E1}"/>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9" name="Freeform: Shape 108">
              <a:extLst>
                <a:ext uri="{FF2B5EF4-FFF2-40B4-BE49-F238E27FC236}">
                  <a16:creationId xmlns:a16="http://schemas.microsoft.com/office/drawing/2014/main" id="{8501801C-E97B-C577-744A-E54413153C0E}"/>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0" name="Freeform: Shape 109">
              <a:extLst>
                <a:ext uri="{FF2B5EF4-FFF2-40B4-BE49-F238E27FC236}">
                  <a16:creationId xmlns:a16="http://schemas.microsoft.com/office/drawing/2014/main" id="{147431B4-E33C-4ED7-362D-D5AC07DBB833}"/>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1" name="Freeform: Shape 110">
              <a:extLst>
                <a:ext uri="{FF2B5EF4-FFF2-40B4-BE49-F238E27FC236}">
                  <a16:creationId xmlns:a16="http://schemas.microsoft.com/office/drawing/2014/main" id="{A4E0198D-0BA0-941C-A03A-9803088BFF01}"/>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58CE77C2-5F00-46AE-AC51-0A4341C447C4}"/>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4" name="Freeform: Shape 113">
              <a:extLst>
                <a:ext uri="{FF2B5EF4-FFF2-40B4-BE49-F238E27FC236}">
                  <a16:creationId xmlns:a16="http://schemas.microsoft.com/office/drawing/2014/main" id="{A9CEA4D6-5394-DF34-D701-81FE9C8FB306}"/>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5" name="Freeform: Shape 114">
              <a:extLst>
                <a:ext uri="{FF2B5EF4-FFF2-40B4-BE49-F238E27FC236}">
                  <a16:creationId xmlns:a16="http://schemas.microsoft.com/office/drawing/2014/main" id="{3D8EBB4B-7423-16C4-74BD-E30C76AB23E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3EC64888-9605-A9C3-2863-9E2AEF389BF7}"/>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grpSp>
      <p:sp>
        <p:nvSpPr>
          <p:cNvPr id="117" name="Oval 116">
            <a:extLst>
              <a:ext uri="{FF2B5EF4-FFF2-40B4-BE49-F238E27FC236}">
                <a16:creationId xmlns:a16="http://schemas.microsoft.com/office/drawing/2014/main" id="{0F0DE40F-2F70-E792-A147-0B35DDC6FE33}"/>
              </a:ext>
              <a:ext uri="{C183D7F6-B498-43B3-948B-1728B52AA6E4}">
                <adec:decorative xmlns:adec="http://schemas.microsoft.com/office/drawing/2017/decorative" val="1"/>
              </a:ext>
            </a:extLst>
          </p:cNvPr>
          <p:cNvSpPr>
            <a:spLocks noChangeAspect="1"/>
          </p:cNvSpPr>
          <p:nvPr/>
        </p:nvSpPr>
        <p:spPr bwMode="auto">
          <a:xfrm>
            <a:off x="5603311" y="6090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18" name="Oval 117">
            <a:extLst>
              <a:ext uri="{FF2B5EF4-FFF2-40B4-BE49-F238E27FC236}">
                <a16:creationId xmlns:a16="http://schemas.microsoft.com/office/drawing/2014/main" id="{AB84C3A6-7091-E946-788D-FED68D35A42D}"/>
              </a:ext>
              <a:ext uri="{C183D7F6-B498-43B3-948B-1728B52AA6E4}">
                <adec:decorative xmlns:adec="http://schemas.microsoft.com/office/drawing/2017/decorative" val="1"/>
              </a:ext>
            </a:extLst>
          </p:cNvPr>
          <p:cNvSpPr>
            <a:spLocks noChangeAspect="1"/>
          </p:cNvSpPr>
          <p:nvPr/>
        </p:nvSpPr>
        <p:spPr bwMode="auto">
          <a:xfrm>
            <a:off x="5059507"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D5117C9-A695-F0C7-A050-D8339CD71C9E}"/>
              </a:ext>
              <a:ext uri="{C183D7F6-B498-43B3-948B-1728B52AA6E4}">
                <adec:decorative xmlns:adec="http://schemas.microsoft.com/office/drawing/2017/decorative" val="1"/>
              </a:ext>
            </a:extLst>
          </p:cNvPr>
          <p:cNvSpPr>
            <a:spLocks noChangeAspect="1"/>
          </p:cNvSpPr>
          <p:nvPr/>
        </p:nvSpPr>
        <p:spPr bwMode="auto">
          <a:xfrm>
            <a:off x="6936090" y="544488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26" name="Oval 125">
            <a:extLst>
              <a:ext uri="{FF2B5EF4-FFF2-40B4-BE49-F238E27FC236}">
                <a16:creationId xmlns:a16="http://schemas.microsoft.com/office/drawing/2014/main" id="{CA590B46-9AEA-F398-D6FF-063A28D7946C}"/>
              </a:ext>
              <a:ext uri="{C183D7F6-B498-43B3-948B-1728B52AA6E4}">
                <adec:decorative xmlns:adec="http://schemas.microsoft.com/office/drawing/2017/decorative" val="1"/>
              </a:ext>
            </a:extLst>
          </p:cNvPr>
          <p:cNvSpPr>
            <a:spLocks noChangeAspect="1"/>
          </p:cNvSpPr>
          <p:nvPr/>
        </p:nvSpPr>
        <p:spPr bwMode="auto">
          <a:xfrm>
            <a:off x="6117102" y="556445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30" name="Oval 129">
            <a:extLst>
              <a:ext uri="{FF2B5EF4-FFF2-40B4-BE49-F238E27FC236}">
                <a16:creationId xmlns:a16="http://schemas.microsoft.com/office/drawing/2014/main" id="{414ECBA9-BDAF-4F58-201A-7C72227DF280}"/>
              </a:ext>
              <a:ext uri="{C183D7F6-B498-43B3-948B-1728B52AA6E4}">
                <adec:decorative xmlns:adec="http://schemas.microsoft.com/office/drawing/2017/decorative" val="1"/>
              </a:ext>
            </a:extLst>
          </p:cNvPr>
          <p:cNvSpPr>
            <a:spLocks noChangeAspect="1"/>
          </p:cNvSpPr>
          <p:nvPr/>
        </p:nvSpPr>
        <p:spPr bwMode="auto">
          <a:xfrm>
            <a:off x="7172131"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A9713CF4-F44F-A4B4-8A77-92794383D626}"/>
              </a:ext>
              <a:ext uri="{C183D7F6-B498-43B3-948B-1728B52AA6E4}">
                <adec:decorative xmlns:adec="http://schemas.microsoft.com/office/drawing/2017/decorative" val="1"/>
              </a:ext>
            </a:extLst>
          </p:cNvPr>
          <p:cNvSpPr>
            <a:spLocks noChangeAspect="1"/>
          </p:cNvSpPr>
          <p:nvPr/>
        </p:nvSpPr>
        <p:spPr bwMode="auto">
          <a:xfrm>
            <a:off x="5853180" y="596623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70" name="Oval 169">
            <a:extLst>
              <a:ext uri="{FF2B5EF4-FFF2-40B4-BE49-F238E27FC236}">
                <a16:creationId xmlns:a16="http://schemas.microsoft.com/office/drawing/2014/main" id="{FD31C7AA-30A5-32C3-24BA-B775FDD89F6C}"/>
              </a:ext>
              <a:ext uri="{C183D7F6-B498-43B3-948B-1728B52AA6E4}">
                <adec:decorative xmlns:adec="http://schemas.microsoft.com/office/drawing/2017/decorative" val="1"/>
              </a:ext>
            </a:extLst>
          </p:cNvPr>
          <p:cNvSpPr>
            <a:spLocks noChangeAspect="1"/>
          </p:cNvSpPr>
          <p:nvPr/>
        </p:nvSpPr>
        <p:spPr bwMode="auto">
          <a:xfrm>
            <a:off x="6380185" y="638283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8" name="Oval 187">
            <a:extLst>
              <a:ext uri="{FF2B5EF4-FFF2-40B4-BE49-F238E27FC236}">
                <a16:creationId xmlns:a16="http://schemas.microsoft.com/office/drawing/2014/main" id="{79A0BC08-ACBA-57D9-0085-53CCA1E8D3F3}"/>
              </a:ext>
              <a:ext uri="{C183D7F6-B498-43B3-948B-1728B52AA6E4}">
                <adec:decorative xmlns:adec="http://schemas.microsoft.com/office/drawing/2017/decorative" val="1"/>
              </a:ext>
            </a:extLst>
          </p:cNvPr>
          <p:cNvSpPr>
            <a:spLocks noChangeAspect="1"/>
          </p:cNvSpPr>
          <p:nvPr/>
        </p:nvSpPr>
        <p:spPr bwMode="auto">
          <a:xfrm>
            <a:off x="6398110" y="58880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9" name="Oval 188">
            <a:extLst>
              <a:ext uri="{FF2B5EF4-FFF2-40B4-BE49-F238E27FC236}">
                <a16:creationId xmlns:a16="http://schemas.microsoft.com/office/drawing/2014/main" id="{8F76EBCF-56B4-9E07-F1F0-7FE4C731D84E}"/>
              </a:ext>
              <a:ext uri="{C183D7F6-B498-43B3-948B-1728B52AA6E4}">
                <adec:decorative xmlns:adec="http://schemas.microsoft.com/office/drawing/2017/decorative" val="1"/>
              </a:ext>
            </a:extLst>
          </p:cNvPr>
          <p:cNvSpPr>
            <a:spLocks noChangeAspect="1"/>
          </p:cNvSpPr>
          <p:nvPr/>
        </p:nvSpPr>
        <p:spPr bwMode="auto">
          <a:xfrm>
            <a:off x="6605711" y="572504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0" name="Oval 189">
            <a:extLst>
              <a:ext uri="{FF2B5EF4-FFF2-40B4-BE49-F238E27FC236}">
                <a16:creationId xmlns:a16="http://schemas.microsoft.com/office/drawing/2014/main" id="{98F96B9B-0EAE-5314-F7A1-41EB5A1A2778}"/>
              </a:ext>
              <a:ext uri="{C183D7F6-B498-43B3-948B-1728B52AA6E4}">
                <adec:decorative xmlns:adec="http://schemas.microsoft.com/office/drawing/2017/decorative" val="1"/>
              </a:ext>
            </a:extLst>
          </p:cNvPr>
          <p:cNvSpPr>
            <a:spLocks noChangeAspect="1"/>
          </p:cNvSpPr>
          <p:nvPr/>
        </p:nvSpPr>
        <p:spPr bwMode="auto">
          <a:xfrm>
            <a:off x="4969951" y="646418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2" name="Oval 191">
            <a:extLst>
              <a:ext uri="{FF2B5EF4-FFF2-40B4-BE49-F238E27FC236}">
                <a16:creationId xmlns:a16="http://schemas.microsoft.com/office/drawing/2014/main" id="{418145E2-B06C-7434-2EDE-E0CB0891CAD4}"/>
              </a:ext>
              <a:ext uri="{C183D7F6-B498-43B3-948B-1728B52AA6E4}">
                <adec:decorative xmlns:adec="http://schemas.microsoft.com/office/drawing/2017/decorative" val="1"/>
              </a:ext>
            </a:extLst>
          </p:cNvPr>
          <p:cNvSpPr>
            <a:spLocks noChangeAspect="1"/>
          </p:cNvSpPr>
          <p:nvPr/>
        </p:nvSpPr>
        <p:spPr bwMode="auto">
          <a:xfrm>
            <a:off x="4835331" y="54151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3" name="Oval 192">
            <a:extLst>
              <a:ext uri="{FF2B5EF4-FFF2-40B4-BE49-F238E27FC236}">
                <a16:creationId xmlns:a16="http://schemas.microsoft.com/office/drawing/2014/main" id="{B10EC423-FB3F-DC43-195E-60C3D154877F}"/>
              </a:ext>
              <a:ext uri="{C183D7F6-B498-43B3-948B-1728B52AA6E4}">
                <adec:decorative xmlns:adec="http://schemas.microsoft.com/office/drawing/2017/decorative" val="1"/>
              </a:ext>
            </a:extLst>
          </p:cNvPr>
          <p:cNvSpPr>
            <a:spLocks noChangeAspect="1"/>
          </p:cNvSpPr>
          <p:nvPr/>
        </p:nvSpPr>
        <p:spPr bwMode="auto">
          <a:xfrm>
            <a:off x="7215311" y="61390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4" name="Oval 193">
            <a:extLst>
              <a:ext uri="{FF2B5EF4-FFF2-40B4-BE49-F238E27FC236}">
                <a16:creationId xmlns:a16="http://schemas.microsoft.com/office/drawing/2014/main" id="{E1D31155-18AE-FEF7-6A4C-7982F160FC14}"/>
              </a:ext>
              <a:ext uri="{C183D7F6-B498-43B3-948B-1728B52AA6E4}">
                <adec:decorative xmlns:adec="http://schemas.microsoft.com/office/drawing/2017/decorative" val="1"/>
              </a:ext>
            </a:extLst>
          </p:cNvPr>
          <p:cNvSpPr>
            <a:spLocks noChangeAspect="1"/>
          </p:cNvSpPr>
          <p:nvPr/>
        </p:nvSpPr>
        <p:spPr bwMode="auto">
          <a:xfrm>
            <a:off x="7172131"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5" name="Oval 194">
            <a:extLst>
              <a:ext uri="{FF2B5EF4-FFF2-40B4-BE49-F238E27FC236}">
                <a16:creationId xmlns:a16="http://schemas.microsoft.com/office/drawing/2014/main" id="{65AB90A1-4DA3-511E-C378-E6A8AA976C41}"/>
              </a:ext>
              <a:ext uri="{C183D7F6-B498-43B3-948B-1728B52AA6E4}">
                <adec:decorative xmlns:adec="http://schemas.microsoft.com/office/drawing/2017/decorative" val="1"/>
              </a:ext>
            </a:extLst>
          </p:cNvPr>
          <p:cNvSpPr>
            <a:spLocks noChangeAspect="1"/>
          </p:cNvSpPr>
          <p:nvPr/>
        </p:nvSpPr>
        <p:spPr bwMode="auto">
          <a:xfrm>
            <a:off x="5059507"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3595463" y="3050408"/>
            <a:ext cx="4935922" cy="2594010"/>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h="31115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3653791" y="5094940"/>
            <a:ext cx="1562735"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Operational databases</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5842868" y="5094940"/>
            <a:ext cx="625556"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Analytics</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7094765" y="5094940"/>
            <a:ext cx="1183401"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Data governance</a:t>
            </a:r>
          </a:p>
        </p:txBody>
      </p:sp>
      <p:cxnSp>
        <p:nvCxnSpPr>
          <p:cNvPr id="4" name="Straight Connector 3">
            <a:extLst>
              <a:ext uri="{FF2B5EF4-FFF2-40B4-BE49-F238E27FC236}">
                <a16:creationId xmlns:a16="http://schemas.microsoft.com/office/drawing/2014/main" id="{38215978-4EE1-9CF2-DA23-91CE267CA8E6}"/>
              </a:ext>
              <a:ext uri="{C183D7F6-B498-43B3-948B-1728B52AA6E4}">
                <adec:decorative xmlns:adec="http://schemas.microsoft.com/office/drawing/2017/decorative" val="1"/>
              </a:ext>
            </a:extLst>
          </p:cNvPr>
          <p:cNvCxnSpPr>
            <a:cxnSpLocks/>
          </p:cNvCxnSpPr>
          <p:nvPr/>
        </p:nvCxnSpPr>
        <p:spPr>
          <a:xfrm>
            <a:off x="5529697"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BA83972-A94F-4E55-29F5-4E7D904F8099}"/>
              </a:ext>
              <a:ext uri="{C183D7F6-B498-43B3-948B-1728B52AA6E4}">
                <adec:decorative xmlns:adec="http://schemas.microsoft.com/office/drawing/2017/decorative" val="1"/>
              </a:ext>
            </a:extLst>
          </p:cNvPr>
          <p:cNvCxnSpPr>
            <a:cxnSpLocks/>
          </p:cNvCxnSpPr>
          <p:nvPr/>
        </p:nvCxnSpPr>
        <p:spPr>
          <a:xfrm>
            <a:off x="6781595"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A8C1CE49-02D8-40A0-D438-93FA8CD4B431}"/>
              </a:ext>
              <a:ext uri="{C183D7F6-B498-43B3-948B-1728B52AA6E4}">
                <adec:decorative xmlns:adec="http://schemas.microsoft.com/office/drawing/2017/decorative" val="1"/>
              </a:ext>
            </a:extLst>
          </p:cNvPr>
          <p:cNvSpPr>
            <a:spLocks noChangeAspect="1"/>
          </p:cNvSpPr>
          <p:nvPr/>
        </p:nvSpPr>
        <p:spPr bwMode="auto">
          <a:xfrm>
            <a:off x="5681151" y="569152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6" name="TextBox 195">
            <a:extLst>
              <a:ext uri="{FF2B5EF4-FFF2-40B4-BE49-F238E27FC236}">
                <a16:creationId xmlns:a16="http://schemas.microsoft.com/office/drawing/2014/main" id="{92897E07-8FC7-8D8B-6C78-2A0C7D5025A9}"/>
              </a:ext>
              <a:ext uri="{C183D7F6-B498-43B3-948B-1728B52AA6E4}">
                <adec:decorative xmlns:adec="http://schemas.microsoft.com/office/drawing/2017/decorative" val="1"/>
              </a:ext>
            </a:extLst>
          </p:cNvPr>
          <p:cNvSpPr txBox="1"/>
          <p:nvPr/>
        </p:nvSpPr>
        <p:spPr>
          <a:xfrm>
            <a:off x="3978628" y="4500356"/>
            <a:ext cx="4225480" cy="500137"/>
          </a:xfrm>
          <a:prstGeom prst="rect">
            <a:avLst/>
          </a:prstGeom>
          <a:noFill/>
        </p:spPr>
        <p:txBody>
          <a:bodyPr wrap="square" lIns="0" tIns="0" rIns="0" bIns="114300" rtlCol="0" anchor="b" anchorCtr="0">
            <a:spAutoFit/>
          </a:bodyPr>
          <a:lstStyle/>
          <a:p>
            <a:pPr algn="ctr">
              <a:spcBef>
                <a:spcPts val="300"/>
              </a:spcBef>
              <a:spcAft>
                <a:spcPts val="600"/>
              </a:spcAft>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spcAft>
                <a:spcPts val="600"/>
              </a:spcAft>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4992434" y="3312573"/>
            <a:ext cx="2129527" cy="687254"/>
            <a:chOff x="15864341" y="7813949"/>
            <a:chExt cx="4259054"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5666494"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6646264" y="367501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5735565" y="37176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6028943" y="331479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6181444" y="35251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6336384" y="372073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6030696"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6135857" y="25453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5924295" y="21529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6241653" y="387878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5924149"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5818387" y="23376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6240632" y="27358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6240632" y="229663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5666494"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5819558"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6137668"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6031377" y="283599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5924295" y="26482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197" name="Group 196">
            <a:extLst>
              <a:ext uri="{FF2B5EF4-FFF2-40B4-BE49-F238E27FC236}">
                <a16:creationId xmlns:a16="http://schemas.microsoft.com/office/drawing/2014/main" id="{D68BEC31-74F9-207F-624D-D23F4A4A2D8A}"/>
              </a:ext>
              <a:ext uri="{C183D7F6-B498-43B3-948B-1728B52AA6E4}">
                <adec:decorative xmlns:adec="http://schemas.microsoft.com/office/drawing/2017/decorative" val="1"/>
              </a:ext>
            </a:extLst>
          </p:cNvPr>
          <p:cNvGrpSpPr/>
          <p:nvPr/>
        </p:nvGrpSpPr>
        <p:grpSpPr>
          <a:xfrm>
            <a:off x="4100381" y="1332209"/>
            <a:ext cx="3913633" cy="1636884"/>
            <a:chOff x="14080236" y="2278866"/>
            <a:chExt cx="7827265" cy="3273768"/>
          </a:xfrm>
        </p:grpSpPr>
        <p:sp>
          <p:nvSpPr>
            <p:cNvPr id="198" name="Rectangle: Rounded Corners 197">
              <a:extLst>
                <a:ext uri="{FF2B5EF4-FFF2-40B4-BE49-F238E27FC236}">
                  <a16:creationId xmlns:a16="http://schemas.microsoft.com/office/drawing/2014/main" id="{8046C2BE-1505-9A84-A37E-0DEBE054E5D9}"/>
                </a:ext>
              </a:extLst>
            </p:cNvPr>
            <p:cNvSpPr/>
            <p:nvPr/>
          </p:nvSpPr>
          <p:spPr bwMode="auto">
            <a:xfrm>
              <a:off x="14080236" y="2278866"/>
              <a:ext cx="7827265" cy="3273768"/>
            </a:xfrm>
            <a:prstGeom prst="roundRect">
              <a:avLst>
                <a:gd name="adj" fmla="val 3623"/>
              </a:avLst>
            </a:prstGeom>
            <a:solidFill>
              <a:schemeClr val="tx1"/>
            </a:solidFill>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199" name="TextBox 198">
              <a:extLst>
                <a:ext uri="{FF2B5EF4-FFF2-40B4-BE49-F238E27FC236}">
                  <a16:creationId xmlns:a16="http://schemas.microsoft.com/office/drawing/2014/main" id="{77D0BA6A-4D21-7B3F-05DC-F59C20B6C5AB}"/>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132" name="TextBox 131">
            <a:extLst>
              <a:ext uri="{FF2B5EF4-FFF2-40B4-BE49-F238E27FC236}">
                <a16:creationId xmlns:a16="http://schemas.microsoft.com/office/drawing/2014/main" id="{13BFB489-F600-BF2B-EC28-A3D615FB7498}"/>
              </a:ext>
              <a:ext uri="{C183D7F6-B498-43B3-948B-1728B52AA6E4}">
                <adec:decorative xmlns:adec="http://schemas.microsoft.com/office/drawing/2017/decorative" val="1"/>
              </a:ext>
            </a:extLst>
          </p:cNvPr>
          <p:cNvSpPr txBox="1"/>
          <p:nvPr/>
        </p:nvSpPr>
        <p:spPr>
          <a:xfrm>
            <a:off x="3916060" y="4113430"/>
            <a:ext cx="4225480" cy="392415"/>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p:txBody>
      </p:sp>
    </p:spTree>
    <p:extLst>
      <p:ext uri="{BB962C8B-B14F-4D97-AF65-F5344CB8AC3E}">
        <p14:creationId xmlns:p14="http://schemas.microsoft.com/office/powerpoint/2010/main" val="1977942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250"/>
                                  </p:stCondLst>
                                  <p:childTnLst>
                                    <p:set>
                                      <p:cBhvr>
                                        <p:cTn id="6" dur="1" fill="hold">
                                          <p:stCondLst>
                                            <p:cond delay="0"/>
                                          </p:stCondLst>
                                        </p:cTn>
                                        <p:tgtEl>
                                          <p:spTgt spid="31"/>
                                        </p:tgtEl>
                                        <p:attrNameLst>
                                          <p:attrName>style.visibility</p:attrName>
                                        </p:attrNameLst>
                                      </p:cBhvr>
                                      <p:to>
                                        <p:strVal val="visible"/>
                                      </p:to>
                                    </p:set>
                                  </p:childTnLst>
                                </p:cTn>
                              </p:par>
                              <p:par>
                                <p:cTn id="7" presetID="37" presetClass="path" presetSubtype="0" repeatCount="indefinite" fill="hold" grpId="1" nodeType="withEffect">
                                  <p:stCondLst>
                                    <p:cond delay="2250"/>
                                  </p:stCondLst>
                                  <p:childTnLst>
                                    <p:animMotion origin="layout" path="M -0.01914 0.03056 C -0.01367 0.00741 0.0155 -4.81481E-6 0.01537 -0.05856 " pathEditMode="relative" rAng="0" ptsTypes="AA">
                                      <p:cBhvr>
                                        <p:cTn id="8" dur="1000" fill="hold"/>
                                        <p:tgtEl>
                                          <p:spTgt spid="31"/>
                                        </p:tgtEl>
                                        <p:attrNameLst>
                                          <p:attrName>ppt_x</p:attrName>
                                          <p:attrName>ppt_y</p:attrName>
                                        </p:attrNameLst>
                                      </p:cBhvr>
                                      <p:rCtr x="1719" y="-4468"/>
                                    </p:animMotion>
                                  </p:childTnLst>
                                </p:cTn>
                              </p:par>
                              <p:par>
                                <p:cTn id="9" presetID="1" presetClass="entr" presetSubtype="0" fill="hold" grpId="0" nodeType="withEffect">
                                  <p:stCondLst>
                                    <p:cond delay="2300"/>
                                  </p:stCondLst>
                                  <p:childTnLst>
                                    <p:set>
                                      <p:cBhvr>
                                        <p:cTn id="10" dur="1" fill="hold">
                                          <p:stCondLst>
                                            <p:cond delay="0"/>
                                          </p:stCondLst>
                                        </p:cTn>
                                        <p:tgtEl>
                                          <p:spTgt spid="29"/>
                                        </p:tgtEl>
                                        <p:attrNameLst>
                                          <p:attrName>style.visibility</p:attrName>
                                        </p:attrNameLst>
                                      </p:cBhvr>
                                      <p:to>
                                        <p:strVal val="visible"/>
                                      </p:to>
                                    </p:set>
                                  </p:childTnLst>
                                </p:cTn>
                              </p:par>
                              <p:par>
                                <p:cTn id="11" presetID="37" presetClass="path" presetSubtype="0" repeatCount="indefinite" fill="hold" grpId="1" nodeType="withEffect">
                                  <p:stCondLst>
                                    <p:cond delay="2300"/>
                                  </p:stCondLst>
                                  <p:childTnLst>
                                    <p:animMotion origin="layout" path="M 0.03581 0.03959 C 0.03581 0.00857 -0.03294 -0.00138 -0.03294 -0.05254 " pathEditMode="relative" rAng="0" ptsTypes="AA">
                                      <p:cBhvr>
                                        <p:cTn id="12" dur="1000" fill="hold"/>
                                        <p:tgtEl>
                                          <p:spTgt spid="29"/>
                                        </p:tgtEl>
                                        <p:attrNameLst>
                                          <p:attrName>ppt_x</p:attrName>
                                          <p:attrName>ppt_y</p:attrName>
                                        </p:attrNameLst>
                                      </p:cBhvr>
                                      <p:rCtr x="-3438" y="-4606"/>
                                    </p:animMotion>
                                  </p:childTnLst>
                                </p:cTn>
                              </p:par>
                              <p:par>
                                <p:cTn id="13" presetID="1" presetClass="entr" presetSubtype="0" fill="hold" grpId="0" nodeType="withEffect">
                                  <p:stCondLst>
                                    <p:cond delay="2350"/>
                                  </p:stCondLst>
                                  <p:childTnLst>
                                    <p:set>
                                      <p:cBhvr>
                                        <p:cTn id="14" dur="1" fill="hold">
                                          <p:stCondLst>
                                            <p:cond delay="0"/>
                                          </p:stCondLst>
                                        </p:cTn>
                                        <p:tgtEl>
                                          <p:spTgt spid="37"/>
                                        </p:tgtEl>
                                        <p:attrNameLst>
                                          <p:attrName>style.visibility</p:attrName>
                                        </p:attrNameLst>
                                      </p:cBhvr>
                                      <p:to>
                                        <p:strVal val="visible"/>
                                      </p:to>
                                    </p:set>
                                  </p:childTnLst>
                                </p:cTn>
                              </p:par>
                              <p:par>
                                <p:cTn id="15" presetID="42" presetClass="path" presetSubtype="0" repeatCount="indefinite" fill="hold" grpId="1" nodeType="withEffect">
                                  <p:stCondLst>
                                    <p:cond delay="2350"/>
                                  </p:stCondLst>
                                  <p:childTnLst>
                                    <p:animMotion origin="layout" path="M -4.16667E-7 1.48148E-6 L -4.16667E-7 0.08704 " pathEditMode="relative" rAng="0" ptsTypes="AA">
                                      <p:cBhvr>
                                        <p:cTn id="16" dur="1000" spd="-100000" fill="hold"/>
                                        <p:tgtEl>
                                          <p:spTgt spid="37"/>
                                        </p:tgtEl>
                                        <p:attrNameLst>
                                          <p:attrName>ppt_x</p:attrName>
                                          <p:attrName>ppt_y</p:attrName>
                                        </p:attrNameLst>
                                      </p:cBhvr>
                                      <p:rCtr x="0" y="4352"/>
                                    </p:animMotion>
                                  </p:childTnLst>
                                </p:cTn>
                              </p:par>
                              <p:par>
                                <p:cTn id="17" presetID="1" presetClass="entr" presetSubtype="0" fill="hold" grpId="0" nodeType="withEffect">
                                  <p:stCondLst>
                                    <p:cond delay="2400"/>
                                  </p:stCondLst>
                                  <p:childTnLst>
                                    <p:set>
                                      <p:cBhvr>
                                        <p:cTn id="18" dur="1" fill="hold">
                                          <p:stCondLst>
                                            <p:cond delay="0"/>
                                          </p:stCondLst>
                                        </p:cTn>
                                        <p:tgtEl>
                                          <p:spTgt spid="127"/>
                                        </p:tgtEl>
                                        <p:attrNameLst>
                                          <p:attrName>style.visibility</p:attrName>
                                        </p:attrNameLst>
                                      </p:cBhvr>
                                      <p:to>
                                        <p:strVal val="visible"/>
                                      </p:to>
                                    </p:set>
                                  </p:childTnLst>
                                </p:cTn>
                              </p:par>
                              <p:par>
                                <p:cTn id="19" presetID="37" presetClass="path" presetSubtype="0" repeatCount="indefinite" fill="hold" grpId="1" nodeType="withEffect">
                                  <p:stCondLst>
                                    <p:cond delay="2400"/>
                                  </p:stCondLst>
                                  <p:childTnLst>
                                    <p:animMotion origin="layout" path="M 0.03112 0.06389 C 0.0306 0.03565 -0.00299 0.03334 -0.00378 -0.03125 " pathEditMode="relative" rAng="0" ptsTypes="AA">
                                      <p:cBhvr>
                                        <p:cTn id="20" dur="1000" fill="hold"/>
                                        <p:tgtEl>
                                          <p:spTgt spid="127"/>
                                        </p:tgtEl>
                                        <p:attrNameLst>
                                          <p:attrName>ppt_x</p:attrName>
                                          <p:attrName>ppt_y</p:attrName>
                                        </p:attrNameLst>
                                      </p:cBhvr>
                                      <p:rCtr x="-1745" y="-4769"/>
                                    </p:animMotion>
                                  </p:childTnLst>
                                </p:cTn>
                              </p:par>
                              <p:par>
                                <p:cTn id="21" presetID="1" presetClass="entr" presetSubtype="0" fill="hold" grpId="0" nodeType="withEffect">
                                  <p:stCondLst>
                                    <p:cond delay="2450"/>
                                  </p:stCondLst>
                                  <p:childTnLst>
                                    <p:set>
                                      <p:cBhvr>
                                        <p:cTn id="22" dur="1" fill="hold">
                                          <p:stCondLst>
                                            <p:cond delay="0"/>
                                          </p:stCondLst>
                                        </p:cTn>
                                        <p:tgtEl>
                                          <p:spTgt spid="21"/>
                                        </p:tgtEl>
                                        <p:attrNameLst>
                                          <p:attrName>style.visibility</p:attrName>
                                        </p:attrNameLst>
                                      </p:cBhvr>
                                      <p:to>
                                        <p:strVal val="visible"/>
                                      </p:to>
                                    </p:set>
                                  </p:childTnLst>
                                </p:cTn>
                              </p:par>
                              <p:par>
                                <p:cTn id="23" presetID="37" presetClass="path" presetSubtype="0" repeatCount="indefinite" fill="hold" grpId="1" nodeType="withEffect">
                                  <p:stCondLst>
                                    <p:cond delay="2450"/>
                                  </p:stCondLst>
                                  <p:childTnLst>
                                    <p:animMotion origin="layout" path="M -0.05599 0.05625 C -0.05599 0.03102 0.01172 0.01713 0.01237 -0.03356 " pathEditMode="relative" rAng="0" ptsTypes="AA">
                                      <p:cBhvr>
                                        <p:cTn id="24" dur="1000" fill="hold"/>
                                        <p:tgtEl>
                                          <p:spTgt spid="21"/>
                                        </p:tgtEl>
                                        <p:attrNameLst>
                                          <p:attrName>ppt_x</p:attrName>
                                          <p:attrName>ppt_y</p:attrName>
                                        </p:attrNameLst>
                                      </p:cBhvr>
                                      <p:rCtr x="3411" y="-4491"/>
                                    </p:animMotion>
                                  </p:childTnLst>
                                </p:cTn>
                              </p:par>
                              <p:par>
                                <p:cTn id="25" presetID="1" presetClass="entr" presetSubtype="0" fill="hold" grpId="0" nodeType="withEffect">
                                  <p:stCondLst>
                                    <p:cond delay="3050"/>
                                  </p:stCondLst>
                                  <p:childTnLst>
                                    <p:set>
                                      <p:cBhvr>
                                        <p:cTn id="26" dur="1" fill="hold">
                                          <p:stCondLst>
                                            <p:cond delay="0"/>
                                          </p:stCondLst>
                                        </p:cTn>
                                        <p:tgtEl>
                                          <p:spTgt spid="128"/>
                                        </p:tgtEl>
                                        <p:attrNameLst>
                                          <p:attrName>style.visibility</p:attrName>
                                        </p:attrNameLst>
                                      </p:cBhvr>
                                      <p:to>
                                        <p:strVal val="visible"/>
                                      </p:to>
                                    </p:set>
                                  </p:childTnLst>
                                </p:cTn>
                              </p:par>
                              <p:par>
                                <p:cTn id="27" presetID="37" presetClass="path" presetSubtype="0" repeatCount="indefinite" fill="hold" grpId="1" nodeType="withEffect">
                                  <p:stCondLst>
                                    <p:cond delay="3050"/>
                                  </p:stCondLst>
                                  <p:childTnLst>
                                    <p:animMotion origin="layout" path="M 0.01849 0.03565 C 0.01784 0.00717 -0.01562 0.00486 -0.01641 -0.05949 " pathEditMode="relative" rAng="0" ptsTypes="AA">
                                      <p:cBhvr>
                                        <p:cTn id="28" dur="1150" fill="hold"/>
                                        <p:tgtEl>
                                          <p:spTgt spid="128"/>
                                        </p:tgtEl>
                                        <p:attrNameLst>
                                          <p:attrName>ppt_x</p:attrName>
                                          <p:attrName>ppt_y</p:attrName>
                                        </p:attrNameLst>
                                      </p:cBhvr>
                                      <p:rCtr x="-1745" y="-4769"/>
                                    </p:animMotion>
                                  </p:childTnLst>
                                </p:cTn>
                              </p:par>
                              <p:par>
                                <p:cTn id="29" presetID="1" presetClass="entr" presetSubtype="0" fill="hold" grpId="0" nodeType="withEffect">
                                  <p:stCondLst>
                                    <p:cond delay="3000"/>
                                  </p:stCondLst>
                                  <p:childTnLst>
                                    <p:set>
                                      <p:cBhvr>
                                        <p:cTn id="30" dur="1" fill="hold">
                                          <p:stCondLst>
                                            <p:cond delay="0"/>
                                          </p:stCondLst>
                                        </p:cTn>
                                        <p:tgtEl>
                                          <p:spTgt spid="171"/>
                                        </p:tgtEl>
                                        <p:attrNameLst>
                                          <p:attrName>style.visibility</p:attrName>
                                        </p:attrNameLst>
                                      </p:cBhvr>
                                      <p:to>
                                        <p:strVal val="visible"/>
                                      </p:to>
                                    </p:set>
                                  </p:childTnLst>
                                </p:cTn>
                              </p:par>
                              <p:par>
                                <p:cTn id="31" presetID="37" presetClass="path" presetSubtype="0" repeatCount="indefinite" fill="hold" grpId="1" nodeType="withEffect">
                                  <p:stCondLst>
                                    <p:cond delay="3000"/>
                                  </p:stCondLst>
                                  <p:childTnLst>
                                    <p:animMotion origin="layout" path="M -0.05599 0.05625 C -0.05599 0.03102 0.01172 0.01713 0.01237 -0.03356 " pathEditMode="relative" rAng="0" ptsTypes="AA">
                                      <p:cBhvr>
                                        <p:cTn id="32" dur="1100" fill="hold"/>
                                        <p:tgtEl>
                                          <p:spTgt spid="171"/>
                                        </p:tgtEl>
                                        <p:attrNameLst>
                                          <p:attrName>ppt_x</p:attrName>
                                          <p:attrName>ppt_y</p:attrName>
                                        </p:attrNameLst>
                                      </p:cBhvr>
                                      <p:rCtr x="3411" y="-4491"/>
                                    </p:animMotion>
                                  </p:childTnLst>
                                </p:cTn>
                              </p:par>
                              <p:par>
                                <p:cTn id="33" presetID="1" presetClass="entr" presetSubtype="0" fill="hold" grpId="0" nodeType="withEffect">
                                  <p:stCondLst>
                                    <p:cond delay="4250"/>
                                  </p:stCondLst>
                                  <p:childTnLst>
                                    <p:set>
                                      <p:cBhvr>
                                        <p:cTn id="34" dur="1" fill="hold">
                                          <p:stCondLst>
                                            <p:cond delay="0"/>
                                          </p:stCondLst>
                                        </p:cTn>
                                        <p:tgtEl>
                                          <p:spTgt spid="32"/>
                                        </p:tgtEl>
                                        <p:attrNameLst>
                                          <p:attrName>style.visibility</p:attrName>
                                        </p:attrNameLst>
                                      </p:cBhvr>
                                      <p:to>
                                        <p:strVal val="visible"/>
                                      </p:to>
                                    </p:set>
                                  </p:childTnLst>
                                </p:cTn>
                              </p:par>
                              <p:par>
                                <p:cTn id="35" presetID="42" presetClass="path" presetSubtype="0" repeatCount="indefinite" fill="hold" grpId="1" nodeType="withEffect">
                                  <p:stCondLst>
                                    <p:cond delay="4250"/>
                                  </p:stCondLst>
                                  <p:childTnLst>
                                    <p:animMotion origin="layout" path="M 3.33333E-6 -0.00856 L 3.33333E-6 0.05347 " pathEditMode="relative" rAng="0" ptsTypes="AA">
                                      <p:cBhvr>
                                        <p:cTn id="36" dur="800" spd="-100000" fill="hold"/>
                                        <p:tgtEl>
                                          <p:spTgt spid="32"/>
                                        </p:tgtEl>
                                        <p:attrNameLst>
                                          <p:attrName>ppt_x</p:attrName>
                                          <p:attrName>ppt_y</p:attrName>
                                        </p:attrNameLst>
                                      </p:cBhvr>
                                      <p:rCtr x="0" y="3102"/>
                                    </p:animMotion>
                                  </p:childTnLst>
                                </p:cTn>
                              </p:par>
                              <p:par>
                                <p:cTn id="37" presetID="1" presetClass="entr" presetSubtype="0" fill="hold" grpId="0" nodeType="withEffect">
                                  <p:stCondLst>
                                    <p:cond delay="4300"/>
                                  </p:stCondLst>
                                  <p:childTnLst>
                                    <p:set>
                                      <p:cBhvr>
                                        <p:cTn id="38" dur="1" fill="hold">
                                          <p:stCondLst>
                                            <p:cond delay="0"/>
                                          </p:stCondLst>
                                        </p:cTn>
                                        <p:tgtEl>
                                          <p:spTgt spid="16"/>
                                        </p:tgtEl>
                                        <p:attrNameLst>
                                          <p:attrName>style.visibility</p:attrName>
                                        </p:attrNameLst>
                                      </p:cBhvr>
                                      <p:to>
                                        <p:strVal val="visible"/>
                                      </p:to>
                                    </p:set>
                                  </p:childTnLst>
                                </p:cTn>
                              </p:par>
                              <p:par>
                                <p:cTn id="39" presetID="42" presetClass="path" presetSubtype="0" repeatCount="indefinite" fill="hold" grpId="1" nodeType="withEffect">
                                  <p:stCondLst>
                                    <p:cond delay="4300"/>
                                  </p:stCondLst>
                                  <p:childTnLst>
                                    <p:animMotion origin="layout" path="M -8.33333E-7 -0.03634 L -8.33333E-7 0.02593 " pathEditMode="relative" rAng="0" ptsTypes="AA">
                                      <p:cBhvr>
                                        <p:cTn id="40" dur="1000" spd="-100000" fill="hold"/>
                                        <p:tgtEl>
                                          <p:spTgt spid="16"/>
                                        </p:tgtEl>
                                        <p:attrNameLst>
                                          <p:attrName>ppt_x</p:attrName>
                                          <p:attrName>ppt_y</p:attrName>
                                        </p:attrNameLst>
                                      </p:cBhvr>
                                      <p:rCtr x="0" y="3102"/>
                                    </p:animMotion>
                                  </p:childTnLst>
                                </p:cTn>
                              </p:par>
                              <p:par>
                                <p:cTn id="41" presetID="1" presetClass="entr" presetSubtype="0" fill="hold" grpId="0" nodeType="withEffect">
                                  <p:stCondLst>
                                    <p:cond delay="4350"/>
                                  </p:stCondLst>
                                  <p:childTnLst>
                                    <p:set>
                                      <p:cBhvr>
                                        <p:cTn id="42" dur="1" fill="hold">
                                          <p:stCondLst>
                                            <p:cond delay="0"/>
                                          </p:stCondLst>
                                        </p:cTn>
                                        <p:tgtEl>
                                          <p:spTgt spid="34"/>
                                        </p:tgtEl>
                                        <p:attrNameLst>
                                          <p:attrName>style.visibility</p:attrName>
                                        </p:attrNameLst>
                                      </p:cBhvr>
                                      <p:to>
                                        <p:strVal val="visible"/>
                                      </p:to>
                                    </p:set>
                                  </p:childTnLst>
                                </p:cTn>
                              </p:par>
                              <p:par>
                                <p:cTn id="43" presetID="42" presetClass="path" presetSubtype="0" repeatCount="indefinite" fill="hold" grpId="1" nodeType="withEffect">
                                  <p:stCondLst>
                                    <p:cond delay="4350"/>
                                  </p:stCondLst>
                                  <p:childTnLst>
                                    <p:animMotion origin="layout" path="M 1.66667E-6 -0.04027 L 1.66667E-6 0.02176 " pathEditMode="relative" rAng="0" ptsTypes="AA">
                                      <p:cBhvr>
                                        <p:cTn id="44" dur="1200" spd="-100000" fill="hold"/>
                                        <p:tgtEl>
                                          <p:spTgt spid="34"/>
                                        </p:tgtEl>
                                        <p:attrNameLst>
                                          <p:attrName>ppt_x</p:attrName>
                                          <p:attrName>ppt_y</p:attrName>
                                        </p:attrNameLst>
                                      </p:cBhvr>
                                      <p:rCtr x="0" y="3102"/>
                                    </p:animMotion>
                                  </p:childTnLst>
                                </p:cTn>
                              </p:par>
                              <p:par>
                                <p:cTn id="45" presetID="1" presetClass="entr" presetSubtype="0" fill="hold" grpId="0" nodeType="withEffect">
                                  <p:stCondLst>
                                    <p:cond delay="4400"/>
                                  </p:stCondLst>
                                  <p:childTnLst>
                                    <p:set>
                                      <p:cBhvr>
                                        <p:cTn id="46" dur="1" fill="hold">
                                          <p:stCondLst>
                                            <p:cond delay="0"/>
                                          </p:stCondLst>
                                        </p:cTn>
                                        <p:tgtEl>
                                          <p:spTgt spid="178"/>
                                        </p:tgtEl>
                                        <p:attrNameLst>
                                          <p:attrName>style.visibility</p:attrName>
                                        </p:attrNameLst>
                                      </p:cBhvr>
                                      <p:to>
                                        <p:strVal val="visible"/>
                                      </p:to>
                                    </p:set>
                                  </p:childTnLst>
                                </p:cTn>
                              </p:par>
                              <p:par>
                                <p:cTn id="47" presetID="42" presetClass="path" presetSubtype="0" repeatCount="indefinite" fill="hold" grpId="1" nodeType="withEffect">
                                  <p:stCondLst>
                                    <p:cond delay="4400"/>
                                  </p:stCondLst>
                                  <p:childTnLst>
                                    <p:animMotion origin="layout" path="M -3.125E-6 -0.03634 L -3.125E-6 0.02593 " pathEditMode="relative" rAng="0" ptsTypes="AA">
                                      <p:cBhvr>
                                        <p:cTn id="48" dur="1000" spd="-100000" fill="hold"/>
                                        <p:tgtEl>
                                          <p:spTgt spid="178"/>
                                        </p:tgtEl>
                                        <p:attrNameLst>
                                          <p:attrName>ppt_x</p:attrName>
                                          <p:attrName>ppt_y</p:attrName>
                                        </p:attrNameLst>
                                      </p:cBhvr>
                                      <p:rCtr x="0" y="3102"/>
                                    </p:animMotion>
                                  </p:childTnLst>
                                </p:cTn>
                              </p:par>
                              <p:par>
                                <p:cTn id="49" presetID="1" presetClass="entr" presetSubtype="0" fill="hold" grpId="0" nodeType="withEffect">
                                  <p:stCondLst>
                                    <p:cond delay="4450"/>
                                  </p:stCondLst>
                                  <p:childTnLst>
                                    <p:set>
                                      <p:cBhvr>
                                        <p:cTn id="50" dur="1" fill="hold">
                                          <p:stCondLst>
                                            <p:cond delay="0"/>
                                          </p:stCondLst>
                                        </p:cTn>
                                        <p:tgtEl>
                                          <p:spTgt spid="179"/>
                                        </p:tgtEl>
                                        <p:attrNameLst>
                                          <p:attrName>style.visibility</p:attrName>
                                        </p:attrNameLst>
                                      </p:cBhvr>
                                      <p:to>
                                        <p:strVal val="visible"/>
                                      </p:to>
                                    </p:set>
                                  </p:childTnLst>
                                </p:cTn>
                              </p:par>
                              <p:par>
                                <p:cTn id="51" presetID="42" presetClass="path" presetSubtype="0" repeatCount="indefinite" fill="hold" grpId="1" nodeType="withEffect">
                                  <p:stCondLst>
                                    <p:cond delay="4450"/>
                                  </p:stCondLst>
                                  <p:childTnLst>
                                    <p:animMotion origin="layout" path="M -4.79167E-6 -0.00856 L -4.79167E-6 0.05347 " pathEditMode="relative" rAng="0" ptsTypes="AA">
                                      <p:cBhvr>
                                        <p:cTn id="52" dur="750" spd="-100000" fill="hold"/>
                                        <p:tgtEl>
                                          <p:spTgt spid="179"/>
                                        </p:tgtEl>
                                        <p:attrNameLst>
                                          <p:attrName>ppt_x</p:attrName>
                                          <p:attrName>ppt_y</p:attrName>
                                        </p:attrNameLst>
                                      </p:cBhvr>
                                      <p:rCtr x="0" y="3102"/>
                                    </p:animMotion>
                                  </p:childTnLst>
                                </p:cTn>
                              </p:par>
                              <p:par>
                                <p:cTn id="53" presetID="1" presetClass="entr" presetSubtype="0" fill="hold" grpId="0" nodeType="withEffect">
                                  <p:stCondLst>
                                    <p:cond delay="5050"/>
                                  </p:stCondLst>
                                  <p:childTnLst>
                                    <p:set>
                                      <p:cBhvr>
                                        <p:cTn id="54" dur="1" fill="hold">
                                          <p:stCondLst>
                                            <p:cond delay="0"/>
                                          </p:stCondLst>
                                        </p:cTn>
                                        <p:tgtEl>
                                          <p:spTgt spid="30"/>
                                        </p:tgtEl>
                                        <p:attrNameLst>
                                          <p:attrName>style.visibility</p:attrName>
                                        </p:attrNameLst>
                                      </p:cBhvr>
                                      <p:to>
                                        <p:strVal val="visible"/>
                                      </p:to>
                                    </p:set>
                                  </p:childTnLst>
                                </p:cTn>
                              </p:par>
                              <p:par>
                                <p:cTn id="55" presetID="42" presetClass="path" presetSubtype="0" repeatCount="indefinite" fill="hold" grpId="1" nodeType="withEffect">
                                  <p:stCondLst>
                                    <p:cond delay="5050"/>
                                  </p:stCondLst>
                                  <p:childTnLst>
                                    <p:animMotion origin="layout" path="M 3.125E-6 -0.01273 L 3.125E-6 0.12199 " pathEditMode="relative" rAng="0" ptsTypes="AA">
                                      <p:cBhvr>
                                        <p:cTn id="56" dur="1250" spd="-100000" fill="hold"/>
                                        <p:tgtEl>
                                          <p:spTgt spid="30"/>
                                        </p:tgtEl>
                                        <p:attrNameLst>
                                          <p:attrName>ppt_x</p:attrName>
                                          <p:attrName>ppt_y</p:attrName>
                                        </p:attrNameLst>
                                      </p:cBhvr>
                                      <p:rCtr x="0" y="6736"/>
                                    </p:animMotion>
                                  </p:childTnLst>
                                </p:cTn>
                              </p:par>
                              <p:par>
                                <p:cTn id="57" presetID="1" presetClass="entr" presetSubtype="0" fill="hold" grpId="0" nodeType="withEffect">
                                  <p:stCondLst>
                                    <p:cond delay="5100"/>
                                  </p:stCondLst>
                                  <p:childTnLst>
                                    <p:set>
                                      <p:cBhvr>
                                        <p:cTn id="58" dur="1" fill="hold">
                                          <p:stCondLst>
                                            <p:cond delay="0"/>
                                          </p:stCondLst>
                                        </p:cTn>
                                        <p:tgtEl>
                                          <p:spTgt spid="22"/>
                                        </p:tgtEl>
                                        <p:attrNameLst>
                                          <p:attrName>style.visibility</p:attrName>
                                        </p:attrNameLst>
                                      </p:cBhvr>
                                      <p:to>
                                        <p:strVal val="visible"/>
                                      </p:to>
                                    </p:set>
                                  </p:childTnLst>
                                </p:cTn>
                              </p:par>
                              <p:par>
                                <p:cTn id="59" presetID="42" presetClass="path" presetSubtype="0" repeatCount="indefinite" fill="hold" grpId="1" nodeType="withEffect">
                                  <p:stCondLst>
                                    <p:cond delay="5100"/>
                                  </p:stCondLst>
                                  <p:childTnLst>
                                    <p:animMotion origin="layout" path="M -4.58333E-6 -0.06991 L -4.58333E-6 0.06343 " pathEditMode="relative" rAng="0" ptsTypes="AA">
                                      <p:cBhvr>
                                        <p:cTn id="60" dur="1100" spd="-100000" fill="hold"/>
                                        <p:tgtEl>
                                          <p:spTgt spid="22"/>
                                        </p:tgtEl>
                                        <p:attrNameLst>
                                          <p:attrName>ppt_x</p:attrName>
                                          <p:attrName>ppt_y</p:attrName>
                                        </p:attrNameLst>
                                      </p:cBhvr>
                                      <p:rCtr x="0" y="6667"/>
                                    </p:animMotion>
                                  </p:childTnLst>
                                </p:cTn>
                              </p:par>
                              <p:par>
                                <p:cTn id="61" presetID="1" presetClass="entr" presetSubtype="0" fill="hold" grpId="0" nodeType="withEffect">
                                  <p:stCondLst>
                                    <p:cond delay="5150"/>
                                  </p:stCondLst>
                                  <p:childTnLst>
                                    <p:set>
                                      <p:cBhvr>
                                        <p:cTn id="62" dur="1" fill="hold">
                                          <p:stCondLst>
                                            <p:cond delay="0"/>
                                          </p:stCondLst>
                                        </p:cTn>
                                        <p:tgtEl>
                                          <p:spTgt spid="33"/>
                                        </p:tgtEl>
                                        <p:attrNameLst>
                                          <p:attrName>style.visibility</p:attrName>
                                        </p:attrNameLst>
                                      </p:cBhvr>
                                      <p:to>
                                        <p:strVal val="visible"/>
                                      </p:to>
                                    </p:set>
                                  </p:childTnLst>
                                </p:cTn>
                              </p:par>
                              <p:par>
                                <p:cTn id="63" presetID="42" presetClass="path" presetSubtype="0" repeatCount="indefinite" fill="hold" grpId="1" nodeType="withEffect">
                                  <p:stCondLst>
                                    <p:cond delay="5150"/>
                                  </p:stCondLst>
                                  <p:childTnLst>
                                    <p:animMotion origin="layout" path="M -8.33333E-7 -0.1125 L -8.33333E-7 0.0213 " pathEditMode="relative" rAng="0" ptsTypes="AA">
                                      <p:cBhvr>
                                        <p:cTn id="64" dur="1300" spd="-100000" fill="hold"/>
                                        <p:tgtEl>
                                          <p:spTgt spid="33"/>
                                        </p:tgtEl>
                                        <p:attrNameLst>
                                          <p:attrName>ppt_x</p:attrName>
                                          <p:attrName>ppt_y</p:attrName>
                                        </p:attrNameLst>
                                      </p:cBhvr>
                                      <p:rCtr x="0" y="6690"/>
                                    </p:animMotion>
                                  </p:childTnLst>
                                </p:cTn>
                              </p:par>
                              <p:par>
                                <p:cTn id="65" presetID="1" presetClass="entr" presetSubtype="0" fill="hold" grpId="0" nodeType="withEffect">
                                  <p:stCondLst>
                                    <p:cond delay="5200"/>
                                  </p:stCondLst>
                                  <p:childTnLst>
                                    <p:set>
                                      <p:cBhvr>
                                        <p:cTn id="66" dur="1" fill="hold">
                                          <p:stCondLst>
                                            <p:cond delay="0"/>
                                          </p:stCondLst>
                                        </p:cTn>
                                        <p:tgtEl>
                                          <p:spTgt spid="124"/>
                                        </p:tgtEl>
                                        <p:attrNameLst>
                                          <p:attrName>style.visibility</p:attrName>
                                        </p:attrNameLst>
                                      </p:cBhvr>
                                      <p:to>
                                        <p:strVal val="visible"/>
                                      </p:to>
                                    </p:set>
                                  </p:childTnLst>
                                </p:cTn>
                              </p:par>
                              <p:par>
                                <p:cTn id="67" presetID="42" presetClass="path" presetSubtype="0" repeatCount="indefinite" fill="hold" grpId="1" nodeType="withEffect">
                                  <p:stCondLst>
                                    <p:cond delay="5200"/>
                                  </p:stCondLst>
                                  <p:childTnLst>
                                    <p:animMotion origin="layout" path="M 1.66667E-6 -0.09792 L 1.66667E-6 0.03727 " pathEditMode="relative" rAng="0" ptsTypes="AA">
                                      <p:cBhvr>
                                        <p:cTn id="68" dur="1250" spd="-100000" fill="hold"/>
                                        <p:tgtEl>
                                          <p:spTgt spid="124"/>
                                        </p:tgtEl>
                                        <p:attrNameLst>
                                          <p:attrName>ppt_x</p:attrName>
                                          <p:attrName>ppt_y</p:attrName>
                                        </p:attrNameLst>
                                      </p:cBhvr>
                                      <p:rCtr x="0" y="6759"/>
                                    </p:animMotion>
                                  </p:childTnLst>
                                </p:cTn>
                              </p:par>
                              <p:par>
                                <p:cTn id="69" presetID="1" presetClass="entr" presetSubtype="0" fill="hold" grpId="0" nodeType="withEffect">
                                  <p:stCondLst>
                                    <p:cond delay="5250"/>
                                  </p:stCondLst>
                                  <p:childTnLst>
                                    <p:set>
                                      <p:cBhvr>
                                        <p:cTn id="70" dur="1" fill="hold">
                                          <p:stCondLst>
                                            <p:cond delay="0"/>
                                          </p:stCondLst>
                                        </p:cTn>
                                        <p:tgtEl>
                                          <p:spTgt spid="41"/>
                                        </p:tgtEl>
                                        <p:attrNameLst>
                                          <p:attrName>style.visibility</p:attrName>
                                        </p:attrNameLst>
                                      </p:cBhvr>
                                      <p:to>
                                        <p:strVal val="visible"/>
                                      </p:to>
                                    </p:set>
                                  </p:childTnLst>
                                </p:cTn>
                              </p:par>
                              <p:par>
                                <p:cTn id="71" presetID="42" presetClass="path" presetSubtype="0" repeatCount="indefinite" fill="hold" grpId="1" nodeType="withEffect">
                                  <p:stCondLst>
                                    <p:cond delay="5250"/>
                                  </p:stCondLst>
                                  <p:childTnLst>
                                    <p:animMotion origin="layout" path="M -2.91667E-6 -0.04028 L -2.91667E-6 0.09444 " pathEditMode="relative" rAng="0" ptsTypes="AA">
                                      <p:cBhvr>
                                        <p:cTn id="72" dur="1100" spd="-100000" fill="hold"/>
                                        <p:tgtEl>
                                          <p:spTgt spid="41"/>
                                        </p:tgtEl>
                                        <p:attrNameLst>
                                          <p:attrName>ppt_x</p:attrName>
                                          <p:attrName>ppt_y</p:attrName>
                                        </p:attrNameLst>
                                      </p:cBhvr>
                                      <p:rCtr x="0" y="6736"/>
                                    </p:animMotion>
                                  </p:childTnLst>
                                </p:cTn>
                              </p:par>
                              <p:par>
                                <p:cTn id="73" presetID="1" presetClass="entr" presetSubtype="0" fill="hold" grpId="0" nodeType="withEffect">
                                  <p:stCondLst>
                                    <p:cond delay="6450"/>
                                  </p:stCondLst>
                                  <p:childTnLst>
                                    <p:set>
                                      <p:cBhvr>
                                        <p:cTn id="74" dur="1" fill="hold">
                                          <p:stCondLst>
                                            <p:cond delay="0"/>
                                          </p:stCondLst>
                                        </p:cTn>
                                        <p:tgtEl>
                                          <p:spTgt spid="125"/>
                                        </p:tgtEl>
                                        <p:attrNameLst>
                                          <p:attrName>style.visibility</p:attrName>
                                        </p:attrNameLst>
                                      </p:cBhvr>
                                      <p:to>
                                        <p:strVal val="visible"/>
                                      </p:to>
                                    </p:set>
                                  </p:childTnLst>
                                </p:cTn>
                              </p:par>
                              <p:par>
                                <p:cTn id="75" presetID="42" presetClass="path" presetSubtype="0" repeatCount="indefinite" fill="hold" grpId="1" nodeType="withEffect">
                                  <p:stCondLst>
                                    <p:cond delay="6450"/>
                                  </p:stCondLst>
                                  <p:childTnLst>
                                    <p:animMotion origin="layout" path="M 1.66667E-6 -0.0338 L 1.66667E-6 0.10069 " pathEditMode="relative" rAng="0" ptsTypes="AA">
                                      <p:cBhvr>
                                        <p:cTn id="76" dur="1250" spd="-100000" fill="hold"/>
                                        <p:tgtEl>
                                          <p:spTgt spid="125"/>
                                        </p:tgtEl>
                                        <p:attrNameLst>
                                          <p:attrName>ppt_x</p:attrName>
                                          <p:attrName>ppt_y</p:attrName>
                                        </p:attrNameLst>
                                      </p:cBhvr>
                                      <p:rCtr x="0" y="6713"/>
                                    </p:animMotion>
                                  </p:childTnLst>
                                </p:cTn>
                              </p:par>
                              <p:par>
                                <p:cTn id="77" presetID="1" presetClass="entr" presetSubtype="0" fill="hold" grpId="0" nodeType="withEffect">
                                  <p:stCondLst>
                                    <p:cond delay="6500"/>
                                  </p:stCondLst>
                                  <p:childTnLst>
                                    <p:set>
                                      <p:cBhvr>
                                        <p:cTn id="78" dur="1" fill="hold">
                                          <p:stCondLst>
                                            <p:cond delay="0"/>
                                          </p:stCondLst>
                                        </p:cTn>
                                        <p:tgtEl>
                                          <p:spTgt spid="181"/>
                                        </p:tgtEl>
                                        <p:attrNameLst>
                                          <p:attrName>style.visibility</p:attrName>
                                        </p:attrNameLst>
                                      </p:cBhvr>
                                      <p:to>
                                        <p:strVal val="visible"/>
                                      </p:to>
                                    </p:set>
                                  </p:childTnLst>
                                </p:cTn>
                              </p:par>
                              <p:par>
                                <p:cTn id="79" presetID="42" presetClass="path" presetSubtype="0" repeatCount="indefinite" fill="hold" grpId="1" nodeType="withEffect">
                                  <p:stCondLst>
                                    <p:cond delay="6500"/>
                                  </p:stCondLst>
                                  <p:childTnLst>
                                    <p:animMotion origin="layout" path="M 3.125E-6 -0.08496 L 3.125E-6 0.0493 " pathEditMode="relative" rAng="0" ptsTypes="AA">
                                      <p:cBhvr>
                                        <p:cTn id="80" dur="1100" spd="-100000" fill="hold"/>
                                        <p:tgtEl>
                                          <p:spTgt spid="181"/>
                                        </p:tgtEl>
                                        <p:attrNameLst>
                                          <p:attrName>ppt_x</p:attrName>
                                          <p:attrName>ppt_y</p:attrName>
                                        </p:attrNameLst>
                                      </p:cBhvr>
                                      <p:rCtr x="0" y="6713"/>
                                    </p:animMotion>
                                  </p:childTnLst>
                                </p:cTn>
                              </p:par>
                              <p:par>
                                <p:cTn id="81" presetID="1" presetClass="entr" presetSubtype="0" fill="hold" grpId="0" nodeType="withEffect">
                                  <p:stCondLst>
                                    <p:cond delay="750"/>
                                  </p:stCondLst>
                                  <p:childTnLst>
                                    <p:set>
                                      <p:cBhvr>
                                        <p:cTn id="82" dur="1" fill="hold">
                                          <p:stCondLst>
                                            <p:cond delay="0"/>
                                          </p:stCondLst>
                                        </p:cTn>
                                        <p:tgtEl>
                                          <p:spTgt spid="190"/>
                                        </p:tgtEl>
                                        <p:attrNameLst>
                                          <p:attrName>style.visibility</p:attrName>
                                        </p:attrNameLst>
                                      </p:cBhvr>
                                      <p:to>
                                        <p:strVal val="visible"/>
                                      </p:to>
                                    </p:set>
                                  </p:childTnLst>
                                </p:cTn>
                              </p:par>
                              <p:par>
                                <p:cTn id="83"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84" dur="1250" fill="hold"/>
                                        <p:tgtEl>
                                          <p:spTgt spid="190"/>
                                        </p:tgtEl>
                                        <p:attrNameLst>
                                          <p:attrName>ppt_x</p:attrName>
                                          <p:attrName>ppt_y</p:attrName>
                                        </p:attrNameLst>
                                      </p:cBhvr>
                                      <p:rCtr x="5618" y="-8854"/>
                                    </p:animMotion>
                                  </p:childTnLst>
                                </p:cTn>
                              </p:par>
                              <p:par>
                                <p:cTn id="85" presetID="1" presetClass="entr" presetSubtype="0" fill="hold" grpId="0" nodeType="withEffect">
                                  <p:stCondLst>
                                    <p:cond delay="80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88" dur="1750" fill="hold"/>
                                        <p:tgtEl>
                                          <p:spTgt spid="169"/>
                                        </p:tgtEl>
                                        <p:attrNameLst>
                                          <p:attrName>ppt_x</p:attrName>
                                          <p:attrName>ppt_y</p:attrName>
                                        </p:attrNameLst>
                                      </p:cBhvr>
                                      <p:rCtr x="-228" y="-8669"/>
                                    </p:animMotion>
                                  </p:childTnLst>
                                </p:cTn>
                              </p:par>
                              <p:par>
                                <p:cTn id="89" presetID="1" presetClass="entr" presetSubtype="0" fill="hold" grpId="0" nodeType="withEffect">
                                  <p:stCondLst>
                                    <p:cond delay="850"/>
                                  </p:stCondLst>
                                  <p:childTnLst>
                                    <p:set>
                                      <p:cBhvr>
                                        <p:cTn id="90" dur="1" fill="hold">
                                          <p:stCondLst>
                                            <p:cond delay="0"/>
                                          </p:stCondLst>
                                        </p:cTn>
                                        <p:tgtEl>
                                          <p:spTgt spid="189"/>
                                        </p:tgtEl>
                                        <p:attrNameLst>
                                          <p:attrName>style.visibility</p:attrName>
                                        </p:attrNameLst>
                                      </p:cBhvr>
                                      <p:to>
                                        <p:strVal val="visible"/>
                                      </p:to>
                                    </p:set>
                                  </p:childTnLst>
                                </p:cTn>
                              </p:par>
                              <p:par>
                                <p:cTn id="91"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92" dur="1250" fill="hold"/>
                                        <p:tgtEl>
                                          <p:spTgt spid="189"/>
                                        </p:tgtEl>
                                        <p:attrNameLst>
                                          <p:attrName>ppt_x</p:attrName>
                                          <p:attrName>ppt_y</p:attrName>
                                        </p:attrNameLst>
                                      </p:cBhvr>
                                      <p:rCtr x="586" y="-8657"/>
                                    </p:animMotion>
                                  </p:childTnLst>
                                </p:cTn>
                              </p:par>
                              <p:par>
                                <p:cTn id="93" presetID="1" presetClass="entr" presetSubtype="0" fill="hold" grpId="0" nodeType="withEffect">
                                  <p:stCondLst>
                                    <p:cond delay="900"/>
                                  </p:stCondLst>
                                  <p:childTnLst>
                                    <p:set>
                                      <p:cBhvr>
                                        <p:cTn id="94" dur="1" fill="hold">
                                          <p:stCondLst>
                                            <p:cond delay="0"/>
                                          </p:stCondLst>
                                        </p:cTn>
                                        <p:tgtEl>
                                          <p:spTgt spid="130"/>
                                        </p:tgtEl>
                                        <p:attrNameLst>
                                          <p:attrName>style.visibility</p:attrName>
                                        </p:attrNameLst>
                                      </p:cBhvr>
                                      <p:to>
                                        <p:strVal val="visible"/>
                                      </p:to>
                                    </p:set>
                                  </p:childTnLst>
                                </p:cTn>
                              </p:par>
                              <p:par>
                                <p:cTn id="95"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96" dur="1750" fill="hold"/>
                                        <p:tgtEl>
                                          <p:spTgt spid="130"/>
                                        </p:tgtEl>
                                        <p:attrNameLst>
                                          <p:attrName>ppt_x</p:attrName>
                                          <p:attrName>ppt_y</p:attrName>
                                        </p:attrNameLst>
                                      </p:cBhvr>
                                      <p:rCtr x="3587" y="-8681"/>
                                    </p:animMotion>
                                  </p:childTnLst>
                                </p:cTn>
                              </p:par>
                              <p:par>
                                <p:cTn id="97" presetID="1" presetClass="entr" presetSubtype="0" fill="hold" grpId="0" nodeType="withEffect">
                                  <p:stCondLst>
                                    <p:cond delay="950"/>
                                  </p:stCondLst>
                                  <p:childTnLst>
                                    <p:set>
                                      <p:cBhvr>
                                        <p:cTn id="98" dur="1" fill="hold">
                                          <p:stCondLst>
                                            <p:cond delay="0"/>
                                          </p:stCondLst>
                                        </p:cTn>
                                        <p:tgtEl>
                                          <p:spTgt spid="118"/>
                                        </p:tgtEl>
                                        <p:attrNameLst>
                                          <p:attrName>style.visibility</p:attrName>
                                        </p:attrNameLst>
                                      </p:cBhvr>
                                      <p:to>
                                        <p:strVal val="visible"/>
                                      </p:to>
                                    </p:set>
                                  </p:childTnLst>
                                </p:cTn>
                              </p:par>
                              <p:par>
                                <p:cTn id="99"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100" dur="1250" fill="hold"/>
                                        <p:tgtEl>
                                          <p:spTgt spid="118"/>
                                        </p:tgtEl>
                                        <p:attrNameLst>
                                          <p:attrName>ppt_x</p:attrName>
                                          <p:attrName>ppt_y</p:attrName>
                                        </p:attrNameLst>
                                      </p:cBhvr>
                                      <p:rCtr x="-2285" y="-8715"/>
                                    </p:animMotion>
                                  </p:childTnLst>
                                </p:cTn>
                              </p:par>
                              <p:par>
                                <p:cTn id="101" presetID="1" presetClass="entr" presetSubtype="0" fill="hold" grpId="0" nodeType="withEffect">
                                  <p:stCondLst>
                                    <p:cond delay="1000"/>
                                  </p:stCondLst>
                                  <p:childTnLst>
                                    <p:set>
                                      <p:cBhvr>
                                        <p:cTn id="102" dur="1" fill="hold">
                                          <p:stCondLst>
                                            <p:cond delay="0"/>
                                          </p:stCondLst>
                                        </p:cTn>
                                        <p:tgtEl>
                                          <p:spTgt spid="126"/>
                                        </p:tgtEl>
                                        <p:attrNameLst>
                                          <p:attrName>style.visibility</p:attrName>
                                        </p:attrNameLst>
                                      </p:cBhvr>
                                      <p:to>
                                        <p:strVal val="visible"/>
                                      </p:to>
                                    </p:set>
                                  </p:childTnLst>
                                </p:cTn>
                              </p:par>
                              <p:par>
                                <p:cTn id="103"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104" dur="1500" fill="hold"/>
                                        <p:tgtEl>
                                          <p:spTgt spid="126"/>
                                        </p:tgtEl>
                                        <p:attrNameLst>
                                          <p:attrName>ppt_x</p:attrName>
                                          <p:attrName>ppt_y</p:attrName>
                                        </p:attrNameLst>
                                      </p:cBhvr>
                                      <p:rCtr x="-5195" y="-8692"/>
                                    </p:animMotion>
                                  </p:childTnLst>
                                </p:cTn>
                              </p:par>
                              <p:par>
                                <p:cTn id="105" presetID="1" presetClass="entr" presetSubtype="0" fill="hold" grpId="0" nodeType="withEffect">
                                  <p:stCondLst>
                                    <p:cond delay="1050"/>
                                  </p:stCondLst>
                                  <p:childTnLst>
                                    <p:set>
                                      <p:cBhvr>
                                        <p:cTn id="106" dur="1" fill="hold">
                                          <p:stCondLst>
                                            <p:cond delay="0"/>
                                          </p:stCondLst>
                                        </p:cTn>
                                        <p:tgtEl>
                                          <p:spTgt spid="119"/>
                                        </p:tgtEl>
                                        <p:attrNameLst>
                                          <p:attrName>style.visibility</p:attrName>
                                        </p:attrNameLst>
                                      </p:cBhvr>
                                      <p:to>
                                        <p:strVal val="visible"/>
                                      </p:to>
                                    </p:set>
                                  </p:childTnLst>
                                </p:cTn>
                              </p:par>
                              <p:par>
                                <p:cTn id="107" presetID="37" presetClass="path" presetSubtype="0" repeatCount="indefinite" fill="hold" grpId="1" nodeType="withEffect">
                                  <p:stCondLst>
                                    <p:cond delay="1050"/>
                                  </p:stCondLst>
                                  <p:childTnLst>
                                    <p:animMotion origin="layout" path="M -0.02448 0.15439 C -0.00807 0.13287 0.00013 0.04421 -0.00013 -0.01852 " pathEditMode="relative" rAng="0" ptsTypes="AA">
                                      <p:cBhvr>
                                        <p:cTn id="108" dur="1250" fill="hold"/>
                                        <p:tgtEl>
                                          <p:spTgt spid="119"/>
                                        </p:tgtEl>
                                        <p:attrNameLst>
                                          <p:attrName>ppt_x</p:attrName>
                                          <p:attrName>ppt_y</p:attrName>
                                        </p:attrNameLst>
                                      </p:cBhvr>
                                      <p:rCtr x="1211" y="-8657"/>
                                    </p:animMotion>
                                  </p:childTnLst>
                                </p:cTn>
                              </p:par>
                              <p:par>
                                <p:cTn id="109" presetID="1" presetClass="entr" presetSubtype="0" fill="hold" grpId="0" nodeType="withEffect">
                                  <p:stCondLst>
                                    <p:cond delay="1100"/>
                                  </p:stCondLst>
                                  <p:childTnLst>
                                    <p:set>
                                      <p:cBhvr>
                                        <p:cTn id="110" dur="1" fill="hold">
                                          <p:stCondLst>
                                            <p:cond delay="0"/>
                                          </p:stCondLst>
                                        </p:cTn>
                                        <p:tgtEl>
                                          <p:spTgt spid="192"/>
                                        </p:tgtEl>
                                        <p:attrNameLst>
                                          <p:attrName>style.visibility</p:attrName>
                                        </p:attrNameLst>
                                      </p:cBhvr>
                                      <p:to>
                                        <p:strVal val="visible"/>
                                      </p:to>
                                    </p:set>
                                  </p:childTnLst>
                                </p:cTn>
                              </p:par>
                              <p:par>
                                <p:cTn id="111" presetID="37" presetClass="path" presetSubtype="0" repeatCount="indefinite" fill="hold" grpId="1" nodeType="withEffect">
                                  <p:stCondLst>
                                    <p:cond delay="1100"/>
                                  </p:stCondLst>
                                  <p:childTnLst>
                                    <p:animMotion origin="layout" path="M 0.06954 0.15972 C 0.05157 0.1456 -0.00039 0.09699 -0.00039 -0.01389 " pathEditMode="relative" rAng="0" ptsTypes="AA">
                                      <p:cBhvr>
                                        <p:cTn id="112" dur="1500" fill="hold"/>
                                        <p:tgtEl>
                                          <p:spTgt spid="192"/>
                                        </p:tgtEl>
                                        <p:attrNameLst>
                                          <p:attrName>ppt_x</p:attrName>
                                          <p:attrName>ppt_y</p:attrName>
                                        </p:attrNameLst>
                                      </p:cBhvr>
                                      <p:rCtr x="-3503" y="-8681"/>
                                    </p:animMotion>
                                  </p:childTnLst>
                                </p:cTn>
                              </p:par>
                              <p:par>
                                <p:cTn id="113" presetID="1" presetClass="entr" presetSubtype="0" fill="hold" grpId="0" nodeType="withEffect">
                                  <p:stCondLst>
                                    <p:cond delay="1150"/>
                                  </p:stCondLst>
                                  <p:childTnLst>
                                    <p:set>
                                      <p:cBhvr>
                                        <p:cTn id="114" dur="1" fill="hold">
                                          <p:stCondLst>
                                            <p:cond delay="0"/>
                                          </p:stCondLst>
                                        </p:cTn>
                                        <p:tgtEl>
                                          <p:spTgt spid="188"/>
                                        </p:tgtEl>
                                        <p:attrNameLst>
                                          <p:attrName>style.visibility</p:attrName>
                                        </p:attrNameLst>
                                      </p:cBhvr>
                                      <p:to>
                                        <p:strVal val="visible"/>
                                      </p:to>
                                    </p:set>
                                  </p:childTnLst>
                                </p:cTn>
                              </p:par>
                              <p:par>
                                <p:cTn id="115"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116" dur="1250" fill="hold"/>
                                        <p:tgtEl>
                                          <p:spTgt spid="188"/>
                                        </p:tgtEl>
                                        <p:attrNameLst>
                                          <p:attrName>ppt_x</p:attrName>
                                          <p:attrName>ppt_y</p:attrName>
                                        </p:attrNameLst>
                                      </p:cBhvr>
                                      <p:rCtr x="3893" y="-8553"/>
                                    </p:animMotion>
                                  </p:childTnLst>
                                </p:cTn>
                              </p:par>
                              <p:par>
                                <p:cTn id="117" presetID="1" presetClass="entr" presetSubtype="0" fill="hold" grpId="0" nodeType="withEffect">
                                  <p:stCondLst>
                                    <p:cond delay="1200"/>
                                  </p:stCondLst>
                                  <p:childTnLst>
                                    <p:set>
                                      <p:cBhvr>
                                        <p:cTn id="118" dur="1" fill="hold">
                                          <p:stCondLst>
                                            <p:cond delay="0"/>
                                          </p:stCondLst>
                                        </p:cTn>
                                        <p:tgtEl>
                                          <p:spTgt spid="193"/>
                                        </p:tgtEl>
                                        <p:attrNameLst>
                                          <p:attrName>style.visibility</p:attrName>
                                        </p:attrNameLst>
                                      </p:cBhvr>
                                      <p:to>
                                        <p:strVal val="visible"/>
                                      </p:to>
                                    </p:set>
                                  </p:childTnLst>
                                </p:cTn>
                              </p:par>
                              <p:par>
                                <p:cTn id="119"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120" dur="1750" fill="hold"/>
                                        <p:tgtEl>
                                          <p:spTgt spid="193"/>
                                        </p:tgtEl>
                                        <p:attrNameLst>
                                          <p:attrName>ppt_x</p:attrName>
                                          <p:attrName>ppt_y</p:attrName>
                                        </p:attrNameLst>
                                      </p:cBhvr>
                                      <p:rCtr x="2982" y="-8426"/>
                                    </p:animMotion>
                                  </p:childTnLst>
                                </p:cTn>
                              </p:par>
                              <p:par>
                                <p:cTn id="121" presetID="1" presetClass="entr" presetSubtype="0" fill="hold" grpId="0" nodeType="withEffect">
                                  <p:stCondLst>
                                    <p:cond delay="1250"/>
                                  </p:stCondLst>
                                  <p:childTnLst>
                                    <p:set>
                                      <p:cBhvr>
                                        <p:cTn id="122" dur="1" fill="hold">
                                          <p:stCondLst>
                                            <p:cond delay="0"/>
                                          </p:stCondLst>
                                        </p:cTn>
                                        <p:tgtEl>
                                          <p:spTgt spid="191"/>
                                        </p:tgtEl>
                                        <p:attrNameLst>
                                          <p:attrName>style.visibility</p:attrName>
                                        </p:attrNameLst>
                                      </p:cBhvr>
                                      <p:to>
                                        <p:strVal val="visible"/>
                                      </p:to>
                                    </p:set>
                                  </p:childTnLst>
                                </p:cTn>
                              </p:par>
                              <p:par>
                                <p:cTn id="123" presetID="37" presetClass="path" presetSubtype="0" repeatCount="indefinite" fill="hold" grpId="1" nodeType="withEffect">
                                  <p:stCondLst>
                                    <p:cond delay="1250"/>
                                  </p:stCondLst>
                                  <p:childTnLst>
                                    <p:animMotion origin="layout" path="M -0.10091 0.16389 C -0.0263 0.1412 -0.00013 0.04351 0.0004 -0.00926 " pathEditMode="relative" rAng="0" ptsTypes="AA">
                                      <p:cBhvr>
                                        <p:cTn id="124" dur="1750" fill="hold"/>
                                        <p:tgtEl>
                                          <p:spTgt spid="191"/>
                                        </p:tgtEl>
                                        <p:attrNameLst>
                                          <p:attrName>ppt_x</p:attrName>
                                          <p:attrName>ppt_y</p:attrName>
                                        </p:attrNameLst>
                                      </p:cBhvr>
                                      <p:rCtr x="5065" y="-8657"/>
                                    </p:animMotion>
                                  </p:childTnLst>
                                </p:cTn>
                              </p:par>
                              <p:par>
                                <p:cTn id="125" presetID="1" presetClass="entr" presetSubtype="0" fill="hold" grpId="0" nodeType="withEffect">
                                  <p:stCondLst>
                                    <p:cond delay="1300"/>
                                  </p:stCondLst>
                                  <p:childTnLst>
                                    <p:set>
                                      <p:cBhvr>
                                        <p:cTn id="126" dur="1" fill="hold">
                                          <p:stCondLst>
                                            <p:cond delay="0"/>
                                          </p:stCondLst>
                                        </p:cTn>
                                        <p:tgtEl>
                                          <p:spTgt spid="117"/>
                                        </p:tgtEl>
                                        <p:attrNameLst>
                                          <p:attrName>style.visibility</p:attrName>
                                        </p:attrNameLst>
                                      </p:cBhvr>
                                      <p:to>
                                        <p:strVal val="visible"/>
                                      </p:to>
                                    </p:set>
                                  </p:childTnLst>
                                </p:cTn>
                              </p:par>
                              <p:par>
                                <p:cTn id="127"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128" dur="1750" fill="hold"/>
                                        <p:tgtEl>
                                          <p:spTgt spid="117"/>
                                        </p:tgtEl>
                                        <p:attrNameLst>
                                          <p:attrName>ppt_x</p:attrName>
                                          <p:attrName>ppt_y</p:attrName>
                                        </p:attrNameLst>
                                      </p:cBhvr>
                                      <p:rCtr x="5618" y="-8854"/>
                                    </p:animMotion>
                                  </p:childTnLst>
                                </p:cTn>
                              </p:par>
                              <p:par>
                                <p:cTn id="129" presetID="1" presetClass="entr" presetSubtype="0" fill="hold" grpId="0" nodeType="withEffect">
                                  <p:stCondLst>
                                    <p:cond delay="1350"/>
                                  </p:stCondLst>
                                  <p:childTnLst>
                                    <p:set>
                                      <p:cBhvr>
                                        <p:cTn id="130" dur="1" fill="hold">
                                          <p:stCondLst>
                                            <p:cond delay="0"/>
                                          </p:stCondLst>
                                        </p:cTn>
                                        <p:tgtEl>
                                          <p:spTgt spid="170"/>
                                        </p:tgtEl>
                                        <p:attrNameLst>
                                          <p:attrName>style.visibility</p:attrName>
                                        </p:attrNameLst>
                                      </p:cBhvr>
                                      <p:to>
                                        <p:strVal val="visible"/>
                                      </p:to>
                                    </p:set>
                                  </p:childTnLst>
                                </p:cTn>
                              </p:par>
                              <p:par>
                                <p:cTn id="131"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132" dur="1250" fill="hold"/>
                                        <p:tgtEl>
                                          <p:spTgt spid="170"/>
                                        </p:tgtEl>
                                        <p:attrNameLst>
                                          <p:attrName>ppt_x</p:attrName>
                                          <p:attrName>ppt_y</p:attrName>
                                        </p:attrNameLst>
                                      </p:cBhvr>
                                      <p:rCtr x="2982" y="-8715"/>
                                    </p:animMotion>
                                  </p:childTnLst>
                                </p:cTn>
                              </p:par>
                              <p:par>
                                <p:cTn id="133" presetID="1" presetClass="entr" presetSubtype="0" fill="hold" grpId="0" nodeType="withEffect">
                                  <p:stCondLst>
                                    <p:cond delay="1400"/>
                                  </p:stCondLst>
                                  <p:childTnLst>
                                    <p:set>
                                      <p:cBhvr>
                                        <p:cTn id="134" dur="1" fill="hold">
                                          <p:stCondLst>
                                            <p:cond delay="0"/>
                                          </p:stCondLst>
                                        </p:cTn>
                                        <p:tgtEl>
                                          <p:spTgt spid="194"/>
                                        </p:tgtEl>
                                        <p:attrNameLst>
                                          <p:attrName>style.visibility</p:attrName>
                                        </p:attrNameLst>
                                      </p:cBhvr>
                                      <p:to>
                                        <p:strVal val="visible"/>
                                      </p:to>
                                    </p:set>
                                  </p:childTnLst>
                                </p:cTn>
                              </p:par>
                              <p:par>
                                <p:cTn id="135"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136" dur="2000" fill="hold"/>
                                        <p:tgtEl>
                                          <p:spTgt spid="194"/>
                                        </p:tgtEl>
                                        <p:attrNameLst>
                                          <p:attrName>ppt_x</p:attrName>
                                          <p:attrName>ppt_y</p:attrName>
                                        </p:attrNameLst>
                                      </p:cBhvr>
                                      <p:rCtr x="3587" y="-8681"/>
                                    </p:animMotion>
                                  </p:childTnLst>
                                </p:cTn>
                              </p:par>
                              <p:par>
                                <p:cTn id="137" presetID="1" presetClass="entr" presetSubtype="0" fill="hold" grpId="0" nodeType="withEffect">
                                  <p:stCondLst>
                                    <p:cond delay="1450"/>
                                  </p:stCondLst>
                                  <p:childTnLst>
                                    <p:set>
                                      <p:cBhvr>
                                        <p:cTn id="138" dur="1" fill="hold">
                                          <p:stCondLst>
                                            <p:cond delay="0"/>
                                          </p:stCondLst>
                                        </p:cTn>
                                        <p:tgtEl>
                                          <p:spTgt spid="195"/>
                                        </p:tgtEl>
                                        <p:attrNameLst>
                                          <p:attrName>style.visibility</p:attrName>
                                        </p:attrNameLst>
                                      </p:cBhvr>
                                      <p:to>
                                        <p:strVal val="visible"/>
                                      </p:to>
                                    </p:set>
                                  </p:childTnLst>
                                </p:cTn>
                              </p:par>
                              <p:par>
                                <p:cTn id="139"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140" dur="1500" fill="hold"/>
                                        <p:tgtEl>
                                          <p:spTgt spid="195"/>
                                        </p:tgtEl>
                                        <p:attrNameLst>
                                          <p:attrName>ppt_x</p:attrName>
                                          <p:attrName>ppt_y</p:attrName>
                                        </p:attrNameLst>
                                      </p:cBhvr>
                                      <p:rCtr x="-2285" y="-87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8" grpId="0" animBg="1"/>
      <p:bldP spid="118" grpId="1" animBg="1"/>
      <p:bldP spid="119" grpId="0" animBg="1"/>
      <p:bldP spid="119" grpId="1" animBg="1"/>
      <p:bldP spid="126" grpId="0" animBg="1"/>
      <p:bldP spid="126" grpId="1" animBg="1"/>
      <p:bldP spid="130" grpId="0" animBg="1"/>
      <p:bldP spid="130" grpId="1" animBg="1"/>
      <p:bldP spid="169" grpId="0" animBg="1"/>
      <p:bldP spid="169" grpId="1" animBg="1"/>
      <p:bldP spid="170" grpId="0" animBg="1"/>
      <p:bldP spid="170" grpId="1" animBg="1"/>
      <p:bldP spid="188" grpId="0" animBg="1"/>
      <p:bldP spid="188" grpId="1" animBg="1"/>
      <p:bldP spid="189" grpId="0" animBg="1"/>
      <p:bldP spid="189" grpId="1" animBg="1"/>
      <p:bldP spid="190" grpId="0" animBg="1"/>
      <p:bldP spid="190" grpId="1" animBg="1"/>
      <p:bldP spid="192" grpId="0" animBg="1"/>
      <p:bldP spid="192" grpId="1" animBg="1"/>
      <p:bldP spid="193" grpId="0" animBg="1"/>
      <p:bldP spid="193" grpId="1" animBg="1"/>
      <p:bldP spid="194" grpId="0" animBg="1"/>
      <p:bldP spid="194" grpId="1" animBg="1"/>
      <p:bldP spid="195" grpId="0" animBg="1"/>
      <p:bldP spid="195" grpId="1" animBg="1"/>
      <p:bldP spid="191" grpId="0" animBg="1"/>
      <p:bldP spid="191"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6" grpId="0" animBg="1"/>
      <p:bldP spid="16" grpId="1" animBg="1"/>
      <p:bldP spid="22" grpId="0" animBg="1"/>
      <p:bldP spid="22" grpId="1" animBg="1"/>
      <p:bldP spid="30" grpId="0" animBg="1"/>
      <p:bldP spid="30"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71" grpId="0" animBg="1"/>
      <p:bldP spid="171" grpId="1" animBg="1"/>
      <p:bldP spid="178" grpId="0" animBg="1"/>
      <p:bldP spid="178" grpId="1" animBg="1"/>
      <p:bldP spid="179" grpId="0" animBg="1"/>
      <p:bldP spid="179" grpId="1" animBg="1"/>
      <p:bldP spid="33" grpId="0" animBg="1"/>
      <p:bldP spid="33" grpId="1" animBg="1"/>
      <p:bldP spid="181" grpId="0" animBg="1"/>
      <p:bldP spid="181"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E7CCAC0-681D-CA72-9A3A-0276ADE52562}"/>
              </a:ext>
              <a:ext uri="{C183D7F6-B498-43B3-948B-1728B52AA6E4}">
                <adec:decorative xmlns:adec="http://schemas.microsoft.com/office/drawing/2017/decorative" val="1"/>
              </a:ext>
            </a:extLst>
          </p:cNvPr>
          <p:cNvSpPr txBox="1"/>
          <p:nvPr/>
        </p:nvSpPr>
        <p:spPr>
          <a:xfrm>
            <a:off x="584200" y="3108960"/>
            <a:ext cx="6760344" cy="769441"/>
          </a:xfrm>
          <a:prstGeom prst="rect">
            <a:avLst/>
          </a:prstGeom>
          <a:noFill/>
        </p:spPr>
        <p:txBody>
          <a:bodyPr wrap="square">
            <a:spAutoFit/>
          </a:bodyPr>
          <a:lstStyle/>
          <a:p>
            <a:r>
              <a:rPr lang="en-US" sz="4400">
                <a:solidFill>
                  <a:schemeClr val="tx1"/>
                </a:solidFill>
                <a:latin typeface="Segoe UI Semibold"/>
              </a:rPr>
              <a:t>Data governance</a:t>
            </a:r>
          </a:p>
        </p:txBody>
      </p:sp>
      <p:sp>
        <p:nvSpPr>
          <p:cNvPr id="2" name="Title 1">
            <a:extLst>
              <a:ext uri="{FF2B5EF4-FFF2-40B4-BE49-F238E27FC236}">
                <a16:creationId xmlns:a16="http://schemas.microsoft.com/office/drawing/2014/main" id="{2EEAB8D7-EF8E-ADA7-D46F-1DC0F76C3C45}"/>
              </a:ext>
            </a:extLst>
          </p:cNvPr>
          <p:cNvSpPr>
            <a:spLocks noGrp="1"/>
          </p:cNvSpPr>
          <p:nvPr>
            <p:ph type="title"/>
          </p:nvPr>
        </p:nvSpPr>
        <p:spPr>
          <a:xfrm>
            <a:off x="585216" y="-498598"/>
            <a:ext cx="9144000" cy="498598"/>
          </a:xfrm>
        </p:spPr>
        <p:txBody>
          <a:bodyPr vert="horz" wrap="square" lIns="0" tIns="0" rIns="0" bIns="0" rtlCol="0" anchor="b" anchorCtr="0">
            <a:spAutoFit/>
          </a:bodyPr>
          <a:lstStyle/>
          <a:p>
            <a:r>
              <a:rPr lang="en-US"/>
              <a:t>Data governance</a:t>
            </a:r>
          </a:p>
        </p:txBody>
      </p:sp>
    </p:spTree>
    <p:extLst>
      <p:ext uri="{BB962C8B-B14F-4D97-AF65-F5344CB8AC3E}">
        <p14:creationId xmlns:p14="http://schemas.microsoft.com/office/powerpoint/2010/main" val="7201647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26F3B-8A0D-49F6-A9D3-A3BAEC01347C}"/>
              </a:ext>
            </a:extLst>
          </p:cNvPr>
          <p:cNvSpPr>
            <a:spLocks noGrp="1"/>
          </p:cNvSpPr>
          <p:nvPr>
            <p:ph type="title"/>
          </p:nvPr>
        </p:nvSpPr>
        <p:spPr>
          <a:xfrm>
            <a:off x="2361647" y="3019992"/>
            <a:ext cx="7604392" cy="830997"/>
          </a:xfrm>
        </p:spPr>
        <p:txBody>
          <a:bodyPr/>
          <a:lstStyle/>
          <a:p>
            <a:pPr lvl="0" defTabSz="914367">
              <a:spcBef>
                <a:spcPts val="0"/>
              </a:spcBef>
            </a:pPr>
            <a:r>
              <a:rPr lang="en-US" sz="5400" spc="0">
                <a:ln>
                  <a:noFill/>
                </a:ln>
                <a:noFill/>
                <a:cs typeface="+mn-cs"/>
              </a:rPr>
              <a:t>Data as a strategic asset</a:t>
            </a:r>
            <a:endParaRPr lang="en-US">
              <a:noFill/>
            </a:endParaRPr>
          </a:p>
        </p:txBody>
      </p:sp>
      <p:pic>
        <p:nvPicPr>
          <p:cNvPr id="60" name="Picture 59" descr="Collage depicting a person wearing a lab coat and mask reaching out to a shelf, a man working on laptop and three people chatting, a physically disabled man working and attending a video conference on a laptop, woman wearing headphones with a laptop on her lap, a person wearing glove in one hand making a digital payment using mobile phone and holding package in the other hand, close-up of a women wearing headphones and working on laptop, a woman wearing apron, mask and face shield holding a box grapes, a man working on a laptop, a man sitting with a baby in lap and working on laptop, a woman reading papers on a table holding a pen, back view of a woman attending a video conference call and a woman wearing headphones around her neck working on laptop.">
            <a:extLst>
              <a:ext uri="{FF2B5EF4-FFF2-40B4-BE49-F238E27FC236}">
                <a16:creationId xmlns:a16="http://schemas.microsoft.com/office/drawing/2014/main" id="{7FBFAF39-AA98-4469-8A95-DF03F5BC8D99}"/>
              </a:ext>
              <a:ext uri="{C183D7F6-B498-43B3-948B-1728B52AA6E4}">
                <adec:decorative xmlns:adec="http://schemas.microsoft.com/office/drawing/2017/decorative" val="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61" name="Picture Placeholder 64">
            <a:extLst>
              <a:ext uri="{FF2B5EF4-FFF2-40B4-BE49-F238E27FC236}">
                <a16:creationId xmlns:a16="http://schemas.microsoft.com/office/drawing/2014/main" id="{496519B7-B6F1-4FB3-930F-F8CFA874C3B3}"/>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0" y="0"/>
            <a:ext cx="3054096" cy="2286000"/>
          </a:xfrm>
          <a:prstGeom prst="rect">
            <a:avLst/>
          </a:prstGeom>
          <a:ln w="28575" cap="sq">
            <a:noFill/>
            <a:miter lim="800000"/>
          </a:ln>
        </p:spPr>
      </p:pic>
      <p:pic>
        <p:nvPicPr>
          <p:cNvPr id="62" name="Picture Placeholder 11">
            <a:extLst>
              <a:ext uri="{FF2B5EF4-FFF2-40B4-BE49-F238E27FC236}">
                <a16:creationId xmlns:a16="http://schemas.microsoft.com/office/drawing/2014/main" id="{D06E770A-B9F6-4692-B719-E3B86FA8C7B9}"/>
              </a:ext>
              <a:ext uri="{C183D7F6-B498-43B3-948B-1728B52AA6E4}">
                <adec:decorative xmlns:adec="http://schemas.microsoft.com/office/drawing/2017/decorative" val="1"/>
              </a:ext>
            </a:extLst>
          </p:cNvPr>
          <p:cNvPicPr>
            <a:picLocks/>
          </p:cNvPicPr>
          <p:nvPr/>
        </p:nvPicPr>
        <p:blipFill rotWithShape="1">
          <a:blip r:embed="rId5" cstate="email">
            <a:extLst>
              <a:ext uri="{28A0092B-C50C-407E-A947-70E740481C1C}">
                <a14:useLocalDpi xmlns:a14="http://schemas.microsoft.com/office/drawing/2010/main"/>
              </a:ext>
            </a:extLst>
          </a:blip>
          <a:srcRect/>
          <a:stretch/>
        </p:blipFill>
        <p:spPr>
          <a:xfrm>
            <a:off x="3045968" y="2286000"/>
            <a:ext cx="3054096" cy="2286000"/>
          </a:xfrm>
          <a:prstGeom prst="rect">
            <a:avLst/>
          </a:prstGeom>
          <a:ln w="28575" cap="sq">
            <a:noFill/>
            <a:miter lim="800000"/>
          </a:ln>
        </p:spPr>
      </p:pic>
      <p:pic>
        <p:nvPicPr>
          <p:cNvPr id="63" name="Picture Placeholder 40">
            <a:extLst>
              <a:ext uri="{FF2B5EF4-FFF2-40B4-BE49-F238E27FC236}">
                <a16:creationId xmlns:a16="http://schemas.microsoft.com/office/drawing/2014/main" id="{2914841A-F7E0-4544-A22D-311E5CEB329A}"/>
              </a:ext>
              <a:ext uri="{C183D7F6-B498-43B3-948B-1728B52AA6E4}">
                <adec:decorative xmlns:adec="http://schemas.microsoft.com/office/drawing/2017/decorative" val="1"/>
              </a:ext>
            </a:extLst>
          </p:cNvPr>
          <p:cNvPicPr>
            <a:picLocks/>
          </p:cNvPicPr>
          <p:nvPr/>
        </p:nvPicPr>
        <p:blipFill rotWithShape="1">
          <a:blip r:embed="rId6" cstate="email">
            <a:extLst>
              <a:ext uri="{28A0092B-C50C-407E-A947-70E740481C1C}">
                <a14:useLocalDpi xmlns:a14="http://schemas.microsoft.com/office/drawing/2010/main"/>
              </a:ext>
            </a:extLst>
          </a:blip>
          <a:srcRect/>
          <a:stretch/>
        </p:blipFill>
        <p:spPr>
          <a:xfrm>
            <a:off x="3045968" y="4572000"/>
            <a:ext cx="3054096" cy="2286000"/>
          </a:xfrm>
          <a:prstGeom prst="rect">
            <a:avLst/>
          </a:prstGeom>
          <a:ln w="28575" cap="sq">
            <a:noFill/>
            <a:miter lim="800000"/>
          </a:ln>
        </p:spPr>
      </p:pic>
      <p:pic>
        <p:nvPicPr>
          <p:cNvPr id="64" name="Picture Placeholder 81">
            <a:extLst>
              <a:ext uri="{FF2B5EF4-FFF2-40B4-BE49-F238E27FC236}">
                <a16:creationId xmlns:a16="http://schemas.microsoft.com/office/drawing/2014/main" id="{49A5D3C6-8F50-4048-95A8-CF5764134942}"/>
              </a:ext>
              <a:ext uri="{C183D7F6-B498-43B3-948B-1728B52AA6E4}">
                <adec:decorative xmlns:adec="http://schemas.microsoft.com/office/drawing/2017/decorative" val="1"/>
              </a:ext>
            </a:extLst>
          </p:cNvPr>
          <p:cNvPicPr>
            <a:picLocks/>
          </p:cNvPicPr>
          <p:nvPr/>
        </p:nvPicPr>
        <p:blipFill rotWithShape="1">
          <a:blip r:embed="rId7" cstate="email">
            <a:extLst>
              <a:ext uri="{28A0092B-C50C-407E-A947-70E740481C1C}">
                <a14:useLocalDpi xmlns:a14="http://schemas.microsoft.com/office/drawing/2010/main"/>
              </a:ext>
            </a:extLst>
          </a:blip>
          <a:srcRect/>
          <a:stretch/>
        </p:blipFill>
        <p:spPr>
          <a:xfrm>
            <a:off x="6091936" y="4572000"/>
            <a:ext cx="3054096" cy="2286000"/>
          </a:xfrm>
          <a:prstGeom prst="rect">
            <a:avLst/>
          </a:prstGeom>
          <a:ln w="28575" cap="sq">
            <a:noFill/>
            <a:miter lim="800000"/>
          </a:ln>
        </p:spPr>
      </p:pic>
      <p:pic>
        <p:nvPicPr>
          <p:cNvPr id="65" name="Picture Placeholder 58">
            <a:extLst>
              <a:ext uri="{FF2B5EF4-FFF2-40B4-BE49-F238E27FC236}">
                <a16:creationId xmlns:a16="http://schemas.microsoft.com/office/drawing/2014/main" id="{22CA33B2-BB48-4447-B2CF-F7F2734DB7AF}"/>
              </a:ext>
              <a:ext uri="{C183D7F6-B498-43B3-948B-1728B52AA6E4}">
                <adec:decorative xmlns:adec="http://schemas.microsoft.com/office/drawing/2017/decorative" val="1"/>
              </a:ext>
            </a:extLst>
          </p:cNvPr>
          <p:cNvPicPr>
            <a:picLocks/>
          </p:cNvPicPr>
          <p:nvPr/>
        </p:nvPicPr>
        <p:blipFill rotWithShape="1">
          <a:blip r:embed="rId8" cstate="email">
            <a:extLst>
              <a:ext uri="{28A0092B-C50C-407E-A947-70E740481C1C}">
                <a14:useLocalDpi xmlns:a14="http://schemas.microsoft.com/office/drawing/2010/main"/>
              </a:ext>
            </a:extLst>
          </a:blip>
          <a:srcRect/>
          <a:stretch/>
        </p:blipFill>
        <p:spPr>
          <a:xfrm>
            <a:off x="9137904" y="2286000"/>
            <a:ext cx="3054096" cy="2286000"/>
          </a:xfrm>
          <a:prstGeom prst="rect">
            <a:avLst/>
          </a:prstGeom>
          <a:ln w="28575" cap="sq">
            <a:noFill/>
            <a:miter lim="800000"/>
          </a:ln>
        </p:spPr>
      </p:pic>
      <p:pic>
        <p:nvPicPr>
          <p:cNvPr id="66" name="Picture Placeholder 104">
            <a:extLst>
              <a:ext uri="{FF2B5EF4-FFF2-40B4-BE49-F238E27FC236}">
                <a16:creationId xmlns:a16="http://schemas.microsoft.com/office/drawing/2014/main" id="{067FAB8B-0D88-4E1E-BAD9-B25C0C86745D}"/>
              </a:ext>
              <a:ext uri="{C183D7F6-B498-43B3-948B-1728B52AA6E4}">
                <adec:decorative xmlns:adec="http://schemas.microsoft.com/office/drawing/2017/decorative" val="1"/>
              </a:ext>
            </a:extLst>
          </p:cNvPr>
          <p:cNvPicPr>
            <a:picLocks/>
          </p:cNvPicPr>
          <p:nvPr/>
        </p:nvPicPr>
        <p:blipFill rotWithShape="1">
          <a:blip r:embed="rId9" cstate="email">
            <a:extLst>
              <a:ext uri="{28A0092B-C50C-407E-A947-70E740481C1C}">
                <a14:useLocalDpi xmlns:a14="http://schemas.microsoft.com/office/drawing/2010/main"/>
              </a:ext>
            </a:extLst>
          </a:blip>
          <a:srcRect/>
          <a:stretch/>
        </p:blipFill>
        <p:spPr>
          <a:xfrm>
            <a:off x="9137904" y="4572000"/>
            <a:ext cx="3054096" cy="2286000"/>
          </a:xfrm>
          <a:prstGeom prst="rect">
            <a:avLst/>
          </a:prstGeom>
          <a:ln w="28575" cap="sq">
            <a:noFill/>
            <a:miter lim="800000"/>
          </a:ln>
        </p:spPr>
      </p:pic>
      <p:pic>
        <p:nvPicPr>
          <p:cNvPr id="67" name="Picture Placeholder 101">
            <a:extLst>
              <a:ext uri="{FF2B5EF4-FFF2-40B4-BE49-F238E27FC236}">
                <a16:creationId xmlns:a16="http://schemas.microsoft.com/office/drawing/2014/main" id="{AFB8F79E-4259-428C-A763-5ACF9A02AF5B}"/>
              </a:ext>
              <a:ext uri="{C183D7F6-B498-43B3-948B-1728B52AA6E4}">
                <adec:decorative xmlns:adec="http://schemas.microsoft.com/office/drawing/2017/decorative" val="1"/>
              </a:ext>
            </a:extLst>
          </p:cNvPr>
          <p:cNvPicPr>
            <a:picLocks/>
          </p:cNvPicPr>
          <p:nvPr/>
        </p:nvPicPr>
        <p:blipFill rotWithShape="1">
          <a:blip r:embed="rId10" cstate="email">
            <a:extLst>
              <a:ext uri="{28A0092B-C50C-407E-A947-70E740481C1C}">
                <a14:useLocalDpi xmlns:a14="http://schemas.microsoft.com/office/drawing/2010/main"/>
              </a:ext>
            </a:extLst>
          </a:blip>
          <a:srcRect/>
          <a:stretch/>
        </p:blipFill>
        <p:spPr>
          <a:xfrm>
            <a:off x="3045968" y="0"/>
            <a:ext cx="3054096" cy="2286000"/>
          </a:xfrm>
          <a:prstGeom prst="rect">
            <a:avLst/>
          </a:prstGeom>
          <a:ln w="28575" cap="sq">
            <a:noFill/>
            <a:miter lim="800000"/>
          </a:ln>
        </p:spPr>
      </p:pic>
      <p:pic>
        <p:nvPicPr>
          <p:cNvPr id="68" name="Picture Placeholder 128">
            <a:extLst>
              <a:ext uri="{FF2B5EF4-FFF2-40B4-BE49-F238E27FC236}">
                <a16:creationId xmlns:a16="http://schemas.microsoft.com/office/drawing/2014/main" id="{FF496222-ADF9-4617-98D5-F1565A1776E0}"/>
              </a:ext>
              <a:ext uri="{C183D7F6-B498-43B3-948B-1728B52AA6E4}">
                <adec:decorative xmlns:adec="http://schemas.microsoft.com/office/drawing/2017/decorative" val="1"/>
              </a:ext>
            </a:extLst>
          </p:cNvPr>
          <p:cNvPicPr>
            <a:picLocks/>
          </p:cNvPicPr>
          <p:nvPr/>
        </p:nvPicPr>
        <p:blipFill rotWithShape="1">
          <a:blip r:embed="rId11" cstate="email">
            <a:extLst>
              <a:ext uri="{28A0092B-C50C-407E-A947-70E740481C1C}">
                <a14:useLocalDpi xmlns:a14="http://schemas.microsoft.com/office/drawing/2010/main"/>
              </a:ext>
            </a:extLst>
          </a:blip>
          <a:srcRect/>
          <a:stretch/>
        </p:blipFill>
        <p:spPr>
          <a:xfrm>
            <a:off x="6091936" y="0"/>
            <a:ext cx="3054096" cy="2286000"/>
          </a:xfrm>
          <a:prstGeom prst="rect">
            <a:avLst/>
          </a:prstGeom>
          <a:ln w="28575" cap="sq">
            <a:noFill/>
            <a:miter lim="800000"/>
          </a:ln>
        </p:spPr>
      </p:pic>
      <p:pic>
        <p:nvPicPr>
          <p:cNvPr id="69" name="Picture Placeholder 99">
            <a:extLst>
              <a:ext uri="{FF2B5EF4-FFF2-40B4-BE49-F238E27FC236}">
                <a16:creationId xmlns:a16="http://schemas.microsoft.com/office/drawing/2014/main" id="{26E8715C-5FD6-4AD4-B971-590B0B51A676}"/>
              </a:ext>
              <a:ext uri="{C183D7F6-B498-43B3-948B-1728B52AA6E4}">
                <adec:decorative xmlns:adec="http://schemas.microsoft.com/office/drawing/2017/decorative" val="1"/>
              </a:ext>
            </a:extLst>
          </p:cNvPr>
          <p:cNvPicPr>
            <a:picLocks/>
          </p:cNvPicPr>
          <p:nvPr/>
        </p:nvPicPr>
        <p:blipFill rotWithShape="1">
          <a:blip r:embed="rId12" cstate="email">
            <a:extLst>
              <a:ext uri="{28A0092B-C50C-407E-A947-70E740481C1C}">
                <a14:useLocalDpi xmlns:a14="http://schemas.microsoft.com/office/drawing/2010/main"/>
              </a:ext>
            </a:extLst>
          </a:blip>
          <a:srcRect/>
          <a:stretch/>
        </p:blipFill>
        <p:spPr>
          <a:xfrm>
            <a:off x="9137904" y="0"/>
            <a:ext cx="3054096" cy="2286000"/>
          </a:xfrm>
          <a:prstGeom prst="rect">
            <a:avLst/>
          </a:prstGeom>
          <a:ln w="28575" cap="sq">
            <a:noFill/>
            <a:miter lim="800000"/>
          </a:ln>
        </p:spPr>
      </p:pic>
      <p:pic>
        <p:nvPicPr>
          <p:cNvPr id="70" name="Picture Placeholder 54">
            <a:extLst>
              <a:ext uri="{FF2B5EF4-FFF2-40B4-BE49-F238E27FC236}">
                <a16:creationId xmlns:a16="http://schemas.microsoft.com/office/drawing/2014/main" id="{16D00F9A-F7A8-4A91-BFEE-1C7AC875574F}"/>
              </a:ext>
              <a:ext uri="{C183D7F6-B498-43B3-948B-1728B52AA6E4}">
                <adec:decorative xmlns:adec="http://schemas.microsoft.com/office/drawing/2017/decorative" val="1"/>
              </a:ext>
            </a:extLst>
          </p:cNvPr>
          <p:cNvPicPr>
            <a:picLocks/>
          </p:cNvPicPr>
          <p:nvPr/>
        </p:nvPicPr>
        <p:blipFill rotWithShape="1">
          <a:blip r:embed="rId13" cstate="email">
            <a:extLst>
              <a:ext uri="{28A0092B-C50C-407E-A947-70E740481C1C}">
                <a14:useLocalDpi xmlns:a14="http://schemas.microsoft.com/office/drawing/2010/main"/>
              </a:ext>
            </a:extLst>
          </a:blip>
          <a:srcRect/>
          <a:stretch/>
        </p:blipFill>
        <p:spPr>
          <a:xfrm>
            <a:off x="0" y="4572000"/>
            <a:ext cx="3054096" cy="2286000"/>
          </a:xfrm>
          <a:prstGeom prst="rect">
            <a:avLst/>
          </a:prstGeom>
          <a:ln w="28575" cap="sq">
            <a:noFill/>
            <a:miter lim="800000"/>
          </a:ln>
        </p:spPr>
      </p:pic>
      <p:pic>
        <p:nvPicPr>
          <p:cNvPr id="71" name="Picture Placeholder 43">
            <a:extLst>
              <a:ext uri="{FF2B5EF4-FFF2-40B4-BE49-F238E27FC236}">
                <a16:creationId xmlns:a16="http://schemas.microsoft.com/office/drawing/2014/main" id="{B56306D6-EB03-4D52-8B59-7CC558122174}"/>
              </a:ext>
              <a:ext uri="{C183D7F6-B498-43B3-948B-1728B52AA6E4}">
                <adec:decorative xmlns:adec="http://schemas.microsoft.com/office/drawing/2017/decorative" val="1"/>
              </a:ext>
            </a:extLst>
          </p:cNvPr>
          <p:cNvPicPr>
            <a:picLocks noChangeAspect="1"/>
          </p:cNvPicPr>
          <p:nvPr/>
        </p:nvPicPr>
        <p:blipFill rotWithShape="1">
          <a:blip r:embed="rId14" cstate="email">
            <a:extLst>
              <a:ext uri="{28A0092B-C50C-407E-A947-70E740481C1C}">
                <a14:useLocalDpi xmlns:a14="http://schemas.microsoft.com/office/drawing/2010/main"/>
              </a:ext>
            </a:extLst>
          </a:blip>
          <a:srcRect/>
          <a:stretch/>
        </p:blipFill>
        <p:spPr>
          <a:xfrm>
            <a:off x="0" y="2286000"/>
            <a:ext cx="3054096" cy="2286000"/>
          </a:xfrm>
          <a:prstGeom prst="rect">
            <a:avLst/>
          </a:prstGeom>
          <a:ln w="28575" cap="sq">
            <a:noFill/>
            <a:miter lim="800000"/>
          </a:ln>
        </p:spPr>
      </p:pic>
      <p:pic>
        <p:nvPicPr>
          <p:cNvPr id="72" name="Picture Placeholder 58">
            <a:extLst>
              <a:ext uri="{FF2B5EF4-FFF2-40B4-BE49-F238E27FC236}">
                <a16:creationId xmlns:a16="http://schemas.microsoft.com/office/drawing/2014/main" id="{79E0E560-264D-4DEF-9F94-7DEA6EDA31D5}"/>
              </a:ext>
              <a:ext uri="{C183D7F6-B498-43B3-948B-1728B52AA6E4}">
                <adec:decorative xmlns:adec="http://schemas.microsoft.com/office/drawing/2017/decorative" val="1"/>
              </a:ext>
            </a:extLst>
          </p:cNvPr>
          <p:cNvPicPr>
            <a:picLocks/>
          </p:cNvPicPr>
          <p:nvPr/>
        </p:nvPicPr>
        <p:blipFill rotWithShape="1">
          <a:blip r:embed="rId15" cstate="email">
            <a:extLst>
              <a:ext uri="{28A0092B-C50C-407E-A947-70E740481C1C}">
                <a14:useLocalDpi xmlns:a14="http://schemas.microsoft.com/office/drawing/2010/main"/>
              </a:ext>
            </a:extLst>
          </a:blip>
          <a:srcRect/>
          <a:stretch/>
        </p:blipFill>
        <p:spPr>
          <a:xfrm>
            <a:off x="6091936" y="2286000"/>
            <a:ext cx="3054096" cy="2286000"/>
          </a:xfrm>
          <a:prstGeom prst="rect">
            <a:avLst/>
          </a:prstGeom>
          <a:ln w="28575" cap="sq">
            <a:noFill/>
            <a:miter lim="800000"/>
          </a:ln>
        </p:spPr>
      </p:pic>
      <p:sp>
        <p:nvSpPr>
          <p:cNvPr id="73" name="Rectangle 72">
            <a:extLst>
              <a:ext uri="{FF2B5EF4-FFF2-40B4-BE49-F238E27FC236}">
                <a16:creationId xmlns:a16="http://schemas.microsoft.com/office/drawing/2014/main" id="{5D62FEA6-1A97-486E-9268-3AD921D206F5}"/>
              </a:ext>
              <a:ext uri="{C183D7F6-B498-43B3-948B-1728B52AA6E4}">
                <adec:decorative xmlns:adec="http://schemas.microsoft.com/office/drawing/2017/decorative" val="1"/>
              </a:ext>
            </a:extLst>
          </p:cNvPr>
          <p:cNvSpPr/>
          <p:nvPr/>
        </p:nvSpPr>
        <p:spPr bwMode="auto">
          <a:xfrm>
            <a:off x="0" y="0"/>
            <a:ext cx="12188952" cy="6858000"/>
          </a:xfrm>
          <a:prstGeom prst="rect">
            <a:avLst/>
          </a:prstGeom>
          <a:solidFill>
            <a:schemeClr val="bg1">
              <a:lumMod val="95000"/>
              <a:lumOff val="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5" name="TextBox 4">
            <a:extLst>
              <a:ext uri="{FF2B5EF4-FFF2-40B4-BE49-F238E27FC236}">
                <a16:creationId xmlns:a16="http://schemas.microsoft.com/office/drawing/2014/main" id="{03353A02-0302-4DA1-AD2A-8A34ECC662D0}"/>
              </a:ext>
              <a:ext uri="{C183D7F6-B498-43B3-948B-1728B52AA6E4}">
                <adec:decorative xmlns:adec="http://schemas.microsoft.com/office/drawing/2017/decorative" val="1"/>
              </a:ext>
            </a:extLst>
          </p:cNvPr>
          <p:cNvSpPr txBox="1"/>
          <p:nvPr/>
        </p:nvSpPr>
        <p:spPr>
          <a:xfrm>
            <a:off x="2372384" y="3020932"/>
            <a:ext cx="7745506" cy="830997"/>
          </a:xfrm>
          <a:prstGeom prst="rect">
            <a:avLst/>
          </a:prstGeom>
          <a:noFill/>
        </p:spPr>
        <p:txBody>
          <a:bodyPr wrap="square" lIns="0" tIns="0" rIns="0" bIns="0" rtlCol="0">
            <a:spAutoFit/>
          </a:bodyPr>
          <a:lstStyle/>
          <a:p>
            <a:r>
              <a:rPr lang="en-US" sz="5400">
                <a:gradFill>
                  <a:gsLst>
                    <a:gs pos="100000">
                      <a:srgbClr val="FFFFFF"/>
                    </a:gs>
                    <a:gs pos="0">
                      <a:srgbClr val="FFFFFF"/>
                    </a:gs>
                  </a:gsLst>
                  <a:lin ang="10800000" scaled="1"/>
                </a:gradFill>
                <a:latin typeface="Segoe UI Semibold"/>
                <a:cs typeface="Segoe UI" pitchFamily="34" charset="0"/>
              </a:rPr>
              <a:t>Data as a strategic asset</a:t>
            </a:r>
            <a:endParaRPr lang="en-US" sz="2000"/>
          </a:p>
        </p:txBody>
      </p:sp>
    </p:spTree>
    <p:extLst>
      <p:ext uri="{BB962C8B-B14F-4D97-AF65-F5344CB8AC3E}">
        <p14:creationId xmlns:p14="http://schemas.microsoft.com/office/powerpoint/2010/main" val="109782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10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15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2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nodeType="withEffect">
                                  <p:stCondLst>
                                    <p:cond delay="25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30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35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nodeType="withEffect">
                                  <p:stCondLst>
                                    <p:cond delay="40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nodeType="withEffect">
                                  <p:stCondLst>
                                    <p:cond delay="45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nodeType="withEffect">
                                  <p:stCondLst>
                                    <p:cond delay="5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nodeType="withEffect">
                                  <p:stCondLst>
                                    <p:cond delay="55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42" presetClass="path" presetSubtype="0" decel="100000" fill="hold" grpId="1" nodeType="withEffect">
                                  <p:stCondLst>
                                    <p:cond delay="600"/>
                                  </p:stCondLst>
                                  <p:childTnLst>
                                    <p:animMotion origin="layout" path="M 6.25E-7 4.07407E-6 L 6.25E-7 0.03541 " pathEditMode="relative" rAng="0" ptsTypes="AA">
                                      <p:cBhvr>
                                        <p:cTn id="48" dur="700" spd="-100000" fill="hold"/>
                                        <p:tgtEl>
                                          <p:spTgt spid="5"/>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5" grpId="0"/>
      <p:bldP spid="5"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 name="Title 447">
            <a:extLst>
              <a:ext uri="{FF2B5EF4-FFF2-40B4-BE49-F238E27FC236}">
                <a16:creationId xmlns:a16="http://schemas.microsoft.com/office/drawing/2014/main" id="{1E59A050-8F33-4319-9AD7-CE1749766C82}"/>
              </a:ext>
            </a:extLst>
          </p:cNvPr>
          <p:cNvSpPr>
            <a:spLocks noGrp="1"/>
          </p:cNvSpPr>
          <p:nvPr>
            <p:ph type="title"/>
          </p:nvPr>
        </p:nvSpPr>
        <p:spPr>
          <a:xfrm>
            <a:off x="549677" y="2583879"/>
            <a:ext cx="3126892" cy="520098"/>
          </a:xfrm>
        </p:spPr>
        <p:txBody>
          <a:bodyPr/>
          <a:lstStyle/>
          <a:p>
            <a:pPr lvl="0">
              <a:lnSpc>
                <a:spcPct val="90000"/>
              </a:lnSpc>
            </a:pPr>
            <a:r>
              <a:rPr lang="en-US" sz="4400">
                <a:gradFill flip="none" rotWithShape="1">
                  <a:gsLst>
                    <a:gs pos="12000">
                      <a:srgbClr val="FFFFFF"/>
                    </a:gs>
                    <a:gs pos="100000">
                      <a:srgbClr val="FFFFFF"/>
                    </a:gs>
                  </a:gsLst>
                  <a:lin ang="18900000" scaled="1"/>
                  <a:tileRect/>
                </a:gradFill>
                <a:cs typeface="+mn-cs"/>
              </a:rPr>
              <a:t>Governance</a:t>
            </a:r>
            <a:endParaRPr lang="en-US"/>
          </a:p>
        </p:txBody>
      </p:sp>
      <p:grpSp>
        <p:nvGrpSpPr>
          <p:cNvPr id="41" name="government">
            <a:extLst>
              <a:ext uri="{FF2B5EF4-FFF2-40B4-BE49-F238E27FC236}">
                <a16:creationId xmlns:a16="http://schemas.microsoft.com/office/drawing/2014/main" id="{CD9BCB5E-A937-49D5-805D-7DB306F4FE05}"/>
              </a:ext>
              <a:ext uri="{C183D7F6-B498-43B3-948B-1728B52AA6E4}">
                <adec:decorative xmlns:adec="http://schemas.microsoft.com/office/drawing/2017/decorative" val="1"/>
              </a:ext>
            </a:extLst>
          </p:cNvPr>
          <p:cNvGrpSpPr/>
          <p:nvPr/>
        </p:nvGrpSpPr>
        <p:grpSpPr>
          <a:xfrm>
            <a:off x="593904" y="1693875"/>
            <a:ext cx="558251" cy="568858"/>
            <a:chOff x="5845334" y="4295775"/>
            <a:chExt cx="584835" cy="595951"/>
          </a:xfrm>
        </p:grpSpPr>
        <p:sp>
          <p:nvSpPr>
            <p:cNvPr id="42" name="Freeform 5">
              <a:extLst>
                <a:ext uri="{FF2B5EF4-FFF2-40B4-BE49-F238E27FC236}">
                  <a16:creationId xmlns:a16="http://schemas.microsoft.com/office/drawing/2014/main" id="{1B7FE039-C8DD-498C-B327-76A0732A8ACE}"/>
                </a:ext>
                <a:ext uri="{C183D7F6-B498-43B3-948B-1728B52AA6E4}">
                  <adec:decorative xmlns:adec="http://schemas.microsoft.com/office/drawing/2017/decorative" val="1"/>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43" name="Rectangle 42">
              <a:extLst>
                <a:ext uri="{FF2B5EF4-FFF2-40B4-BE49-F238E27FC236}">
                  <a16:creationId xmlns:a16="http://schemas.microsoft.com/office/drawing/2014/main" id="{0FF51FC8-D87B-47CD-8DB3-1C9C97AF948B}"/>
                </a:ext>
                <a:ext uri="{C183D7F6-B498-43B3-948B-1728B52AA6E4}">
                  <adec:decorative xmlns:adec="http://schemas.microsoft.com/office/drawing/2017/decorative" val="1"/>
                </a:ext>
              </a:extLst>
            </p:cNvPr>
            <p:cNvSpPr/>
            <p:nvPr/>
          </p:nvSpPr>
          <p:spPr bwMode="auto">
            <a:xfrm>
              <a:off x="6128700" y="4295775"/>
              <a:ext cx="107156" cy="64284"/>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49" name="Content Placeholder 448">
            <a:extLst>
              <a:ext uri="{FF2B5EF4-FFF2-40B4-BE49-F238E27FC236}">
                <a16:creationId xmlns:a16="http://schemas.microsoft.com/office/drawing/2014/main" id="{6E3B1841-826F-44E2-9A31-F8BE93F64A99}"/>
              </a:ext>
            </a:extLst>
          </p:cNvPr>
          <p:cNvSpPr>
            <a:spLocks noGrp="1"/>
          </p:cNvSpPr>
          <p:nvPr>
            <p:ph sz="quarter" idx="10"/>
          </p:nvPr>
        </p:nvSpPr>
        <p:spPr>
          <a:xfrm>
            <a:off x="578355" y="3505772"/>
            <a:ext cx="2637777" cy="344868"/>
          </a:xfrm>
        </p:spPr>
        <p:txBody>
          <a:bodyPr/>
          <a:lstStyle/>
          <a:p>
            <a:pPr marL="0" lvl="0" indent="0">
              <a:lnSpc>
                <a:spcPts val="2800"/>
              </a:lnSpc>
              <a:spcBef>
                <a:spcPts val="0"/>
              </a:spcBef>
              <a:buSzTx/>
              <a:buNone/>
              <a:defRPr/>
            </a:pPr>
            <a:r>
              <a:rPr lang="en-US" sz="1800">
                <a:ln w="3175">
                  <a:noFill/>
                </a:ln>
                <a:gradFill flip="none" rotWithShape="1">
                  <a:gsLst>
                    <a:gs pos="12000">
                      <a:srgbClr val="FFFFFF"/>
                    </a:gs>
                    <a:gs pos="100000">
                      <a:srgbClr val="FFFFFF"/>
                    </a:gs>
                  </a:gsLst>
                  <a:lin ang="18900000" scaled="1"/>
                  <a:tileRect/>
                </a:gradFill>
                <a:latin typeface="Segoe UI Semibold"/>
                <a:cs typeface="+mn-cs"/>
              </a:rPr>
              <a:t>AI powered discovery, </a:t>
            </a:r>
            <a:endParaRPr lang="en-US"/>
          </a:p>
        </p:txBody>
      </p:sp>
      <p:sp>
        <p:nvSpPr>
          <p:cNvPr id="156" name="Text Placeholder 17">
            <a:extLst>
              <a:ext uri="{FF2B5EF4-FFF2-40B4-BE49-F238E27FC236}">
                <a16:creationId xmlns:a16="http://schemas.microsoft.com/office/drawing/2014/main" id="{AD814CC5-7195-4AAB-8ACB-93E1E6F2BFA7}"/>
              </a:ext>
            </a:extLst>
          </p:cNvPr>
          <p:cNvSpPr>
            <a:spLocks noGrp="1"/>
          </p:cNvSpPr>
          <p:nvPr>
            <p:ph type="body" sz="quarter" idx="24"/>
          </p:nvPr>
        </p:nvSpPr>
        <p:spPr>
          <a:xfrm>
            <a:off x="2927322" y="3549921"/>
            <a:ext cx="3090862" cy="276999"/>
          </a:xfrm>
        </p:spPr>
        <p:txBody>
          <a:bodyPr/>
          <a:lstStyle/>
          <a:p>
            <a:pPr marL="0" lvl="0" indent="0">
              <a:buNone/>
            </a:pPr>
            <a:r>
              <a:rPr kumimoji="0" lang="en-US" sz="1800" b="0" i="0" u="none" strike="noStrike" kern="1200" cap="none" spc="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anose="020B0502040204020203" pitchFamily="34" charset="0"/>
              </a:rPr>
              <a:t>catalogue, and protection</a:t>
            </a:r>
            <a:endParaRPr lang="en-US"/>
          </a:p>
        </p:txBody>
      </p:sp>
      <p:sp>
        <p:nvSpPr>
          <p:cNvPr id="157" name="Text Placeholder 19">
            <a:extLst>
              <a:ext uri="{FF2B5EF4-FFF2-40B4-BE49-F238E27FC236}">
                <a16:creationId xmlns:a16="http://schemas.microsoft.com/office/drawing/2014/main" id="{95A539B2-2F87-45AF-9F45-5E1E717DC26A}"/>
              </a:ext>
            </a:extLst>
          </p:cNvPr>
          <p:cNvSpPr>
            <a:spLocks noGrp="1"/>
          </p:cNvSpPr>
          <p:nvPr>
            <p:ph type="body" sz="quarter" idx="25"/>
          </p:nvPr>
        </p:nvSpPr>
        <p:spPr>
          <a:xfrm>
            <a:off x="586271" y="3895113"/>
            <a:ext cx="3090862" cy="276999"/>
          </a:xfrm>
        </p:spPr>
        <p:txBody>
          <a:bodyPr/>
          <a:lstStyle/>
          <a:p>
            <a:pPr marL="0" lvl="0" indent="0">
              <a:buNone/>
            </a:pPr>
            <a:r>
              <a:rPr kumimoji="0" lang="en-US" sz="1800" b="0" i="0" u="none" strike="noStrike" kern="1200" cap="none" spc="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anose="020B0502040204020203" pitchFamily="34" charset="0"/>
              </a:rPr>
              <a:t>with </a:t>
            </a:r>
            <a:r>
              <a:rPr lang="en-US" sz="1800">
                <a:ln w="3175">
                  <a:noFill/>
                </a:ln>
                <a:gradFill flip="none" rotWithShape="1">
                  <a:gsLst>
                    <a:gs pos="12000">
                      <a:srgbClr val="FFFFFF"/>
                    </a:gs>
                    <a:gs pos="100000">
                      <a:srgbClr val="FFFFFF"/>
                    </a:gs>
                  </a:gsLst>
                  <a:lin ang="18900000" scaled="1"/>
                  <a:tileRect/>
                </a:gradFill>
                <a:latin typeface="Segoe UI Semibold"/>
              </a:rPr>
              <a:t>Microsoft</a:t>
            </a:r>
            <a:r>
              <a:rPr kumimoji="0" lang="en-US" sz="1800" b="0" i="0" u="none" strike="noStrike" kern="1200" cap="none" spc="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anose="020B0502040204020203" pitchFamily="34" charset="0"/>
              </a:rPr>
              <a:t> Purview</a:t>
            </a:r>
            <a:endParaRPr lang="en-US"/>
          </a:p>
        </p:txBody>
      </p:sp>
      <p:grpSp>
        <p:nvGrpSpPr>
          <p:cNvPr id="2" name="Group 1">
            <a:extLst>
              <a:ext uri="{FF2B5EF4-FFF2-40B4-BE49-F238E27FC236}">
                <a16:creationId xmlns:a16="http://schemas.microsoft.com/office/drawing/2014/main" id="{20A791BE-840D-425F-8A8F-C88BD5618471}"/>
              </a:ext>
              <a:ext uri="{C183D7F6-B498-43B3-948B-1728B52AA6E4}">
                <adec:decorative xmlns:adec="http://schemas.microsoft.com/office/drawing/2017/decorative" val="1"/>
              </a:ext>
            </a:extLst>
          </p:cNvPr>
          <p:cNvGrpSpPr/>
          <p:nvPr/>
        </p:nvGrpSpPr>
        <p:grpSpPr>
          <a:xfrm>
            <a:off x="521430" y="5723680"/>
            <a:ext cx="4060805" cy="592479"/>
            <a:chOff x="521430" y="5723680"/>
            <a:chExt cx="4060805" cy="592479"/>
          </a:xfrm>
        </p:grpSpPr>
        <p:sp>
          <p:nvSpPr>
            <p:cNvPr id="34" name="Freeform 5">
              <a:extLst>
                <a:ext uri="{FF2B5EF4-FFF2-40B4-BE49-F238E27FC236}">
                  <a16:creationId xmlns:a16="http://schemas.microsoft.com/office/drawing/2014/main" id="{EC65C26F-13F7-4AC3-9135-B70F1E6842E6}"/>
                </a:ext>
                <a:ext uri="{C183D7F6-B498-43B3-948B-1728B52AA6E4}">
                  <adec:decorative xmlns:adec="http://schemas.microsoft.com/office/drawing/2017/decorative" val="1"/>
                </a:ext>
              </a:extLst>
            </p:cNvPr>
            <p:cNvSpPr>
              <a:spLocks noEditPoints="1"/>
            </p:cNvSpPr>
            <p:nvPr/>
          </p:nvSpPr>
          <p:spPr bwMode="auto">
            <a:xfrm>
              <a:off x="4096236" y="5828575"/>
              <a:ext cx="379521" cy="380991"/>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rgbClr val="0078D4"/>
            </a:solidFill>
            <a:ln>
              <a:noFill/>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35" name="Rectangle 34">
              <a:extLst>
                <a:ext uri="{FF2B5EF4-FFF2-40B4-BE49-F238E27FC236}">
                  <a16:creationId xmlns:a16="http://schemas.microsoft.com/office/drawing/2014/main" id="{87354D60-F8BE-407F-880F-7B4236CB53E5}"/>
                </a:ext>
                <a:ext uri="{C183D7F6-B498-43B3-948B-1728B52AA6E4}">
                  <adec:decorative xmlns:adec="http://schemas.microsoft.com/office/drawing/2017/decorative" val="1"/>
                </a:ext>
              </a:extLst>
            </p:cNvPr>
            <p:cNvSpPr/>
            <p:nvPr/>
          </p:nvSpPr>
          <p:spPr bwMode="auto">
            <a:xfrm>
              <a:off x="4280123" y="5822834"/>
              <a:ext cx="69537" cy="41716"/>
            </a:xfrm>
            <a:prstGeom prst="rect">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285E166-3529-4261-A97A-2F2F64FA058D}"/>
                </a:ext>
                <a:ext uri="{C183D7F6-B498-43B3-948B-1728B52AA6E4}">
                  <adec:decorative xmlns:adec="http://schemas.microsoft.com/office/drawing/2017/decorative" val="1"/>
                </a:ext>
              </a:extLst>
            </p:cNvPr>
            <p:cNvSpPr/>
            <p:nvPr/>
          </p:nvSpPr>
          <p:spPr bwMode="auto">
            <a:xfrm>
              <a:off x="3989756" y="5723680"/>
              <a:ext cx="592479" cy="592479"/>
            </a:xfrm>
            <a:prstGeom prst="ellipse">
              <a:avLst/>
            </a:prstGeom>
            <a:solidFill>
              <a:schemeClr val="bg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mn-ea"/>
                  <a:cs typeface="Segoe UI" pitchFamily="34" charset="0"/>
                </a:rPr>
                <a:t>5</a:t>
              </a:r>
            </a:p>
          </p:txBody>
        </p:sp>
        <p:sp>
          <p:nvSpPr>
            <p:cNvPr id="130" name="AutoShape 143">
              <a:extLst>
                <a:ext uri="{FF2B5EF4-FFF2-40B4-BE49-F238E27FC236}">
                  <a16:creationId xmlns:a16="http://schemas.microsoft.com/office/drawing/2014/main" id="{7B6E522D-9A35-43A2-9433-FCBA093A0BFF}"/>
                </a:ext>
                <a:ext uri="{C183D7F6-B498-43B3-948B-1728B52AA6E4}">
                  <adec:decorative xmlns:adec="http://schemas.microsoft.com/office/drawing/2017/decorative" val="1"/>
                </a:ext>
              </a:extLst>
            </p:cNvPr>
            <p:cNvSpPr>
              <a:spLocks noChangeAspect="1" noChangeArrowheads="1" noTextEdit="1"/>
            </p:cNvSpPr>
            <p:nvPr/>
          </p:nvSpPr>
          <p:spPr bwMode="auto">
            <a:xfrm>
              <a:off x="1528129" y="5859575"/>
              <a:ext cx="313247" cy="313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Rectangle 145">
              <a:extLst>
                <a:ext uri="{FF2B5EF4-FFF2-40B4-BE49-F238E27FC236}">
                  <a16:creationId xmlns:a16="http://schemas.microsoft.com/office/drawing/2014/main" id="{D4D7D67C-31B1-4241-8B48-385E42F4C708}"/>
                </a:ext>
                <a:ext uri="{C183D7F6-B498-43B3-948B-1728B52AA6E4}">
                  <adec:decorative xmlns:adec="http://schemas.microsoft.com/office/drawing/2017/decorative" val="1"/>
                </a:ext>
              </a:extLst>
            </p:cNvPr>
            <p:cNvSpPr>
              <a:spLocks noChangeArrowheads="1"/>
            </p:cNvSpPr>
            <p:nvPr/>
          </p:nvSpPr>
          <p:spPr bwMode="auto">
            <a:xfrm>
              <a:off x="1528129" y="5860864"/>
              <a:ext cx="313247" cy="3351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Rectangle 146">
              <a:extLst>
                <a:ext uri="{FF2B5EF4-FFF2-40B4-BE49-F238E27FC236}">
                  <a16:creationId xmlns:a16="http://schemas.microsoft.com/office/drawing/2014/main" id="{5F08FEDF-3CF5-4286-8382-EF991CF7A957}"/>
                </a:ext>
                <a:ext uri="{C183D7F6-B498-43B3-948B-1728B52AA6E4}">
                  <adec:decorative xmlns:adec="http://schemas.microsoft.com/office/drawing/2017/decorative" val="1"/>
                </a:ext>
              </a:extLst>
            </p:cNvPr>
            <p:cNvSpPr>
              <a:spLocks noChangeArrowheads="1"/>
            </p:cNvSpPr>
            <p:nvPr/>
          </p:nvSpPr>
          <p:spPr bwMode="auto">
            <a:xfrm>
              <a:off x="1528129" y="5894380"/>
              <a:ext cx="313247" cy="11343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Rectangle 147">
              <a:extLst>
                <a:ext uri="{FF2B5EF4-FFF2-40B4-BE49-F238E27FC236}">
                  <a16:creationId xmlns:a16="http://schemas.microsoft.com/office/drawing/2014/main" id="{9A3FC305-5200-457E-841A-A805E81B89DA}"/>
                </a:ext>
                <a:ext uri="{C183D7F6-B498-43B3-948B-1728B52AA6E4}">
                  <adec:decorative xmlns:adec="http://schemas.microsoft.com/office/drawing/2017/decorative" val="1"/>
                </a:ext>
              </a:extLst>
            </p:cNvPr>
            <p:cNvSpPr>
              <a:spLocks noChangeArrowheads="1"/>
            </p:cNvSpPr>
            <p:nvPr/>
          </p:nvSpPr>
          <p:spPr bwMode="auto">
            <a:xfrm>
              <a:off x="1528129" y="6024578"/>
              <a:ext cx="65743" cy="670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4" name="Rectangle 148">
              <a:extLst>
                <a:ext uri="{FF2B5EF4-FFF2-40B4-BE49-F238E27FC236}">
                  <a16:creationId xmlns:a16="http://schemas.microsoft.com/office/drawing/2014/main" id="{740DAF83-C5A8-4FA2-BF09-9187F00E3A84}"/>
                </a:ext>
                <a:ext uri="{C183D7F6-B498-43B3-948B-1728B52AA6E4}">
                  <adec:decorative xmlns:adec="http://schemas.microsoft.com/office/drawing/2017/decorative" val="1"/>
                </a:ext>
              </a:extLst>
            </p:cNvPr>
            <p:cNvSpPr>
              <a:spLocks noChangeArrowheads="1"/>
            </p:cNvSpPr>
            <p:nvPr/>
          </p:nvSpPr>
          <p:spPr bwMode="auto">
            <a:xfrm>
              <a:off x="1611919" y="6024578"/>
              <a:ext cx="64454" cy="6703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Rectangle 149">
              <a:extLst>
                <a:ext uri="{FF2B5EF4-FFF2-40B4-BE49-F238E27FC236}">
                  <a16:creationId xmlns:a16="http://schemas.microsoft.com/office/drawing/2014/main" id="{06C07370-61EF-4BC8-A128-C1057510FDAB}"/>
                </a:ext>
                <a:ext uri="{C183D7F6-B498-43B3-948B-1728B52AA6E4}">
                  <adec:decorative xmlns:adec="http://schemas.microsoft.com/office/drawing/2017/decorative" val="1"/>
                </a:ext>
              </a:extLst>
            </p:cNvPr>
            <p:cNvSpPr>
              <a:spLocks noChangeArrowheads="1"/>
            </p:cNvSpPr>
            <p:nvPr/>
          </p:nvSpPr>
          <p:spPr bwMode="auto">
            <a:xfrm>
              <a:off x="1693132" y="6024578"/>
              <a:ext cx="64454" cy="670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150">
              <a:extLst>
                <a:ext uri="{FF2B5EF4-FFF2-40B4-BE49-F238E27FC236}">
                  <a16:creationId xmlns:a16="http://schemas.microsoft.com/office/drawing/2014/main" id="{6358F1D0-39DA-4915-A664-CC3012068C05}"/>
                </a:ext>
                <a:ext uri="{C183D7F6-B498-43B3-948B-1728B52AA6E4}">
                  <adec:decorative xmlns:adec="http://schemas.microsoft.com/office/drawing/2017/decorative" val="1"/>
                </a:ext>
              </a:extLst>
            </p:cNvPr>
            <p:cNvSpPr>
              <a:spLocks/>
            </p:cNvSpPr>
            <p:nvPr/>
          </p:nvSpPr>
          <p:spPr bwMode="auto">
            <a:xfrm>
              <a:off x="1774344" y="6024578"/>
              <a:ext cx="67032" cy="67032"/>
            </a:xfrm>
            <a:custGeom>
              <a:avLst/>
              <a:gdLst>
                <a:gd name="T0" fmla="*/ 52 w 52"/>
                <a:gd name="T1" fmla="*/ 0 h 52"/>
                <a:gd name="T2" fmla="*/ 0 w 52"/>
                <a:gd name="T3" fmla="*/ 0 h 52"/>
                <a:gd name="T4" fmla="*/ 0 w 52"/>
                <a:gd name="T5" fmla="*/ 52 h 52"/>
                <a:gd name="T6" fmla="*/ 52 w 52"/>
                <a:gd name="T7" fmla="*/ 52 h 52"/>
                <a:gd name="T8" fmla="*/ 52 w 52"/>
                <a:gd name="T9" fmla="*/ 0 h 52"/>
                <a:gd name="T10" fmla="*/ 52 w 52"/>
                <a:gd name="T11" fmla="*/ 0 h 52"/>
              </a:gdLst>
              <a:ahLst/>
              <a:cxnLst>
                <a:cxn ang="0">
                  <a:pos x="T0" y="T1"/>
                </a:cxn>
                <a:cxn ang="0">
                  <a:pos x="T2" y="T3"/>
                </a:cxn>
                <a:cxn ang="0">
                  <a:pos x="T4" y="T5"/>
                </a:cxn>
                <a:cxn ang="0">
                  <a:pos x="T6" y="T7"/>
                </a:cxn>
                <a:cxn ang="0">
                  <a:pos x="T8" y="T9"/>
                </a:cxn>
                <a:cxn ang="0">
                  <a:pos x="T10" y="T11"/>
                </a:cxn>
              </a:cxnLst>
              <a:rect l="0" t="0" r="r" b="b"/>
              <a:pathLst>
                <a:path w="52" h="52">
                  <a:moveTo>
                    <a:pt x="52" y="0"/>
                  </a:moveTo>
                  <a:lnTo>
                    <a:pt x="0" y="0"/>
                  </a:lnTo>
                  <a:lnTo>
                    <a:pt x="0" y="52"/>
                  </a:lnTo>
                  <a:lnTo>
                    <a:pt x="52" y="52"/>
                  </a:lnTo>
                  <a:lnTo>
                    <a:pt x="52" y="0"/>
                  </a:lnTo>
                  <a:lnTo>
                    <a:pt x="5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7" name="Rectangle 151">
              <a:extLst>
                <a:ext uri="{FF2B5EF4-FFF2-40B4-BE49-F238E27FC236}">
                  <a16:creationId xmlns:a16="http://schemas.microsoft.com/office/drawing/2014/main" id="{97A6DF71-C2FE-4229-9A0E-387B883B37C2}"/>
                </a:ext>
                <a:ext uri="{C183D7F6-B498-43B3-948B-1728B52AA6E4}">
                  <adec:decorative xmlns:adec="http://schemas.microsoft.com/office/drawing/2017/decorative" val="1"/>
                </a:ext>
              </a:extLst>
            </p:cNvPr>
            <p:cNvSpPr>
              <a:spLocks noChangeArrowheads="1"/>
            </p:cNvSpPr>
            <p:nvPr/>
          </p:nvSpPr>
          <p:spPr bwMode="auto">
            <a:xfrm>
              <a:off x="1528129" y="6107079"/>
              <a:ext cx="148244" cy="6574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8" name="Rectangle 152">
              <a:extLst>
                <a:ext uri="{FF2B5EF4-FFF2-40B4-BE49-F238E27FC236}">
                  <a16:creationId xmlns:a16="http://schemas.microsoft.com/office/drawing/2014/main" id="{3D9E90DB-B604-4A45-8C4D-1E52D38C7ACD}"/>
                </a:ext>
                <a:ext uri="{C183D7F6-B498-43B3-948B-1728B52AA6E4}">
                  <adec:decorative xmlns:adec="http://schemas.microsoft.com/office/drawing/2017/decorative" val="1"/>
                </a:ext>
              </a:extLst>
            </p:cNvPr>
            <p:cNvSpPr>
              <a:spLocks noChangeArrowheads="1"/>
            </p:cNvSpPr>
            <p:nvPr/>
          </p:nvSpPr>
          <p:spPr bwMode="auto">
            <a:xfrm>
              <a:off x="1693132" y="6107079"/>
              <a:ext cx="148244" cy="657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Oval 138">
              <a:extLst>
                <a:ext uri="{FF2B5EF4-FFF2-40B4-BE49-F238E27FC236}">
                  <a16:creationId xmlns:a16="http://schemas.microsoft.com/office/drawing/2014/main" id="{3366E0A3-B6A2-4C76-A211-4CEDF97224D7}"/>
                </a:ext>
                <a:ext uri="{C183D7F6-B498-43B3-948B-1728B52AA6E4}">
                  <adec:decorative xmlns:adec="http://schemas.microsoft.com/office/drawing/2017/decorative" val="1"/>
                </a:ext>
              </a:extLst>
            </p:cNvPr>
            <p:cNvSpPr/>
            <p:nvPr/>
          </p:nvSpPr>
          <p:spPr bwMode="auto">
            <a:xfrm>
              <a:off x="1388512" y="5723680"/>
              <a:ext cx="592479" cy="592479"/>
            </a:xfrm>
            <a:prstGeom prst="ellipse">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mn-ea"/>
                  <a:cs typeface="Segoe UI" pitchFamily="34" charset="0"/>
                </a:rPr>
                <a:t>2</a:t>
              </a:r>
            </a:p>
          </p:txBody>
        </p:sp>
        <p:pic>
          <p:nvPicPr>
            <p:cNvPr id="140" name="data2">
              <a:extLst>
                <a:ext uri="{FF2B5EF4-FFF2-40B4-BE49-F238E27FC236}">
                  <a16:creationId xmlns:a16="http://schemas.microsoft.com/office/drawing/2014/main" id="{DC346D7A-BE7D-424A-AF09-477DE17A3465}"/>
                </a:ext>
                <a:ext uri="{C183D7F6-B498-43B3-948B-1728B52AA6E4}">
                  <adec:decorative xmlns:adec="http://schemas.microsoft.com/office/drawing/2017/decorative" val="1"/>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8298" y="5896825"/>
              <a:ext cx="238748" cy="238747"/>
            </a:xfrm>
            <a:prstGeom prst="rect">
              <a:avLst/>
            </a:prstGeom>
          </p:spPr>
        </p:pic>
        <p:sp>
          <p:nvSpPr>
            <p:cNvPr id="141" name="Oval 140">
              <a:extLst>
                <a:ext uri="{FF2B5EF4-FFF2-40B4-BE49-F238E27FC236}">
                  <a16:creationId xmlns:a16="http://schemas.microsoft.com/office/drawing/2014/main" id="{AC0E3C00-7813-4713-B5B2-AA1F1DB2E827}"/>
                </a:ext>
                <a:ext uri="{C183D7F6-B498-43B3-948B-1728B52AA6E4}">
                  <adec:decorative xmlns:adec="http://schemas.microsoft.com/office/drawing/2017/decorative" val="1"/>
                </a:ext>
              </a:extLst>
            </p:cNvPr>
            <p:cNvSpPr/>
            <p:nvPr/>
          </p:nvSpPr>
          <p:spPr bwMode="auto">
            <a:xfrm rot="19800000">
              <a:off x="622112" y="5820478"/>
              <a:ext cx="390679" cy="390678"/>
            </a:xfrm>
            <a:prstGeom prst="ellipse">
              <a:avLst/>
            </a:prstGeom>
            <a:noFill/>
            <a:ln w="158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2" name="Rectangle 141">
              <a:extLst>
                <a:ext uri="{FF2B5EF4-FFF2-40B4-BE49-F238E27FC236}">
                  <a16:creationId xmlns:a16="http://schemas.microsoft.com/office/drawing/2014/main" id="{38E7A78A-78C1-4DCE-BF7F-CE6800B21883}"/>
                </a:ext>
                <a:ext uri="{C183D7F6-B498-43B3-948B-1728B52AA6E4}">
                  <adec:decorative xmlns:adec="http://schemas.microsoft.com/office/drawing/2017/decorative" val="1"/>
                </a:ext>
              </a:extLst>
            </p:cNvPr>
            <p:cNvSpPr/>
            <p:nvPr/>
          </p:nvSpPr>
          <p:spPr bwMode="auto">
            <a:xfrm rot="19800000">
              <a:off x="721091" y="5796855"/>
              <a:ext cx="41288" cy="773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3" name="Rectangle 5">
              <a:extLst>
                <a:ext uri="{FF2B5EF4-FFF2-40B4-BE49-F238E27FC236}">
                  <a16:creationId xmlns:a16="http://schemas.microsoft.com/office/drawing/2014/main" id="{9418FFAA-1EAD-4FD2-B18C-C4E65D056CAE}"/>
                </a:ext>
                <a:ext uri="{C183D7F6-B498-43B3-948B-1728B52AA6E4}">
                  <adec:decorative xmlns:adec="http://schemas.microsoft.com/office/drawing/2017/decorative" val="1"/>
                </a:ext>
              </a:extLst>
            </p:cNvPr>
            <p:cNvSpPr/>
            <p:nvPr/>
          </p:nvSpPr>
          <p:spPr bwMode="auto">
            <a:xfrm rot="6300000">
              <a:off x="684906" y="5838207"/>
              <a:ext cx="38202" cy="38202"/>
            </a:xfrm>
            <a:custGeom>
              <a:avLst/>
              <a:gdLst>
                <a:gd name="connsiteX0" fmla="*/ 0 w 120650"/>
                <a:gd name="connsiteY0" fmla="*/ 0 h 120650"/>
                <a:gd name="connsiteX1" fmla="*/ 120650 w 120650"/>
                <a:gd name="connsiteY1" fmla="*/ 0 h 120650"/>
                <a:gd name="connsiteX2" fmla="*/ 120650 w 120650"/>
                <a:gd name="connsiteY2" fmla="*/ 120650 h 120650"/>
                <a:gd name="connsiteX3" fmla="*/ 0 w 120650"/>
                <a:gd name="connsiteY3" fmla="*/ 120650 h 120650"/>
                <a:gd name="connsiteX4" fmla="*/ 0 w 120650"/>
                <a:gd name="connsiteY4" fmla="*/ 0 h 120650"/>
                <a:gd name="connsiteX0" fmla="*/ 120650 w 212090"/>
                <a:gd name="connsiteY0" fmla="*/ 120650 h 212090"/>
                <a:gd name="connsiteX1" fmla="*/ 0 w 212090"/>
                <a:gd name="connsiteY1" fmla="*/ 120650 h 212090"/>
                <a:gd name="connsiteX2" fmla="*/ 0 w 212090"/>
                <a:gd name="connsiteY2" fmla="*/ 0 h 212090"/>
                <a:gd name="connsiteX3" fmla="*/ 120650 w 212090"/>
                <a:gd name="connsiteY3" fmla="*/ 0 h 212090"/>
                <a:gd name="connsiteX4" fmla="*/ 212090 w 212090"/>
                <a:gd name="connsiteY4" fmla="*/ 212090 h 212090"/>
                <a:gd name="connsiteX0" fmla="*/ 120650 w 120650"/>
                <a:gd name="connsiteY0" fmla="*/ 120650 h 120650"/>
                <a:gd name="connsiteX1" fmla="*/ 0 w 120650"/>
                <a:gd name="connsiteY1" fmla="*/ 120650 h 120650"/>
                <a:gd name="connsiteX2" fmla="*/ 0 w 120650"/>
                <a:gd name="connsiteY2" fmla="*/ 0 h 120650"/>
                <a:gd name="connsiteX3" fmla="*/ 120650 w 120650"/>
                <a:gd name="connsiteY3" fmla="*/ 0 h 120650"/>
                <a:gd name="connsiteX0" fmla="*/ 0 w 120650"/>
                <a:gd name="connsiteY0" fmla="*/ 120650 h 120650"/>
                <a:gd name="connsiteX1" fmla="*/ 0 w 120650"/>
                <a:gd name="connsiteY1" fmla="*/ 0 h 120650"/>
                <a:gd name="connsiteX2" fmla="*/ 120650 w 120650"/>
                <a:gd name="connsiteY2" fmla="*/ 0 h 120650"/>
              </a:gdLst>
              <a:ahLst/>
              <a:cxnLst>
                <a:cxn ang="0">
                  <a:pos x="connsiteX0" y="connsiteY0"/>
                </a:cxn>
                <a:cxn ang="0">
                  <a:pos x="connsiteX1" y="connsiteY1"/>
                </a:cxn>
                <a:cxn ang="0">
                  <a:pos x="connsiteX2" y="connsiteY2"/>
                </a:cxn>
              </a:cxnLst>
              <a:rect l="l" t="t" r="r" b="b"/>
              <a:pathLst>
                <a:path w="120650" h="120650">
                  <a:moveTo>
                    <a:pt x="0" y="120650"/>
                  </a:moveTo>
                  <a:lnTo>
                    <a:pt x="0" y="0"/>
                  </a:lnTo>
                  <a:lnTo>
                    <a:pt x="120650"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4" name="Rectangle 143">
              <a:extLst>
                <a:ext uri="{FF2B5EF4-FFF2-40B4-BE49-F238E27FC236}">
                  <a16:creationId xmlns:a16="http://schemas.microsoft.com/office/drawing/2014/main" id="{29A9E37B-4CB3-4F58-BC21-4A19456845AB}"/>
                </a:ext>
                <a:ext uri="{C183D7F6-B498-43B3-948B-1728B52AA6E4}">
                  <adec:decorative xmlns:adec="http://schemas.microsoft.com/office/drawing/2017/decorative" val="1"/>
                </a:ext>
              </a:extLst>
            </p:cNvPr>
            <p:cNvSpPr/>
            <p:nvPr/>
          </p:nvSpPr>
          <p:spPr bwMode="auto">
            <a:xfrm rot="19800000" flipH="1">
              <a:off x="890099" y="6148308"/>
              <a:ext cx="41288" cy="7733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45" name="Rectangle 5">
              <a:extLst>
                <a:ext uri="{FF2B5EF4-FFF2-40B4-BE49-F238E27FC236}">
                  <a16:creationId xmlns:a16="http://schemas.microsoft.com/office/drawing/2014/main" id="{E7E0900D-A627-4421-BA14-5F97A44C806B}"/>
                </a:ext>
                <a:ext uri="{C183D7F6-B498-43B3-948B-1728B52AA6E4}">
                  <adec:decorative xmlns:adec="http://schemas.microsoft.com/office/drawing/2017/decorative" val="1"/>
                </a:ext>
              </a:extLst>
            </p:cNvPr>
            <p:cNvSpPr/>
            <p:nvPr/>
          </p:nvSpPr>
          <p:spPr bwMode="auto">
            <a:xfrm rot="11700000" flipH="1">
              <a:off x="929370" y="6146094"/>
              <a:ext cx="38202" cy="38202"/>
            </a:xfrm>
            <a:custGeom>
              <a:avLst/>
              <a:gdLst>
                <a:gd name="connsiteX0" fmla="*/ 0 w 120650"/>
                <a:gd name="connsiteY0" fmla="*/ 0 h 120650"/>
                <a:gd name="connsiteX1" fmla="*/ 120650 w 120650"/>
                <a:gd name="connsiteY1" fmla="*/ 0 h 120650"/>
                <a:gd name="connsiteX2" fmla="*/ 120650 w 120650"/>
                <a:gd name="connsiteY2" fmla="*/ 120650 h 120650"/>
                <a:gd name="connsiteX3" fmla="*/ 0 w 120650"/>
                <a:gd name="connsiteY3" fmla="*/ 120650 h 120650"/>
                <a:gd name="connsiteX4" fmla="*/ 0 w 120650"/>
                <a:gd name="connsiteY4" fmla="*/ 0 h 120650"/>
                <a:gd name="connsiteX0" fmla="*/ 120650 w 212090"/>
                <a:gd name="connsiteY0" fmla="*/ 120650 h 212090"/>
                <a:gd name="connsiteX1" fmla="*/ 0 w 212090"/>
                <a:gd name="connsiteY1" fmla="*/ 120650 h 212090"/>
                <a:gd name="connsiteX2" fmla="*/ 0 w 212090"/>
                <a:gd name="connsiteY2" fmla="*/ 0 h 212090"/>
                <a:gd name="connsiteX3" fmla="*/ 120650 w 212090"/>
                <a:gd name="connsiteY3" fmla="*/ 0 h 212090"/>
                <a:gd name="connsiteX4" fmla="*/ 212090 w 212090"/>
                <a:gd name="connsiteY4" fmla="*/ 212090 h 212090"/>
                <a:gd name="connsiteX0" fmla="*/ 120650 w 120650"/>
                <a:gd name="connsiteY0" fmla="*/ 120650 h 120650"/>
                <a:gd name="connsiteX1" fmla="*/ 0 w 120650"/>
                <a:gd name="connsiteY1" fmla="*/ 120650 h 120650"/>
                <a:gd name="connsiteX2" fmla="*/ 0 w 120650"/>
                <a:gd name="connsiteY2" fmla="*/ 0 h 120650"/>
                <a:gd name="connsiteX3" fmla="*/ 120650 w 120650"/>
                <a:gd name="connsiteY3" fmla="*/ 0 h 120650"/>
                <a:gd name="connsiteX0" fmla="*/ 0 w 120650"/>
                <a:gd name="connsiteY0" fmla="*/ 120650 h 120650"/>
                <a:gd name="connsiteX1" fmla="*/ 0 w 120650"/>
                <a:gd name="connsiteY1" fmla="*/ 0 h 120650"/>
                <a:gd name="connsiteX2" fmla="*/ 120650 w 120650"/>
                <a:gd name="connsiteY2" fmla="*/ 0 h 120650"/>
              </a:gdLst>
              <a:ahLst/>
              <a:cxnLst>
                <a:cxn ang="0">
                  <a:pos x="connsiteX0" y="connsiteY0"/>
                </a:cxn>
                <a:cxn ang="0">
                  <a:pos x="connsiteX1" y="connsiteY1"/>
                </a:cxn>
                <a:cxn ang="0">
                  <a:pos x="connsiteX2" y="connsiteY2"/>
                </a:cxn>
              </a:cxnLst>
              <a:rect l="l" t="t" r="r" b="b"/>
              <a:pathLst>
                <a:path w="120650" h="120650">
                  <a:moveTo>
                    <a:pt x="0" y="120650"/>
                  </a:moveTo>
                  <a:lnTo>
                    <a:pt x="0" y="0"/>
                  </a:lnTo>
                  <a:lnTo>
                    <a:pt x="120650"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sp>
          <p:nvSpPr>
            <p:cNvPr id="147" name="Oval 146">
              <a:extLst>
                <a:ext uri="{FF2B5EF4-FFF2-40B4-BE49-F238E27FC236}">
                  <a16:creationId xmlns:a16="http://schemas.microsoft.com/office/drawing/2014/main" id="{438F1C3E-9D27-4CD3-A150-780176FD97BD}"/>
                </a:ext>
                <a:ext uri="{C183D7F6-B498-43B3-948B-1728B52AA6E4}">
                  <adec:decorative xmlns:adec="http://schemas.microsoft.com/office/drawing/2017/decorative" val="1"/>
                </a:ext>
              </a:extLst>
            </p:cNvPr>
            <p:cNvSpPr/>
            <p:nvPr/>
          </p:nvSpPr>
          <p:spPr bwMode="auto">
            <a:xfrm>
              <a:off x="521430" y="5723680"/>
              <a:ext cx="592479" cy="592479"/>
            </a:xfrm>
            <a:prstGeom prst="ellipse">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mn-ea"/>
                  <a:cs typeface="Segoe UI" pitchFamily="34" charset="0"/>
                </a:rPr>
                <a:t>1</a:t>
              </a:r>
            </a:p>
          </p:txBody>
        </p:sp>
        <p:pic>
          <p:nvPicPr>
            <p:cNvPr id="148" name="chart">
              <a:extLst>
                <a:ext uri="{FF2B5EF4-FFF2-40B4-BE49-F238E27FC236}">
                  <a16:creationId xmlns:a16="http://schemas.microsoft.com/office/drawing/2014/main" id="{016A8B3B-9143-47F6-9FEE-F2944646050B}"/>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66347" y="5830714"/>
              <a:ext cx="370970" cy="370969"/>
            </a:xfrm>
            <a:prstGeom prst="rect">
              <a:avLst/>
            </a:prstGeom>
          </p:spPr>
        </p:pic>
        <p:sp>
          <p:nvSpPr>
            <p:cNvPr id="149" name="Oval 148">
              <a:extLst>
                <a:ext uri="{FF2B5EF4-FFF2-40B4-BE49-F238E27FC236}">
                  <a16:creationId xmlns:a16="http://schemas.microsoft.com/office/drawing/2014/main" id="{6021200B-174D-45BF-92C5-AB77399CD72B}"/>
                </a:ext>
                <a:ext uri="{C183D7F6-B498-43B3-948B-1728B52AA6E4}">
                  <adec:decorative xmlns:adec="http://schemas.microsoft.com/office/drawing/2017/decorative" val="1"/>
                </a:ext>
              </a:extLst>
            </p:cNvPr>
            <p:cNvSpPr/>
            <p:nvPr/>
          </p:nvSpPr>
          <p:spPr bwMode="auto">
            <a:xfrm>
              <a:off x="2255594" y="5723680"/>
              <a:ext cx="592479" cy="592479"/>
            </a:xfrm>
            <a:prstGeom prst="ellipse">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mn-ea"/>
                  <a:cs typeface="Segoe UI" pitchFamily="34" charset="0"/>
                </a:rPr>
                <a:t>3</a:t>
              </a:r>
            </a:p>
          </p:txBody>
        </p:sp>
        <p:sp>
          <p:nvSpPr>
            <p:cNvPr id="150" name="AutoShape 20">
              <a:extLst>
                <a:ext uri="{FF2B5EF4-FFF2-40B4-BE49-F238E27FC236}">
                  <a16:creationId xmlns:a16="http://schemas.microsoft.com/office/drawing/2014/main" id="{35C75FAC-F534-46FC-8B4F-1296606D8457}"/>
                </a:ext>
                <a:ext uri="{C183D7F6-B498-43B3-948B-1728B52AA6E4}">
                  <adec:decorative xmlns:adec="http://schemas.microsoft.com/office/drawing/2017/decorative" val="1"/>
                </a:ext>
              </a:extLst>
            </p:cNvPr>
            <p:cNvSpPr>
              <a:spLocks noChangeAspect="1" noChangeArrowheads="1" noTextEdit="1"/>
            </p:cNvSpPr>
            <p:nvPr/>
          </p:nvSpPr>
          <p:spPr bwMode="auto">
            <a:xfrm>
              <a:off x="3216132" y="5814128"/>
              <a:ext cx="405566" cy="4041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22">
              <a:extLst>
                <a:ext uri="{FF2B5EF4-FFF2-40B4-BE49-F238E27FC236}">
                  <a16:creationId xmlns:a16="http://schemas.microsoft.com/office/drawing/2014/main" id="{A3988360-6FC9-4C5C-BFCB-EF124F9979F1}"/>
                </a:ext>
                <a:ext uri="{C183D7F6-B498-43B3-948B-1728B52AA6E4}">
                  <adec:decorative xmlns:adec="http://schemas.microsoft.com/office/drawing/2017/decorative" val="1"/>
                </a:ext>
              </a:extLst>
            </p:cNvPr>
            <p:cNvSpPr>
              <a:spLocks noChangeArrowheads="1"/>
            </p:cNvSpPr>
            <p:nvPr/>
          </p:nvSpPr>
          <p:spPr bwMode="auto">
            <a:xfrm>
              <a:off x="3386897" y="5984893"/>
              <a:ext cx="64037" cy="6546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23">
              <a:extLst>
                <a:ext uri="{FF2B5EF4-FFF2-40B4-BE49-F238E27FC236}">
                  <a16:creationId xmlns:a16="http://schemas.microsoft.com/office/drawing/2014/main" id="{5B0D3799-71A3-42A0-8485-BA3544DBC09D}"/>
                </a:ext>
                <a:ext uri="{C183D7F6-B498-43B3-948B-1728B52AA6E4}">
                  <adec:decorative xmlns:adec="http://schemas.microsoft.com/office/drawing/2017/decorative" val="1"/>
                </a:ext>
              </a:extLst>
            </p:cNvPr>
            <p:cNvSpPr>
              <a:spLocks noEditPoints="1"/>
            </p:cNvSpPr>
            <p:nvPr/>
          </p:nvSpPr>
          <p:spPr bwMode="auto">
            <a:xfrm>
              <a:off x="3267361" y="5858242"/>
              <a:ext cx="303107" cy="310222"/>
            </a:xfrm>
            <a:custGeom>
              <a:avLst/>
              <a:gdLst>
                <a:gd name="T0" fmla="*/ 98 w 144"/>
                <a:gd name="T1" fmla="*/ 8 h 147"/>
                <a:gd name="T2" fmla="*/ 88 w 144"/>
                <a:gd name="T3" fmla="*/ 0 h 147"/>
                <a:gd name="T4" fmla="*/ 80 w 144"/>
                <a:gd name="T5" fmla="*/ 4 h 147"/>
                <a:gd name="T6" fmla="*/ 72 w 144"/>
                <a:gd name="T7" fmla="*/ 3 h 147"/>
                <a:gd name="T8" fmla="*/ 0 w 144"/>
                <a:gd name="T9" fmla="*/ 75 h 147"/>
                <a:gd name="T10" fmla="*/ 72 w 144"/>
                <a:gd name="T11" fmla="*/ 147 h 147"/>
                <a:gd name="T12" fmla="*/ 144 w 144"/>
                <a:gd name="T13" fmla="*/ 75 h 147"/>
                <a:gd name="T14" fmla="*/ 98 w 144"/>
                <a:gd name="T15" fmla="*/ 8 h 147"/>
                <a:gd name="T16" fmla="*/ 119 w 144"/>
                <a:gd name="T17" fmla="*/ 123 h 147"/>
                <a:gd name="T18" fmla="*/ 98 w 144"/>
                <a:gd name="T19" fmla="*/ 137 h 147"/>
                <a:gd name="T20" fmla="*/ 72 w 144"/>
                <a:gd name="T21" fmla="*/ 142 h 147"/>
                <a:gd name="T22" fmla="*/ 46 w 144"/>
                <a:gd name="T23" fmla="*/ 137 h 147"/>
                <a:gd name="T24" fmla="*/ 25 w 144"/>
                <a:gd name="T25" fmla="*/ 123 h 147"/>
                <a:gd name="T26" fmla="*/ 10 w 144"/>
                <a:gd name="T27" fmla="*/ 101 h 147"/>
                <a:gd name="T28" fmla="*/ 5 w 144"/>
                <a:gd name="T29" fmla="*/ 75 h 147"/>
                <a:gd name="T30" fmla="*/ 10 w 144"/>
                <a:gd name="T31" fmla="*/ 49 h 147"/>
                <a:gd name="T32" fmla="*/ 25 w 144"/>
                <a:gd name="T33" fmla="*/ 28 h 147"/>
                <a:gd name="T34" fmla="*/ 46 w 144"/>
                <a:gd name="T35" fmla="*/ 14 h 147"/>
                <a:gd name="T36" fmla="*/ 72 w 144"/>
                <a:gd name="T37" fmla="*/ 8 h 147"/>
                <a:gd name="T38" fmla="*/ 78 w 144"/>
                <a:gd name="T39" fmla="*/ 9 h 147"/>
                <a:gd name="T40" fmla="*/ 78 w 144"/>
                <a:gd name="T41" fmla="*/ 10 h 147"/>
                <a:gd name="T42" fmla="*/ 88 w 144"/>
                <a:gd name="T43" fmla="*/ 20 h 147"/>
                <a:gd name="T44" fmla="*/ 97 w 144"/>
                <a:gd name="T45" fmla="*/ 13 h 147"/>
                <a:gd name="T46" fmla="*/ 98 w 144"/>
                <a:gd name="T47" fmla="*/ 14 h 147"/>
                <a:gd name="T48" fmla="*/ 119 w 144"/>
                <a:gd name="T49" fmla="*/ 28 h 147"/>
                <a:gd name="T50" fmla="*/ 134 w 144"/>
                <a:gd name="T51" fmla="*/ 49 h 147"/>
                <a:gd name="T52" fmla="*/ 139 w 144"/>
                <a:gd name="T53" fmla="*/ 75 h 147"/>
                <a:gd name="T54" fmla="*/ 134 w 144"/>
                <a:gd name="T55" fmla="*/ 101 h 147"/>
                <a:gd name="T56" fmla="*/ 119 w 144"/>
                <a:gd name="T57" fmla="*/ 123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4" h="147">
                  <a:moveTo>
                    <a:pt x="98" y="8"/>
                  </a:moveTo>
                  <a:cubicBezTo>
                    <a:pt x="97" y="3"/>
                    <a:pt x="93" y="0"/>
                    <a:pt x="88" y="0"/>
                  </a:cubicBezTo>
                  <a:cubicBezTo>
                    <a:pt x="84" y="0"/>
                    <a:pt x="81" y="1"/>
                    <a:pt x="80" y="4"/>
                  </a:cubicBezTo>
                  <a:cubicBezTo>
                    <a:pt x="77" y="3"/>
                    <a:pt x="75" y="3"/>
                    <a:pt x="72" y="3"/>
                  </a:cubicBezTo>
                  <a:cubicBezTo>
                    <a:pt x="32" y="3"/>
                    <a:pt x="0" y="35"/>
                    <a:pt x="0" y="75"/>
                  </a:cubicBezTo>
                  <a:cubicBezTo>
                    <a:pt x="0" y="115"/>
                    <a:pt x="32" y="147"/>
                    <a:pt x="72" y="147"/>
                  </a:cubicBezTo>
                  <a:cubicBezTo>
                    <a:pt x="112" y="147"/>
                    <a:pt x="144" y="115"/>
                    <a:pt x="144" y="75"/>
                  </a:cubicBezTo>
                  <a:cubicBezTo>
                    <a:pt x="144" y="44"/>
                    <a:pt x="125" y="18"/>
                    <a:pt x="98" y="8"/>
                  </a:cubicBezTo>
                  <a:close/>
                  <a:moveTo>
                    <a:pt x="119" y="123"/>
                  </a:moveTo>
                  <a:cubicBezTo>
                    <a:pt x="113" y="129"/>
                    <a:pt x="106" y="134"/>
                    <a:pt x="98" y="137"/>
                  </a:cubicBezTo>
                  <a:cubicBezTo>
                    <a:pt x="90" y="140"/>
                    <a:pt x="81" y="142"/>
                    <a:pt x="72" y="142"/>
                  </a:cubicBezTo>
                  <a:cubicBezTo>
                    <a:pt x="63" y="142"/>
                    <a:pt x="54" y="140"/>
                    <a:pt x="46" y="137"/>
                  </a:cubicBezTo>
                  <a:cubicBezTo>
                    <a:pt x="38" y="134"/>
                    <a:pt x="31" y="129"/>
                    <a:pt x="25" y="123"/>
                  </a:cubicBezTo>
                  <a:cubicBezTo>
                    <a:pt x="19" y="116"/>
                    <a:pt x="14" y="109"/>
                    <a:pt x="10" y="101"/>
                  </a:cubicBezTo>
                  <a:cubicBezTo>
                    <a:pt x="7" y="93"/>
                    <a:pt x="5" y="84"/>
                    <a:pt x="5" y="75"/>
                  </a:cubicBezTo>
                  <a:cubicBezTo>
                    <a:pt x="5" y="66"/>
                    <a:pt x="7" y="57"/>
                    <a:pt x="10" y="49"/>
                  </a:cubicBezTo>
                  <a:cubicBezTo>
                    <a:pt x="14" y="41"/>
                    <a:pt x="19" y="34"/>
                    <a:pt x="25" y="28"/>
                  </a:cubicBezTo>
                  <a:cubicBezTo>
                    <a:pt x="31" y="22"/>
                    <a:pt x="38" y="17"/>
                    <a:pt x="46" y="14"/>
                  </a:cubicBezTo>
                  <a:cubicBezTo>
                    <a:pt x="54" y="10"/>
                    <a:pt x="63" y="8"/>
                    <a:pt x="72" y="8"/>
                  </a:cubicBezTo>
                  <a:cubicBezTo>
                    <a:pt x="74" y="8"/>
                    <a:pt x="76" y="8"/>
                    <a:pt x="78" y="9"/>
                  </a:cubicBezTo>
                  <a:cubicBezTo>
                    <a:pt x="78" y="9"/>
                    <a:pt x="78" y="9"/>
                    <a:pt x="78" y="10"/>
                  </a:cubicBezTo>
                  <a:cubicBezTo>
                    <a:pt x="78" y="15"/>
                    <a:pt x="82" y="20"/>
                    <a:pt x="88" y="20"/>
                  </a:cubicBezTo>
                  <a:cubicBezTo>
                    <a:pt x="92" y="20"/>
                    <a:pt x="96" y="17"/>
                    <a:pt x="97" y="13"/>
                  </a:cubicBezTo>
                  <a:cubicBezTo>
                    <a:pt x="97" y="13"/>
                    <a:pt x="98" y="13"/>
                    <a:pt x="98" y="14"/>
                  </a:cubicBezTo>
                  <a:cubicBezTo>
                    <a:pt x="106" y="17"/>
                    <a:pt x="113" y="22"/>
                    <a:pt x="119" y="28"/>
                  </a:cubicBezTo>
                  <a:cubicBezTo>
                    <a:pt x="126" y="34"/>
                    <a:pt x="130" y="41"/>
                    <a:pt x="134" y="49"/>
                  </a:cubicBezTo>
                  <a:cubicBezTo>
                    <a:pt x="137" y="58"/>
                    <a:pt x="139" y="66"/>
                    <a:pt x="139" y="75"/>
                  </a:cubicBezTo>
                  <a:cubicBezTo>
                    <a:pt x="139" y="84"/>
                    <a:pt x="137" y="93"/>
                    <a:pt x="134" y="101"/>
                  </a:cubicBezTo>
                  <a:cubicBezTo>
                    <a:pt x="130" y="109"/>
                    <a:pt x="126" y="116"/>
                    <a:pt x="119" y="1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24">
              <a:extLst>
                <a:ext uri="{FF2B5EF4-FFF2-40B4-BE49-F238E27FC236}">
                  <a16:creationId xmlns:a16="http://schemas.microsoft.com/office/drawing/2014/main" id="{72194752-0757-4584-B0BB-84B0C62BE51F}"/>
                </a:ext>
                <a:ext uri="{C183D7F6-B498-43B3-948B-1728B52AA6E4}">
                  <adec:decorative xmlns:adec="http://schemas.microsoft.com/office/drawing/2017/decorative" val="1"/>
                </a:ext>
              </a:extLst>
            </p:cNvPr>
            <p:cNvSpPr>
              <a:spLocks noEditPoints="1"/>
            </p:cNvSpPr>
            <p:nvPr/>
          </p:nvSpPr>
          <p:spPr bwMode="auto">
            <a:xfrm>
              <a:off x="3216132" y="5816974"/>
              <a:ext cx="405566" cy="401297"/>
            </a:xfrm>
            <a:custGeom>
              <a:avLst/>
              <a:gdLst>
                <a:gd name="T0" fmla="*/ 192 w 192"/>
                <a:gd name="T1" fmla="*/ 95 h 191"/>
                <a:gd name="T2" fmla="*/ 179 w 192"/>
                <a:gd name="T3" fmla="*/ 47 h 191"/>
                <a:gd name="T4" fmla="*/ 182 w 192"/>
                <a:gd name="T5" fmla="*/ 39 h 191"/>
                <a:gd name="T6" fmla="*/ 172 w 192"/>
                <a:gd name="T7" fmla="*/ 29 h 191"/>
                <a:gd name="T8" fmla="*/ 167 w 192"/>
                <a:gd name="T9" fmla="*/ 31 h 191"/>
                <a:gd name="T10" fmla="*/ 96 w 192"/>
                <a:gd name="T11" fmla="*/ 0 h 191"/>
                <a:gd name="T12" fmla="*/ 0 w 192"/>
                <a:gd name="T13" fmla="*/ 95 h 191"/>
                <a:gd name="T14" fmla="*/ 14 w 192"/>
                <a:gd name="T15" fmla="*/ 144 h 191"/>
                <a:gd name="T16" fmla="*/ 10 w 192"/>
                <a:gd name="T17" fmla="*/ 151 h 191"/>
                <a:gd name="T18" fmla="*/ 20 w 192"/>
                <a:gd name="T19" fmla="*/ 161 h 191"/>
                <a:gd name="T20" fmla="*/ 25 w 192"/>
                <a:gd name="T21" fmla="*/ 160 h 191"/>
                <a:gd name="T22" fmla="*/ 96 w 192"/>
                <a:gd name="T23" fmla="*/ 191 h 191"/>
                <a:gd name="T24" fmla="*/ 141 w 192"/>
                <a:gd name="T25" fmla="*/ 180 h 191"/>
                <a:gd name="T26" fmla="*/ 147 w 192"/>
                <a:gd name="T27" fmla="*/ 181 h 191"/>
                <a:gd name="T28" fmla="*/ 157 w 192"/>
                <a:gd name="T29" fmla="*/ 171 h 191"/>
                <a:gd name="T30" fmla="*/ 157 w 192"/>
                <a:gd name="T31" fmla="*/ 169 h 191"/>
                <a:gd name="T32" fmla="*/ 192 w 192"/>
                <a:gd name="T33" fmla="*/ 95 h 191"/>
                <a:gd name="T34" fmla="*/ 155 w 192"/>
                <a:gd name="T35" fmla="*/ 165 h 191"/>
                <a:gd name="T36" fmla="*/ 147 w 192"/>
                <a:gd name="T37" fmla="*/ 161 h 191"/>
                <a:gd name="T38" fmla="*/ 137 w 192"/>
                <a:gd name="T39" fmla="*/ 171 h 191"/>
                <a:gd name="T40" fmla="*/ 138 w 192"/>
                <a:gd name="T41" fmla="*/ 176 h 191"/>
                <a:gd name="T42" fmla="*/ 131 w 192"/>
                <a:gd name="T43" fmla="*/ 179 h 191"/>
                <a:gd name="T44" fmla="*/ 96 w 192"/>
                <a:gd name="T45" fmla="*/ 186 h 191"/>
                <a:gd name="T46" fmla="*/ 61 w 192"/>
                <a:gd name="T47" fmla="*/ 179 h 191"/>
                <a:gd name="T48" fmla="*/ 32 w 192"/>
                <a:gd name="T49" fmla="*/ 159 h 191"/>
                <a:gd name="T50" fmla="*/ 29 w 192"/>
                <a:gd name="T51" fmla="*/ 156 h 191"/>
                <a:gd name="T52" fmla="*/ 30 w 192"/>
                <a:gd name="T53" fmla="*/ 151 h 191"/>
                <a:gd name="T54" fmla="*/ 20 w 192"/>
                <a:gd name="T55" fmla="*/ 141 h 191"/>
                <a:gd name="T56" fmla="*/ 18 w 192"/>
                <a:gd name="T57" fmla="*/ 141 h 191"/>
                <a:gd name="T58" fmla="*/ 13 w 192"/>
                <a:gd name="T59" fmla="*/ 131 h 191"/>
                <a:gd name="T60" fmla="*/ 5 w 192"/>
                <a:gd name="T61" fmla="*/ 95 h 191"/>
                <a:gd name="T62" fmla="*/ 13 w 192"/>
                <a:gd name="T63" fmla="*/ 60 h 191"/>
                <a:gd name="T64" fmla="*/ 32 w 192"/>
                <a:gd name="T65" fmla="*/ 31 h 191"/>
                <a:gd name="T66" fmla="*/ 61 w 192"/>
                <a:gd name="T67" fmla="*/ 12 h 191"/>
                <a:gd name="T68" fmla="*/ 96 w 192"/>
                <a:gd name="T69" fmla="*/ 5 h 191"/>
                <a:gd name="T70" fmla="*/ 131 w 192"/>
                <a:gd name="T71" fmla="*/ 12 h 191"/>
                <a:gd name="T72" fmla="*/ 160 w 192"/>
                <a:gd name="T73" fmla="*/ 31 h 191"/>
                <a:gd name="T74" fmla="*/ 163 w 192"/>
                <a:gd name="T75" fmla="*/ 34 h 191"/>
                <a:gd name="T76" fmla="*/ 162 w 192"/>
                <a:gd name="T77" fmla="*/ 40 h 191"/>
                <a:gd name="T78" fmla="*/ 172 w 192"/>
                <a:gd name="T79" fmla="*/ 50 h 191"/>
                <a:gd name="T80" fmla="*/ 174 w 192"/>
                <a:gd name="T81" fmla="*/ 49 h 191"/>
                <a:gd name="T82" fmla="*/ 180 w 192"/>
                <a:gd name="T83" fmla="*/ 60 h 191"/>
                <a:gd name="T84" fmla="*/ 187 w 192"/>
                <a:gd name="T85" fmla="*/ 95 h 191"/>
                <a:gd name="T86" fmla="*/ 180 w 192"/>
                <a:gd name="T87" fmla="*/ 131 h 191"/>
                <a:gd name="T88" fmla="*/ 160 w 192"/>
                <a:gd name="T89" fmla="*/ 159 h 191"/>
                <a:gd name="T90" fmla="*/ 155 w 192"/>
                <a:gd name="T91" fmla="*/ 165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2" h="191">
                  <a:moveTo>
                    <a:pt x="192" y="95"/>
                  </a:moveTo>
                  <a:cubicBezTo>
                    <a:pt x="192" y="78"/>
                    <a:pt x="187" y="61"/>
                    <a:pt x="179" y="47"/>
                  </a:cubicBezTo>
                  <a:cubicBezTo>
                    <a:pt x="181" y="45"/>
                    <a:pt x="182" y="42"/>
                    <a:pt x="182" y="39"/>
                  </a:cubicBezTo>
                  <a:cubicBezTo>
                    <a:pt x="182" y="34"/>
                    <a:pt x="177" y="29"/>
                    <a:pt x="172" y="29"/>
                  </a:cubicBezTo>
                  <a:cubicBezTo>
                    <a:pt x="170" y="29"/>
                    <a:pt x="168" y="30"/>
                    <a:pt x="167" y="31"/>
                  </a:cubicBezTo>
                  <a:cubicBezTo>
                    <a:pt x="149" y="12"/>
                    <a:pt x="124" y="0"/>
                    <a:pt x="96" y="0"/>
                  </a:cubicBezTo>
                  <a:cubicBezTo>
                    <a:pt x="43" y="0"/>
                    <a:pt x="0" y="42"/>
                    <a:pt x="0" y="95"/>
                  </a:cubicBezTo>
                  <a:cubicBezTo>
                    <a:pt x="0" y="113"/>
                    <a:pt x="5" y="129"/>
                    <a:pt x="14" y="144"/>
                  </a:cubicBezTo>
                  <a:cubicBezTo>
                    <a:pt x="11" y="145"/>
                    <a:pt x="10" y="148"/>
                    <a:pt x="10" y="151"/>
                  </a:cubicBezTo>
                  <a:cubicBezTo>
                    <a:pt x="10" y="157"/>
                    <a:pt x="15" y="161"/>
                    <a:pt x="20" y="161"/>
                  </a:cubicBezTo>
                  <a:cubicBezTo>
                    <a:pt x="22" y="161"/>
                    <a:pt x="24" y="161"/>
                    <a:pt x="25" y="160"/>
                  </a:cubicBezTo>
                  <a:cubicBezTo>
                    <a:pt x="43" y="179"/>
                    <a:pt x="68" y="191"/>
                    <a:pt x="96" y="191"/>
                  </a:cubicBezTo>
                  <a:cubicBezTo>
                    <a:pt x="112" y="191"/>
                    <a:pt x="128" y="187"/>
                    <a:pt x="141" y="180"/>
                  </a:cubicBezTo>
                  <a:cubicBezTo>
                    <a:pt x="143" y="181"/>
                    <a:pt x="145" y="181"/>
                    <a:pt x="147" y="181"/>
                  </a:cubicBezTo>
                  <a:cubicBezTo>
                    <a:pt x="153" y="181"/>
                    <a:pt x="157" y="177"/>
                    <a:pt x="157" y="171"/>
                  </a:cubicBezTo>
                  <a:cubicBezTo>
                    <a:pt x="157" y="171"/>
                    <a:pt x="157" y="170"/>
                    <a:pt x="157" y="169"/>
                  </a:cubicBezTo>
                  <a:cubicBezTo>
                    <a:pt x="178" y="152"/>
                    <a:pt x="192" y="125"/>
                    <a:pt x="192" y="95"/>
                  </a:cubicBezTo>
                  <a:close/>
                  <a:moveTo>
                    <a:pt x="155" y="165"/>
                  </a:moveTo>
                  <a:cubicBezTo>
                    <a:pt x="153" y="162"/>
                    <a:pt x="150" y="161"/>
                    <a:pt x="147" y="161"/>
                  </a:cubicBezTo>
                  <a:cubicBezTo>
                    <a:pt x="141" y="161"/>
                    <a:pt x="137" y="166"/>
                    <a:pt x="137" y="171"/>
                  </a:cubicBezTo>
                  <a:cubicBezTo>
                    <a:pt x="137" y="173"/>
                    <a:pt x="137" y="174"/>
                    <a:pt x="138" y="176"/>
                  </a:cubicBezTo>
                  <a:cubicBezTo>
                    <a:pt x="136" y="177"/>
                    <a:pt x="134" y="178"/>
                    <a:pt x="131" y="179"/>
                  </a:cubicBezTo>
                  <a:cubicBezTo>
                    <a:pt x="120" y="183"/>
                    <a:pt x="108" y="186"/>
                    <a:pt x="96" y="186"/>
                  </a:cubicBezTo>
                  <a:cubicBezTo>
                    <a:pt x="84" y="186"/>
                    <a:pt x="72" y="183"/>
                    <a:pt x="61" y="179"/>
                  </a:cubicBezTo>
                  <a:cubicBezTo>
                    <a:pt x="50" y="174"/>
                    <a:pt x="40" y="168"/>
                    <a:pt x="32" y="159"/>
                  </a:cubicBezTo>
                  <a:cubicBezTo>
                    <a:pt x="31" y="158"/>
                    <a:pt x="30" y="157"/>
                    <a:pt x="29" y="156"/>
                  </a:cubicBezTo>
                  <a:cubicBezTo>
                    <a:pt x="30" y="155"/>
                    <a:pt x="30" y="153"/>
                    <a:pt x="30" y="151"/>
                  </a:cubicBezTo>
                  <a:cubicBezTo>
                    <a:pt x="30" y="145"/>
                    <a:pt x="26" y="141"/>
                    <a:pt x="20" y="141"/>
                  </a:cubicBezTo>
                  <a:cubicBezTo>
                    <a:pt x="20" y="141"/>
                    <a:pt x="19" y="141"/>
                    <a:pt x="18" y="141"/>
                  </a:cubicBezTo>
                  <a:cubicBezTo>
                    <a:pt x="16" y="138"/>
                    <a:pt x="14" y="134"/>
                    <a:pt x="13" y="131"/>
                  </a:cubicBezTo>
                  <a:cubicBezTo>
                    <a:pt x="8" y="119"/>
                    <a:pt x="5" y="108"/>
                    <a:pt x="5" y="95"/>
                  </a:cubicBezTo>
                  <a:cubicBezTo>
                    <a:pt x="5" y="83"/>
                    <a:pt x="8" y="71"/>
                    <a:pt x="13" y="60"/>
                  </a:cubicBezTo>
                  <a:cubicBezTo>
                    <a:pt x="17" y="49"/>
                    <a:pt x="24" y="40"/>
                    <a:pt x="32" y="31"/>
                  </a:cubicBezTo>
                  <a:cubicBezTo>
                    <a:pt x="40" y="23"/>
                    <a:pt x="50" y="16"/>
                    <a:pt x="61" y="12"/>
                  </a:cubicBezTo>
                  <a:cubicBezTo>
                    <a:pt x="72" y="7"/>
                    <a:pt x="84" y="5"/>
                    <a:pt x="96" y="5"/>
                  </a:cubicBezTo>
                  <a:cubicBezTo>
                    <a:pt x="108" y="5"/>
                    <a:pt x="120" y="7"/>
                    <a:pt x="131" y="12"/>
                  </a:cubicBezTo>
                  <a:cubicBezTo>
                    <a:pt x="142" y="16"/>
                    <a:pt x="152" y="23"/>
                    <a:pt x="160" y="31"/>
                  </a:cubicBezTo>
                  <a:cubicBezTo>
                    <a:pt x="161" y="32"/>
                    <a:pt x="162" y="33"/>
                    <a:pt x="163" y="34"/>
                  </a:cubicBezTo>
                  <a:cubicBezTo>
                    <a:pt x="162" y="36"/>
                    <a:pt x="162" y="38"/>
                    <a:pt x="162" y="40"/>
                  </a:cubicBezTo>
                  <a:cubicBezTo>
                    <a:pt x="162" y="45"/>
                    <a:pt x="166" y="50"/>
                    <a:pt x="172" y="50"/>
                  </a:cubicBezTo>
                  <a:cubicBezTo>
                    <a:pt x="173" y="50"/>
                    <a:pt x="173" y="49"/>
                    <a:pt x="174" y="49"/>
                  </a:cubicBezTo>
                  <a:cubicBezTo>
                    <a:pt x="176" y="53"/>
                    <a:pt x="178" y="56"/>
                    <a:pt x="180" y="60"/>
                  </a:cubicBezTo>
                  <a:cubicBezTo>
                    <a:pt x="184" y="71"/>
                    <a:pt x="187" y="83"/>
                    <a:pt x="187" y="95"/>
                  </a:cubicBezTo>
                  <a:cubicBezTo>
                    <a:pt x="187" y="108"/>
                    <a:pt x="184" y="119"/>
                    <a:pt x="180" y="131"/>
                  </a:cubicBezTo>
                  <a:cubicBezTo>
                    <a:pt x="175" y="141"/>
                    <a:pt x="169" y="151"/>
                    <a:pt x="160" y="159"/>
                  </a:cubicBezTo>
                  <a:cubicBezTo>
                    <a:pt x="158" y="161"/>
                    <a:pt x="156" y="163"/>
                    <a:pt x="155" y="1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25">
              <a:extLst>
                <a:ext uri="{FF2B5EF4-FFF2-40B4-BE49-F238E27FC236}">
                  <a16:creationId xmlns:a16="http://schemas.microsoft.com/office/drawing/2014/main" id="{4893A978-C0EC-45FE-A512-E44E28019A27}"/>
                </a:ext>
                <a:ext uri="{C183D7F6-B498-43B3-948B-1728B52AA6E4}">
                  <adec:decorative xmlns:adec="http://schemas.microsoft.com/office/drawing/2017/decorative" val="1"/>
                </a:ext>
              </a:extLst>
            </p:cNvPr>
            <p:cNvSpPr>
              <a:spLocks noEditPoints="1"/>
            </p:cNvSpPr>
            <p:nvPr/>
          </p:nvSpPr>
          <p:spPr bwMode="auto">
            <a:xfrm>
              <a:off x="3302937" y="5915164"/>
              <a:ext cx="217725" cy="202072"/>
            </a:xfrm>
            <a:custGeom>
              <a:avLst/>
              <a:gdLst>
                <a:gd name="T0" fmla="*/ 98 w 103"/>
                <a:gd name="T1" fmla="*/ 70 h 96"/>
                <a:gd name="T2" fmla="*/ 103 w 103"/>
                <a:gd name="T3" fmla="*/ 48 h 96"/>
                <a:gd name="T4" fmla="*/ 55 w 103"/>
                <a:gd name="T5" fmla="*/ 0 h 96"/>
                <a:gd name="T6" fmla="*/ 8 w 103"/>
                <a:gd name="T7" fmla="*/ 38 h 96"/>
                <a:gd name="T8" fmla="*/ 0 w 103"/>
                <a:gd name="T9" fmla="*/ 48 h 96"/>
                <a:gd name="T10" fmla="*/ 8 w 103"/>
                <a:gd name="T11" fmla="*/ 58 h 96"/>
                <a:gd name="T12" fmla="*/ 55 w 103"/>
                <a:gd name="T13" fmla="*/ 96 h 96"/>
                <a:gd name="T14" fmla="*/ 85 w 103"/>
                <a:gd name="T15" fmla="*/ 86 h 96"/>
                <a:gd name="T16" fmla="*/ 91 w 103"/>
                <a:gd name="T17" fmla="*/ 88 h 96"/>
                <a:gd name="T18" fmla="*/ 101 w 103"/>
                <a:gd name="T19" fmla="*/ 77 h 96"/>
                <a:gd name="T20" fmla="*/ 98 w 103"/>
                <a:gd name="T21" fmla="*/ 70 h 96"/>
                <a:gd name="T22" fmla="*/ 25 w 103"/>
                <a:gd name="T23" fmla="*/ 79 h 96"/>
                <a:gd name="T24" fmla="*/ 13 w 103"/>
                <a:gd name="T25" fmla="*/ 58 h 96"/>
                <a:gd name="T26" fmla="*/ 20 w 103"/>
                <a:gd name="T27" fmla="*/ 48 h 96"/>
                <a:gd name="T28" fmla="*/ 13 w 103"/>
                <a:gd name="T29" fmla="*/ 39 h 96"/>
                <a:gd name="T30" fmla="*/ 25 w 103"/>
                <a:gd name="T31" fmla="*/ 18 h 96"/>
                <a:gd name="T32" fmla="*/ 55 w 103"/>
                <a:gd name="T33" fmla="*/ 6 h 96"/>
                <a:gd name="T34" fmla="*/ 85 w 103"/>
                <a:gd name="T35" fmla="*/ 18 h 96"/>
                <a:gd name="T36" fmla="*/ 98 w 103"/>
                <a:gd name="T37" fmla="*/ 48 h 96"/>
                <a:gd name="T38" fmla="*/ 93 w 103"/>
                <a:gd name="T39" fmla="*/ 68 h 96"/>
                <a:gd name="T40" fmla="*/ 90 w 103"/>
                <a:gd name="T41" fmla="*/ 67 h 96"/>
                <a:gd name="T42" fmla="*/ 80 w 103"/>
                <a:gd name="T43" fmla="*/ 77 h 96"/>
                <a:gd name="T44" fmla="*/ 81 w 103"/>
                <a:gd name="T45" fmla="*/ 82 h 96"/>
                <a:gd name="T46" fmla="*/ 55 w 103"/>
                <a:gd name="T47" fmla="*/ 91 h 96"/>
                <a:gd name="T48" fmla="*/ 25 w 103"/>
                <a:gd name="T49" fmla="*/ 7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3" h="96">
                  <a:moveTo>
                    <a:pt x="98" y="70"/>
                  </a:moveTo>
                  <a:cubicBezTo>
                    <a:pt x="101" y="64"/>
                    <a:pt x="103" y="56"/>
                    <a:pt x="103" y="48"/>
                  </a:cubicBezTo>
                  <a:cubicBezTo>
                    <a:pt x="103" y="22"/>
                    <a:pt x="81" y="0"/>
                    <a:pt x="55" y="0"/>
                  </a:cubicBezTo>
                  <a:cubicBezTo>
                    <a:pt x="32" y="0"/>
                    <a:pt x="13" y="17"/>
                    <a:pt x="8" y="38"/>
                  </a:cubicBezTo>
                  <a:cubicBezTo>
                    <a:pt x="4" y="39"/>
                    <a:pt x="0" y="43"/>
                    <a:pt x="0" y="48"/>
                  </a:cubicBezTo>
                  <a:cubicBezTo>
                    <a:pt x="0" y="53"/>
                    <a:pt x="4" y="58"/>
                    <a:pt x="8" y="58"/>
                  </a:cubicBezTo>
                  <a:cubicBezTo>
                    <a:pt x="13" y="80"/>
                    <a:pt x="32" y="96"/>
                    <a:pt x="55" y="96"/>
                  </a:cubicBezTo>
                  <a:cubicBezTo>
                    <a:pt x="66" y="96"/>
                    <a:pt x="77" y="92"/>
                    <a:pt x="85" y="86"/>
                  </a:cubicBezTo>
                  <a:cubicBezTo>
                    <a:pt x="86" y="87"/>
                    <a:pt x="88" y="88"/>
                    <a:pt x="91" y="88"/>
                  </a:cubicBezTo>
                  <a:cubicBezTo>
                    <a:pt x="96" y="88"/>
                    <a:pt x="101" y="83"/>
                    <a:pt x="101" y="77"/>
                  </a:cubicBezTo>
                  <a:cubicBezTo>
                    <a:pt x="101" y="75"/>
                    <a:pt x="99" y="72"/>
                    <a:pt x="98" y="70"/>
                  </a:cubicBezTo>
                  <a:close/>
                  <a:moveTo>
                    <a:pt x="25" y="79"/>
                  </a:moveTo>
                  <a:cubicBezTo>
                    <a:pt x="19" y="73"/>
                    <a:pt x="15" y="66"/>
                    <a:pt x="13" y="58"/>
                  </a:cubicBezTo>
                  <a:cubicBezTo>
                    <a:pt x="17" y="56"/>
                    <a:pt x="20" y="53"/>
                    <a:pt x="20" y="48"/>
                  </a:cubicBezTo>
                  <a:cubicBezTo>
                    <a:pt x="20" y="44"/>
                    <a:pt x="17" y="40"/>
                    <a:pt x="13" y="39"/>
                  </a:cubicBezTo>
                  <a:cubicBezTo>
                    <a:pt x="15" y="31"/>
                    <a:pt x="19" y="24"/>
                    <a:pt x="25" y="18"/>
                  </a:cubicBezTo>
                  <a:cubicBezTo>
                    <a:pt x="33" y="10"/>
                    <a:pt x="44" y="6"/>
                    <a:pt x="55" y="6"/>
                  </a:cubicBezTo>
                  <a:cubicBezTo>
                    <a:pt x="67" y="6"/>
                    <a:pt x="77" y="10"/>
                    <a:pt x="85" y="18"/>
                  </a:cubicBezTo>
                  <a:cubicBezTo>
                    <a:pt x="93" y="26"/>
                    <a:pt x="98" y="37"/>
                    <a:pt x="98" y="48"/>
                  </a:cubicBezTo>
                  <a:cubicBezTo>
                    <a:pt x="98" y="55"/>
                    <a:pt x="96" y="62"/>
                    <a:pt x="93" y="68"/>
                  </a:cubicBezTo>
                  <a:cubicBezTo>
                    <a:pt x="92" y="67"/>
                    <a:pt x="91" y="67"/>
                    <a:pt x="90" y="67"/>
                  </a:cubicBezTo>
                  <a:cubicBezTo>
                    <a:pt x="85" y="67"/>
                    <a:pt x="80" y="72"/>
                    <a:pt x="80" y="77"/>
                  </a:cubicBezTo>
                  <a:cubicBezTo>
                    <a:pt x="80" y="79"/>
                    <a:pt x="81" y="81"/>
                    <a:pt x="81" y="82"/>
                  </a:cubicBezTo>
                  <a:cubicBezTo>
                    <a:pt x="74" y="88"/>
                    <a:pt x="65" y="91"/>
                    <a:pt x="55" y="91"/>
                  </a:cubicBezTo>
                  <a:cubicBezTo>
                    <a:pt x="44" y="91"/>
                    <a:pt x="33" y="87"/>
                    <a:pt x="25" y="7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Oval 154">
              <a:extLst>
                <a:ext uri="{FF2B5EF4-FFF2-40B4-BE49-F238E27FC236}">
                  <a16:creationId xmlns:a16="http://schemas.microsoft.com/office/drawing/2014/main" id="{134123CC-88DC-4B5D-B96A-29F86DAB03C8}"/>
                </a:ext>
                <a:ext uri="{C183D7F6-B498-43B3-948B-1728B52AA6E4}">
                  <adec:decorative xmlns:adec="http://schemas.microsoft.com/office/drawing/2017/decorative" val="1"/>
                </a:ext>
              </a:extLst>
            </p:cNvPr>
            <p:cNvSpPr/>
            <p:nvPr/>
          </p:nvSpPr>
          <p:spPr bwMode="auto">
            <a:xfrm>
              <a:off x="3122676" y="5723680"/>
              <a:ext cx="592479" cy="592479"/>
            </a:xfrm>
            <a:prstGeom prst="ellipse">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mn-ea"/>
                  <a:cs typeface="Segoe UI" pitchFamily="34" charset="0"/>
                </a:rPr>
                <a:t>4</a:t>
              </a:r>
            </a:p>
          </p:txBody>
        </p:sp>
      </p:grpSp>
      <p:sp>
        <p:nvSpPr>
          <p:cNvPr id="164" name="Rectangle 163">
            <a:extLst>
              <a:ext uri="{FF2B5EF4-FFF2-40B4-BE49-F238E27FC236}">
                <a16:creationId xmlns:a16="http://schemas.microsoft.com/office/drawing/2014/main" id="{9FD466C2-0EF7-44ED-A341-05CCD58B31D4}"/>
              </a:ext>
              <a:ext uri="{C183D7F6-B498-43B3-948B-1728B52AA6E4}">
                <adec:decorative xmlns:adec="http://schemas.microsoft.com/office/drawing/2017/decorative" val="1"/>
              </a:ext>
            </a:extLst>
          </p:cNvPr>
          <p:cNvSpPr/>
          <p:nvPr/>
        </p:nvSpPr>
        <p:spPr bwMode="auto">
          <a:xfrm>
            <a:off x="6096000" y="585215"/>
            <a:ext cx="5501656" cy="149961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93664">
                    <a:srgbClr val="50E6FF"/>
                  </a:gs>
                  <a:gs pos="12000">
                    <a:srgbClr val="50E6FF"/>
                  </a:gs>
                </a:gsLst>
                <a:lin ang="18900000" scaled="1"/>
              </a:gradFill>
              <a:effectLst/>
              <a:uLnTx/>
              <a:uFillTx/>
              <a:latin typeface="Segoe UI Semibold"/>
              <a:ea typeface="Segoe UI" pitchFamily="34" charset="0"/>
              <a:cs typeface="Segoe UI" pitchFamily="34" charset="0"/>
            </a:endParaRPr>
          </a:p>
        </p:txBody>
      </p:sp>
      <p:sp>
        <p:nvSpPr>
          <p:cNvPr id="450" name="Content Placeholder 449">
            <a:extLst>
              <a:ext uri="{FF2B5EF4-FFF2-40B4-BE49-F238E27FC236}">
                <a16:creationId xmlns:a16="http://schemas.microsoft.com/office/drawing/2014/main" id="{4F723C3F-AA51-40BE-BC51-30B7443C1886}"/>
              </a:ext>
            </a:extLst>
          </p:cNvPr>
          <p:cNvSpPr>
            <a:spLocks noGrp="1"/>
          </p:cNvSpPr>
          <p:nvPr>
            <p:ph sz="quarter" idx="11"/>
          </p:nvPr>
        </p:nvSpPr>
        <p:spPr>
          <a:xfrm>
            <a:off x="7609242" y="729784"/>
            <a:ext cx="2469543" cy="206737"/>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Data governance reimagined</a:t>
            </a:r>
            <a:endParaRPr lang="en-US"/>
          </a:p>
        </p:txBody>
      </p:sp>
      <p:grpSp>
        <p:nvGrpSpPr>
          <p:cNvPr id="38" name="Group 37">
            <a:extLst>
              <a:ext uri="{FF2B5EF4-FFF2-40B4-BE49-F238E27FC236}">
                <a16:creationId xmlns:a16="http://schemas.microsoft.com/office/drawing/2014/main" id="{95360522-D35D-484D-B76E-B18AD949F73E}"/>
              </a:ext>
              <a:ext uri="{C183D7F6-B498-43B3-948B-1728B52AA6E4}">
                <adec:decorative xmlns:adec="http://schemas.microsoft.com/office/drawing/2017/decorative" val="1"/>
              </a:ext>
            </a:extLst>
          </p:cNvPr>
          <p:cNvGrpSpPr/>
          <p:nvPr/>
        </p:nvGrpSpPr>
        <p:grpSpPr>
          <a:xfrm>
            <a:off x="6797990" y="1155096"/>
            <a:ext cx="516603" cy="408978"/>
            <a:chOff x="6797990" y="1155096"/>
            <a:chExt cx="516603" cy="408978"/>
          </a:xfrm>
        </p:grpSpPr>
        <p:grpSp>
          <p:nvGrpSpPr>
            <p:cNvPr id="429" name="tablet">
              <a:extLst>
                <a:ext uri="{FF2B5EF4-FFF2-40B4-BE49-F238E27FC236}">
                  <a16:creationId xmlns:a16="http://schemas.microsoft.com/office/drawing/2014/main" id="{C06A2773-92C6-4809-B2A9-C546838C405E}"/>
                </a:ext>
                <a:ext uri="{C183D7F6-B498-43B3-948B-1728B52AA6E4}">
                  <adec:decorative xmlns:adec="http://schemas.microsoft.com/office/drawing/2017/decorative" val="1"/>
                </a:ext>
              </a:extLst>
            </p:cNvPr>
            <p:cNvGrpSpPr/>
            <p:nvPr/>
          </p:nvGrpSpPr>
          <p:grpSpPr>
            <a:xfrm>
              <a:off x="6797990" y="1155096"/>
              <a:ext cx="516603" cy="408978"/>
              <a:chOff x="8185627" y="3989430"/>
              <a:chExt cx="430503" cy="340815"/>
            </a:xfrm>
          </p:grpSpPr>
          <p:sp>
            <p:nvSpPr>
              <p:cNvPr id="430" name="Freeform: Shape 429">
                <a:extLst>
                  <a:ext uri="{FF2B5EF4-FFF2-40B4-BE49-F238E27FC236}">
                    <a16:creationId xmlns:a16="http://schemas.microsoft.com/office/drawing/2014/main" id="{D1C2E268-C2A9-4B80-9A13-C12F308B2F27}"/>
                  </a:ext>
                  <a:ext uri="{C183D7F6-B498-43B3-948B-1728B52AA6E4}">
                    <adec:decorative xmlns:adec="http://schemas.microsoft.com/office/drawing/2017/decorative" val="1"/>
                  </a:ext>
                </a:extLst>
              </p:cNvPr>
              <p:cNvSpPr/>
              <p:nvPr/>
            </p:nvSpPr>
            <p:spPr>
              <a:xfrm>
                <a:off x="8185627" y="3989430"/>
                <a:ext cx="430503" cy="340815"/>
              </a:xfrm>
              <a:custGeom>
                <a:avLst/>
                <a:gdLst>
                  <a:gd name="connsiteX0" fmla="*/ 403393 w 430502"/>
                  <a:gd name="connsiteY0" fmla="*/ 340792 h 340814"/>
                  <a:gd name="connsiteX1" fmla="*/ 28344 w 430502"/>
                  <a:gd name="connsiteY1" fmla="*/ 340792 h 340814"/>
                  <a:gd name="connsiteX2" fmla="*/ 1560 w 430502"/>
                  <a:gd name="connsiteY2" fmla="*/ 314037 h 340814"/>
                  <a:gd name="connsiteX3" fmla="*/ 1560 w 430502"/>
                  <a:gd name="connsiteY3" fmla="*/ 28316 h 340814"/>
                  <a:gd name="connsiteX4" fmla="*/ 28344 w 430502"/>
                  <a:gd name="connsiteY4" fmla="*/ 1560 h 340814"/>
                  <a:gd name="connsiteX5" fmla="*/ 403393 w 430502"/>
                  <a:gd name="connsiteY5" fmla="*/ 1560 h 340814"/>
                  <a:gd name="connsiteX6" fmla="*/ 430177 w 430502"/>
                  <a:gd name="connsiteY6" fmla="*/ 28316 h 340814"/>
                  <a:gd name="connsiteX7" fmla="*/ 430177 w 430502"/>
                  <a:gd name="connsiteY7" fmla="*/ 314037 h 340814"/>
                  <a:gd name="connsiteX8" fmla="*/ 403393 w 430502"/>
                  <a:gd name="connsiteY8" fmla="*/ 340792 h 34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502" h="340814">
                    <a:moveTo>
                      <a:pt x="403393" y="340792"/>
                    </a:moveTo>
                    <a:lnTo>
                      <a:pt x="28344" y="340792"/>
                    </a:lnTo>
                    <a:cubicBezTo>
                      <a:pt x="13556" y="340792"/>
                      <a:pt x="1560" y="328809"/>
                      <a:pt x="1560" y="314037"/>
                    </a:cubicBezTo>
                    <a:lnTo>
                      <a:pt x="1560" y="28316"/>
                    </a:lnTo>
                    <a:cubicBezTo>
                      <a:pt x="1560" y="13544"/>
                      <a:pt x="13556" y="1560"/>
                      <a:pt x="28344" y="1560"/>
                    </a:cubicBezTo>
                    <a:lnTo>
                      <a:pt x="403393" y="1560"/>
                    </a:lnTo>
                    <a:cubicBezTo>
                      <a:pt x="418181" y="1560"/>
                      <a:pt x="430177" y="13544"/>
                      <a:pt x="430177" y="28316"/>
                    </a:cubicBezTo>
                    <a:lnTo>
                      <a:pt x="430177" y="314037"/>
                    </a:lnTo>
                    <a:cubicBezTo>
                      <a:pt x="430177" y="328809"/>
                      <a:pt x="418181" y="340792"/>
                      <a:pt x="403393" y="340792"/>
                    </a:cubicBezTo>
                    <a:close/>
                  </a:path>
                </a:pathLst>
              </a:custGeom>
              <a:solidFill>
                <a:srgbClr val="0078D4"/>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2" name="Freeform: Shape 431">
                <a:extLst>
                  <a:ext uri="{FF2B5EF4-FFF2-40B4-BE49-F238E27FC236}">
                    <a16:creationId xmlns:a16="http://schemas.microsoft.com/office/drawing/2014/main" id="{627BF117-81AD-44CF-B1B4-12173371C58E}"/>
                  </a:ext>
                  <a:ext uri="{C183D7F6-B498-43B3-948B-1728B52AA6E4}">
                    <adec:decorative xmlns:adec="http://schemas.microsoft.com/office/drawing/2017/decorative" val="1"/>
                  </a:ext>
                </a:extLst>
              </p:cNvPr>
              <p:cNvSpPr/>
              <p:nvPr/>
            </p:nvSpPr>
            <p:spPr>
              <a:xfrm>
                <a:off x="8343163" y="4277641"/>
                <a:ext cx="116594" cy="13453"/>
              </a:xfrm>
              <a:custGeom>
                <a:avLst/>
                <a:gdLst>
                  <a:gd name="connsiteX0" fmla="*/ 109677 w 116594"/>
                  <a:gd name="connsiteY0" fmla="*/ 12865 h 13453"/>
                  <a:gd name="connsiteX1" fmla="*/ 7219 w 116594"/>
                  <a:gd name="connsiteY1" fmla="*/ 12865 h 13453"/>
                  <a:gd name="connsiteX2" fmla="*/ 1560 w 116594"/>
                  <a:gd name="connsiteY2" fmla="*/ 7213 h 13453"/>
                  <a:gd name="connsiteX3" fmla="*/ 7219 w 116594"/>
                  <a:gd name="connsiteY3" fmla="*/ 1560 h 13453"/>
                  <a:gd name="connsiteX4" fmla="*/ 109677 w 116594"/>
                  <a:gd name="connsiteY4" fmla="*/ 1560 h 13453"/>
                  <a:gd name="connsiteX5" fmla="*/ 115335 w 116594"/>
                  <a:gd name="connsiteY5" fmla="*/ 7213 h 13453"/>
                  <a:gd name="connsiteX6" fmla="*/ 109677 w 116594"/>
                  <a:gd name="connsiteY6" fmla="*/ 12865 h 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94" h="13453">
                    <a:moveTo>
                      <a:pt x="109677" y="12865"/>
                    </a:moveTo>
                    <a:lnTo>
                      <a:pt x="7219" y="12865"/>
                    </a:lnTo>
                    <a:cubicBezTo>
                      <a:pt x="4126" y="12865"/>
                      <a:pt x="1560" y="10303"/>
                      <a:pt x="1560" y="7213"/>
                    </a:cubicBezTo>
                    <a:cubicBezTo>
                      <a:pt x="1560" y="4123"/>
                      <a:pt x="4126" y="1560"/>
                      <a:pt x="7219" y="1560"/>
                    </a:cubicBezTo>
                    <a:lnTo>
                      <a:pt x="109677" y="1560"/>
                    </a:lnTo>
                    <a:cubicBezTo>
                      <a:pt x="112770" y="1560"/>
                      <a:pt x="115335" y="4123"/>
                      <a:pt x="115335" y="7213"/>
                    </a:cubicBezTo>
                    <a:cubicBezTo>
                      <a:pt x="115335" y="10303"/>
                      <a:pt x="112770" y="12865"/>
                      <a:pt x="109677" y="12865"/>
                    </a:cubicBezTo>
                    <a:close/>
                  </a:path>
                </a:pathLst>
              </a:custGeom>
              <a:solidFill>
                <a:schemeClr val="accent1"/>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6867BE7E-F83D-4D13-BE24-334DF8702AC5}"/>
                  </a:ext>
                  <a:ext uri="{C183D7F6-B498-43B3-948B-1728B52AA6E4}">
                    <adec:decorative xmlns:adec="http://schemas.microsoft.com/office/drawing/2017/decorative" val="1"/>
                  </a:ext>
                </a:extLst>
              </p:cNvPr>
              <p:cNvSpPr/>
              <p:nvPr/>
            </p:nvSpPr>
            <p:spPr>
              <a:xfrm>
                <a:off x="8229691" y="4047465"/>
                <a:ext cx="340815" cy="215251"/>
              </a:xfrm>
              <a:custGeom>
                <a:avLst/>
                <a:gdLst>
                  <a:gd name="connsiteX0" fmla="*/ 92324 w 340814"/>
                  <a:gd name="connsiteY0" fmla="*/ 116497 h 215251"/>
                  <a:gd name="connsiteX1" fmla="*/ 131707 w 340814"/>
                  <a:gd name="connsiteY1" fmla="*/ 152824 h 215251"/>
                  <a:gd name="connsiteX2" fmla="*/ 193272 w 340814"/>
                  <a:gd name="connsiteY2" fmla="*/ 91173 h 215251"/>
                  <a:gd name="connsiteX3" fmla="*/ 228506 w 340814"/>
                  <a:gd name="connsiteY3" fmla="*/ 123958 h 215251"/>
                  <a:gd name="connsiteX4" fmla="*/ 342130 w 340814"/>
                  <a:gd name="connsiteY4" fmla="*/ 1560 h 215251"/>
                  <a:gd name="connsiteX5" fmla="*/ 342130 w 340814"/>
                  <a:gd name="connsiteY5" fmla="*/ 214927 h 215251"/>
                  <a:gd name="connsiteX6" fmla="*/ 1560 w 340814"/>
                  <a:gd name="connsiteY6" fmla="*/ 214927 h 215251"/>
                  <a:gd name="connsiteX7" fmla="*/ 92324 w 340814"/>
                  <a:gd name="connsiteY7" fmla="*/ 116497 h 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14" h="215251">
                    <a:moveTo>
                      <a:pt x="92324" y="116497"/>
                    </a:moveTo>
                    <a:lnTo>
                      <a:pt x="131707" y="152824"/>
                    </a:lnTo>
                    <a:lnTo>
                      <a:pt x="193272" y="91173"/>
                    </a:lnTo>
                    <a:lnTo>
                      <a:pt x="228506" y="123958"/>
                    </a:lnTo>
                    <a:lnTo>
                      <a:pt x="342130" y="1560"/>
                    </a:lnTo>
                    <a:lnTo>
                      <a:pt x="342130" y="214927"/>
                    </a:lnTo>
                    <a:lnTo>
                      <a:pt x="1560" y="214927"/>
                    </a:lnTo>
                    <a:lnTo>
                      <a:pt x="92324" y="116497"/>
                    </a:lnTo>
                    <a:close/>
                  </a:path>
                </a:pathLst>
              </a:custGeom>
              <a:solidFill>
                <a:srgbClr val="50E6FF"/>
              </a:solidFill>
              <a:ln w="4419"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163" name="Rectangle 26">
              <a:extLst>
                <a:ext uri="{FF2B5EF4-FFF2-40B4-BE49-F238E27FC236}">
                  <a16:creationId xmlns:a16="http://schemas.microsoft.com/office/drawing/2014/main" id="{87A1174A-F494-4397-9847-A359689F1FFB}"/>
                </a:ext>
                <a:ext uri="{C183D7F6-B498-43B3-948B-1728B52AA6E4}">
                  <adec:decorative xmlns:adec="http://schemas.microsoft.com/office/drawing/2017/decorative" val="1"/>
                </a:ext>
              </a:extLst>
            </p:cNvPr>
            <p:cNvSpPr>
              <a:spLocks noChangeArrowheads="1"/>
            </p:cNvSpPr>
            <p:nvPr/>
          </p:nvSpPr>
          <p:spPr bwMode="auto">
            <a:xfrm>
              <a:off x="6843954" y="1216008"/>
              <a:ext cx="135647" cy="163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5" name="Rectangle 27">
              <a:extLst>
                <a:ext uri="{FF2B5EF4-FFF2-40B4-BE49-F238E27FC236}">
                  <a16:creationId xmlns:a16="http://schemas.microsoft.com/office/drawing/2014/main" id="{0CB18E7A-5923-4499-A065-F2F4CE05738F}"/>
                </a:ext>
                <a:ext uri="{C183D7F6-B498-43B3-948B-1728B52AA6E4}">
                  <adec:decorative xmlns:adec="http://schemas.microsoft.com/office/drawing/2017/decorative" val="1"/>
                </a:ext>
              </a:extLst>
            </p:cNvPr>
            <p:cNvSpPr>
              <a:spLocks noChangeArrowheads="1"/>
            </p:cNvSpPr>
            <p:nvPr/>
          </p:nvSpPr>
          <p:spPr bwMode="auto">
            <a:xfrm>
              <a:off x="6843954" y="1247246"/>
              <a:ext cx="135647" cy="163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166" name="Rectangle 27">
              <a:extLst>
                <a:ext uri="{FF2B5EF4-FFF2-40B4-BE49-F238E27FC236}">
                  <a16:creationId xmlns:a16="http://schemas.microsoft.com/office/drawing/2014/main" id="{EA0F276B-3F3C-4EF7-8CEF-F4084CA1B211}"/>
                </a:ext>
                <a:ext uri="{C183D7F6-B498-43B3-948B-1728B52AA6E4}">
                  <adec:decorative xmlns:adec="http://schemas.microsoft.com/office/drawing/2017/decorative" val="1"/>
                </a:ext>
              </a:extLst>
            </p:cNvPr>
            <p:cNvSpPr>
              <a:spLocks noChangeArrowheads="1"/>
            </p:cNvSpPr>
            <p:nvPr/>
          </p:nvSpPr>
          <p:spPr bwMode="auto">
            <a:xfrm>
              <a:off x="6843954" y="1278484"/>
              <a:ext cx="135647" cy="1632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1" name="Content Placeholder 450">
            <a:extLst>
              <a:ext uri="{FF2B5EF4-FFF2-40B4-BE49-F238E27FC236}">
                <a16:creationId xmlns:a16="http://schemas.microsoft.com/office/drawing/2014/main" id="{2164738C-7F56-4BF2-B701-0C2A9E7951A7}"/>
              </a:ext>
            </a:extLst>
          </p:cNvPr>
          <p:cNvSpPr>
            <a:spLocks noGrp="1"/>
          </p:cNvSpPr>
          <p:nvPr>
            <p:ph sz="quarter" idx="12"/>
          </p:nvPr>
        </p:nvSpPr>
        <p:spPr>
          <a:xfrm>
            <a:off x="6614146" y="1750526"/>
            <a:ext cx="939166" cy="201051"/>
          </a:xfrm>
        </p:spPr>
        <p:txBody>
          <a:bodyPr/>
          <a:lstStyle/>
          <a:p>
            <a:pPr marL="0" lvl="0" indent="0" algn="ctr" defTabSz="914367">
              <a:spcBef>
                <a:spcPts val="0"/>
              </a:spcBef>
              <a:buSzTx/>
              <a:buNone/>
            </a:pPr>
            <a:r>
              <a:rPr lang="en-US" sz="1200">
                <a:gradFill>
                  <a:gsLst>
                    <a:gs pos="81053">
                      <a:srgbClr val="FFFFFF"/>
                    </a:gs>
                    <a:gs pos="56000">
                      <a:srgbClr val="FFFFFF"/>
                    </a:gs>
                  </a:gsLst>
                  <a:lin ang="18900000" scaled="1"/>
                </a:gradFill>
                <a:latin typeface="Segoe UI Semibold"/>
                <a:cs typeface="+mn-cs"/>
              </a:rPr>
              <a:t>Data Map </a:t>
            </a:r>
            <a:endParaRPr lang="en-US"/>
          </a:p>
        </p:txBody>
      </p:sp>
      <p:grpSp>
        <p:nvGrpSpPr>
          <p:cNvPr id="329" name="Graphic 358">
            <a:extLst>
              <a:ext uri="{FF2B5EF4-FFF2-40B4-BE49-F238E27FC236}">
                <a16:creationId xmlns:a16="http://schemas.microsoft.com/office/drawing/2014/main" id="{C92A374B-2080-4677-9344-B0884C8BF2B9}"/>
              </a:ext>
              <a:ext uri="{C183D7F6-B498-43B3-948B-1728B52AA6E4}">
                <adec:decorative xmlns:adec="http://schemas.microsoft.com/office/drawing/2017/decorative" val="1"/>
              </a:ext>
            </a:extLst>
          </p:cNvPr>
          <p:cNvGrpSpPr/>
          <p:nvPr/>
        </p:nvGrpSpPr>
        <p:grpSpPr>
          <a:xfrm>
            <a:off x="8558862" y="1126795"/>
            <a:ext cx="463538" cy="463538"/>
            <a:chOff x="6342178" y="3062267"/>
            <a:chExt cx="386282" cy="386282"/>
          </a:xfrm>
        </p:grpSpPr>
        <p:sp>
          <p:nvSpPr>
            <p:cNvPr id="330" name="Freeform: Shape 329">
              <a:extLst>
                <a:ext uri="{FF2B5EF4-FFF2-40B4-BE49-F238E27FC236}">
                  <a16:creationId xmlns:a16="http://schemas.microsoft.com/office/drawing/2014/main" id="{31A049E7-CFDE-48CF-83BE-090FDB0B3B8C}"/>
                </a:ext>
                <a:ext uri="{C183D7F6-B498-43B3-948B-1728B52AA6E4}">
                  <adec:decorative xmlns:adec="http://schemas.microsoft.com/office/drawing/2017/decorative" val="1"/>
                </a:ext>
              </a:extLst>
            </p:cNvPr>
            <p:cNvSpPr/>
            <p:nvPr/>
          </p:nvSpPr>
          <p:spPr>
            <a:xfrm>
              <a:off x="6358556" y="3079220"/>
              <a:ext cx="254866" cy="25486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rgbClr val="262626"/>
            </a:solidFill>
            <a:ln w="392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31" name="Freeform: Shape 330">
              <a:extLst>
                <a:ext uri="{FF2B5EF4-FFF2-40B4-BE49-F238E27FC236}">
                  <a16:creationId xmlns:a16="http://schemas.microsoft.com/office/drawing/2014/main" id="{12A9711A-DE62-4DAF-ADD4-32857D58BB11}"/>
                </a:ext>
                <a:ext uri="{C183D7F6-B498-43B3-948B-1728B52AA6E4}">
                  <adec:decorative xmlns:adec="http://schemas.microsoft.com/office/drawing/2017/decorative" val="1"/>
                </a:ext>
              </a:extLst>
            </p:cNvPr>
            <p:cNvSpPr/>
            <p:nvPr/>
          </p:nvSpPr>
          <p:spPr>
            <a:xfrm>
              <a:off x="6345290" y="3066371"/>
              <a:ext cx="374335" cy="378317"/>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0078D4"/>
            </a:solidFill>
            <a:ln w="392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6DC3AE43-6199-46CE-9220-47E6A83DFE88}"/>
                </a:ext>
                <a:ext uri="{C183D7F6-B498-43B3-948B-1728B52AA6E4}">
                  <adec:decorative xmlns:adec="http://schemas.microsoft.com/office/drawing/2017/decorative" val="1"/>
                </a:ext>
              </a:extLst>
            </p:cNvPr>
            <p:cNvSpPr/>
            <p:nvPr/>
          </p:nvSpPr>
          <p:spPr>
            <a:xfrm>
              <a:off x="6435779" y="3146281"/>
              <a:ext cx="19911" cy="119469"/>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0078D4"/>
            </a:solidFill>
            <a:ln w="392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33" name="Freeform: Shape 332">
              <a:extLst>
                <a:ext uri="{FF2B5EF4-FFF2-40B4-BE49-F238E27FC236}">
                  <a16:creationId xmlns:a16="http://schemas.microsoft.com/office/drawing/2014/main" id="{5B72D74C-BE65-429E-9772-F0986A2DFD54}"/>
                </a:ext>
                <a:ext uri="{C183D7F6-B498-43B3-948B-1728B52AA6E4}">
                  <adec:decorative xmlns:adec="http://schemas.microsoft.com/office/drawing/2017/decorative" val="1"/>
                </a:ext>
              </a:extLst>
            </p:cNvPr>
            <p:cNvSpPr/>
            <p:nvPr/>
          </p:nvSpPr>
          <p:spPr>
            <a:xfrm>
              <a:off x="6475668" y="3186820"/>
              <a:ext cx="19911" cy="79646"/>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chemeClr val="accent1"/>
            </a:solidFill>
            <a:ln w="392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34" name="Freeform: Shape 333">
              <a:extLst>
                <a:ext uri="{FF2B5EF4-FFF2-40B4-BE49-F238E27FC236}">
                  <a16:creationId xmlns:a16="http://schemas.microsoft.com/office/drawing/2014/main" id="{F8876F44-9630-4309-ADCE-C060E273A0E8}"/>
                </a:ext>
                <a:ext uri="{C183D7F6-B498-43B3-948B-1728B52AA6E4}">
                  <adec:decorative xmlns:adec="http://schemas.microsoft.com/office/drawing/2017/decorative" val="1"/>
                </a:ext>
              </a:extLst>
            </p:cNvPr>
            <p:cNvSpPr/>
            <p:nvPr/>
          </p:nvSpPr>
          <p:spPr>
            <a:xfrm>
              <a:off x="6516093" y="3226907"/>
              <a:ext cx="19911" cy="39823"/>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2" name="Content Placeholder 451">
            <a:extLst>
              <a:ext uri="{FF2B5EF4-FFF2-40B4-BE49-F238E27FC236}">
                <a16:creationId xmlns:a16="http://schemas.microsoft.com/office/drawing/2014/main" id="{FA796BCC-5688-45FC-A419-86C6C2123006}"/>
              </a:ext>
            </a:extLst>
          </p:cNvPr>
          <p:cNvSpPr>
            <a:spLocks noGrp="1"/>
          </p:cNvSpPr>
          <p:nvPr>
            <p:ph sz="quarter" idx="13"/>
          </p:nvPr>
        </p:nvSpPr>
        <p:spPr>
          <a:xfrm>
            <a:off x="8444239" y="1747186"/>
            <a:ext cx="799549" cy="151609"/>
          </a:xfrm>
        </p:spPr>
        <p:txBody>
          <a:bodyPr/>
          <a:lstStyle/>
          <a:p>
            <a:pPr marL="0" lvl="0" indent="0" algn="ctr" defTabSz="914367">
              <a:spcBef>
                <a:spcPts val="0"/>
              </a:spcBef>
              <a:buSzTx/>
              <a:buNone/>
            </a:pPr>
            <a:r>
              <a:rPr lang="en-US" sz="1200">
                <a:gradFill>
                  <a:gsLst>
                    <a:gs pos="81053">
                      <a:srgbClr val="FFFFFF"/>
                    </a:gs>
                    <a:gs pos="56000">
                      <a:srgbClr val="FFFFFF"/>
                    </a:gs>
                  </a:gsLst>
                  <a:lin ang="18900000" scaled="1"/>
                </a:gradFill>
                <a:latin typeface="Segoe UI Semibold"/>
                <a:cs typeface="+mn-cs"/>
              </a:rPr>
              <a:t>Catalog</a:t>
            </a:r>
            <a:endParaRPr lang="en-US"/>
          </a:p>
        </p:txBody>
      </p:sp>
      <p:grpSp>
        <p:nvGrpSpPr>
          <p:cNvPr id="335" name="Group 334">
            <a:extLst>
              <a:ext uri="{FF2B5EF4-FFF2-40B4-BE49-F238E27FC236}">
                <a16:creationId xmlns:a16="http://schemas.microsoft.com/office/drawing/2014/main" id="{BBAAACF7-3BBF-4845-980D-1D3967102794}"/>
              </a:ext>
              <a:ext uri="{C183D7F6-B498-43B3-948B-1728B52AA6E4}">
                <adec:decorative xmlns:adec="http://schemas.microsoft.com/office/drawing/2017/decorative" val="1"/>
              </a:ext>
            </a:extLst>
          </p:cNvPr>
          <p:cNvGrpSpPr/>
          <p:nvPr/>
        </p:nvGrpSpPr>
        <p:grpSpPr>
          <a:xfrm>
            <a:off x="10366240" y="1155093"/>
            <a:ext cx="504908" cy="406942"/>
            <a:chOff x="2589870" y="1219200"/>
            <a:chExt cx="528742" cy="426150"/>
          </a:xfrm>
        </p:grpSpPr>
        <p:sp>
          <p:nvSpPr>
            <p:cNvPr id="336" name="Freeform 13">
              <a:extLst>
                <a:ext uri="{FF2B5EF4-FFF2-40B4-BE49-F238E27FC236}">
                  <a16:creationId xmlns:a16="http://schemas.microsoft.com/office/drawing/2014/main" id="{6DE170D9-4A5C-4F24-A908-85562EC6B730}"/>
                </a:ext>
                <a:ext uri="{C183D7F6-B498-43B3-948B-1728B52AA6E4}">
                  <adec:decorative xmlns:adec="http://schemas.microsoft.com/office/drawing/2017/decorative" val="1"/>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37" name="Rectangle 14">
              <a:extLst>
                <a:ext uri="{FF2B5EF4-FFF2-40B4-BE49-F238E27FC236}">
                  <a16:creationId xmlns:a16="http://schemas.microsoft.com/office/drawing/2014/main" id="{44CECE95-2498-4EAE-9B43-AD0615287938}"/>
                </a:ext>
                <a:ext uri="{C183D7F6-B498-43B3-948B-1728B52AA6E4}">
                  <adec:decorative xmlns:adec="http://schemas.microsoft.com/office/drawing/2017/decorative" val="1"/>
                </a:ext>
              </a:extLst>
            </p:cNvPr>
            <p:cNvSpPr>
              <a:spLocks noChangeArrowheads="1"/>
            </p:cNvSpPr>
            <p:nvPr/>
          </p:nvSpPr>
          <p:spPr bwMode="auto">
            <a:xfrm>
              <a:off x="2968670" y="1330417"/>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38" name="Rectangle 15">
              <a:extLst>
                <a:ext uri="{FF2B5EF4-FFF2-40B4-BE49-F238E27FC236}">
                  <a16:creationId xmlns:a16="http://schemas.microsoft.com/office/drawing/2014/main" id="{815F4C84-3A66-4BC8-8661-D6BBFEA1419B}"/>
                </a:ext>
                <a:ext uri="{C183D7F6-B498-43B3-948B-1728B52AA6E4}">
                  <adec:decorative xmlns:adec="http://schemas.microsoft.com/office/drawing/2017/decorative" val="1"/>
                </a:ext>
              </a:extLst>
            </p:cNvPr>
            <p:cNvSpPr>
              <a:spLocks noChangeArrowheads="1"/>
            </p:cNvSpPr>
            <p:nvPr/>
          </p:nvSpPr>
          <p:spPr bwMode="auto">
            <a:xfrm>
              <a:off x="2926581" y="1375137"/>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39" name="Rectangle 16">
              <a:extLst>
                <a:ext uri="{FF2B5EF4-FFF2-40B4-BE49-F238E27FC236}">
                  <a16:creationId xmlns:a16="http://schemas.microsoft.com/office/drawing/2014/main" id="{14041FA4-8439-4547-91D9-A263B43B0368}"/>
                </a:ext>
                <a:ext uri="{C183D7F6-B498-43B3-948B-1728B52AA6E4}">
                  <adec:decorative xmlns:adec="http://schemas.microsoft.com/office/drawing/2017/decorative" val="1"/>
                </a:ext>
              </a:extLst>
            </p:cNvPr>
            <p:cNvSpPr>
              <a:spLocks noChangeArrowheads="1"/>
            </p:cNvSpPr>
            <p:nvPr/>
          </p:nvSpPr>
          <p:spPr bwMode="auto">
            <a:xfrm>
              <a:off x="2884492" y="1427747"/>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0" name="Rectangle 17">
              <a:extLst>
                <a:ext uri="{FF2B5EF4-FFF2-40B4-BE49-F238E27FC236}">
                  <a16:creationId xmlns:a16="http://schemas.microsoft.com/office/drawing/2014/main" id="{A83808E7-736A-4EEE-BBA9-687AF9A05B84}"/>
                </a:ext>
                <a:ext uri="{C183D7F6-B498-43B3-948B-1728B52AA6E4}">
                  <adec:decorative xmlns:adec="http://schemas.microsoft.com/office/drawing/2017/decorative" val="1"/>
                </a:ext>
              </a:extLst>
            </p:cNvPr>
            <p:cNvSpPr>
              <a:spLocks noChangeArrowheads="1"/>
            </p:cNvSpPr>
            <p:nvPr/>
          </p:nvSpPr>
          <p:spPr bwMode="auto">
            <a:xfrm>
              <a:off x="2842403" y="1411965"/>
              <a:ext cx="30251" cy="1532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1" name="Rectangle 18">
              <a:extLst>
                <a:ext uri="{FF2B5EF4-FFF2-40B4-BE49-F238E27FC236}">
                  <a16:creationId xmlns:a16="http://schemas.microsoft.com/office/drawing/2014/main" id="{B4032937-A444-40D5-A66B-2E21B2BA4368}"/>
                </a:ext>
                <a:ext uri="{C183D7F6-B498-43B3-948B-1728B52AA6E4}">
                  <adec:decorative xmlns:adec="http://schemas.microsoft.com/office/drawing/2017/decorative" val="1"/>
                </a:ext>
              </a:extLst>
            </p:cNvPr>
            <p:cNvSpPr>
              <a:spLocks noChangeArrowheads="1"/>
            </p:cNvSpPr>
            <p:nvPr/>
          </p:nvSpPr>
          <p:spPr bwMode="auto">
            <a:xfrm>
              <a:off x="2800315" y="1447477"/>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2" name="Rectangle 19">
              <a:extLst>
                <a:ext uri="{FF2B5EF4-FFF2-40B4-BE49-F238E27FC236}">
                  <a16:creationId xmlns:a16="http://schemas.microsoft.com/office/drawing/2014/main" id="{F57E3998-A04D-4FBC-90E9-8E2558976FCC}"/>
                </a:ext>
                <a:ext uri="{C183D7F6-B498-43B3-948B-1728B52AA6E4}">
                  <adec:decorative xmlns:adec="http://schemas.microsoft.com/office/drawing/2017/decorative" val="1"/>
                </a:ext>
              </a:extLst>
            </p:cNvPr>
            <p:cNvSpPr>
              <a:spLocks noChangeArrowheads="1"/>
            </p:cNvSpPr>
            <p:nvPr/>
          </p:nvSpPr>
          <p:spPr bwMode="auto">
            <a:xfrm>
              <a:off x="2968670" y="1352778"/>
              <a:ext cx="30251" cy="1670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3" name="Rectangle 20">
              <a:extLst>
                <a:ext uri="{FF2B5EF4-FFF2-40B4-BE49-F238E27FC236}">
                  <a16:creationId xmlns:a16="http://schemas.microsoft.com/office/drawing/2014/main" id="{DF477D67-CCE5-4E43-9B33-6C3A07CCA767}"/>
                </a:ext>
                <a:ext uri="{C183D7F6-B498-43B3-948B-1728B52AA6E4}">
                  <adec:decorative xmlns:adec="http://schemas.microsoft.com/office/drawing/2017/decorative" val="1"/>
                </a:ext>
              </a:extLst>
            </p:cNvPr>
            <p:cNvSpPr>
              <a:spLocks noChangeArrowheads="1"/>
            </p:cNvSpPr>
            <p:nvPr/>
          </p:nvSpPr>
          <p:spPr bwMode="auto">
            <a:xfrm>
              <a:off x="2926581" y="1448058"/>
              <a:ext cx="30251" cy="12100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4" name="Rectangle 21">
              <a:extLst>
                <a:ext uri="{FF2B5EF4-FFF2-40B4-BE49-F238E27FC236}">
                  <a16:creationId xmlns:a16="http://schemas.microsoft.com/office/drawing/2014/main" id="{826ECA4F-C4C4-4006-A5D4-BA6C7CCB0EE4}"/>
                </a:ext>
                <a:ext uri="{C183D7F6-B498-43B3-948B-1728B52AA6E4}">
                  <adec:decorative xmlns:adec="http://schemas.microsoft.com/office/drawing/2017/decorative" val="1"/>
                </a:ext>
              </a:extLst>
            </p:cNvPr>
            <p:cNvSpPr>
              <a:spLocks noChangeArrowheads="1"/>
            </p:cNvSpPr>
            <p:nvPr/>
          </p:nvSpPr>
          <p:spPr bwMode="auto">
            <a:xfrm>
              <a:off x="2884492" y="1496724"/>
              <a:ext cx="30251" cy="7234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5" name="Rectangle 22">
              <a:extLst>
                <a:ext uri="{FF2B5EF4-FFF2-40B4-BE49-F238E27FC236}">
                  <a16:creationId xmlns:a16="http://schemas.microsoft.com/office/drawing/2014/main" id="{F38734F9-DAF1-433B-A0FA-14FF4E43E9F9}"/>
                </a:ext>
                <a:ext uri="{C183D7F6-B498-43B3-948B-1728B52AA6E4}">
                  <adec:decorative xmlns:adec="http://schemas.microsoft.com/office/drawing/2017/decorative" val="1"/>
                </a:ext>
              </a:extLst>
            </p:cNvPr>
            <p:cNvSpPr>
              <a:spLocks noChangeArrowheads="1"/>
            </p:cNvSpPr>
            <p:nvPr/>
          </p:nvSpPr>
          <p:spPr bwMode="auto">
            <a:xfrm>
              <a:off x="2842403" y="1526974"/>
              <a:ext cx="30251" cy="42089"/>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6" name="Rectangle 23">
              <a:extLst>
                <a:ext uri="{FF2B5EF4-FFF2-40B4-BE49-F238E27FC236}">
                  <a16:creationId xmlns:a16="http://schemas.microsoft.com/office/drawing/2014/main" id="{C2D005DE-F8F6-4CCE-88B6-428AB7F0F6FB}"/>
                </a:ext>
                <a:ext uri="{C183D7F6-B498-43B3-948B-1728B52AA6E4}">
                  <adec:decorative xmlns:adec="http://schemas.microsoft.com/office/drawing/2017/decorative" val="1"/>
                </a:ext>
              </a:extLst>
            </p:cNvPr>
            <p:cNvSpPr>
              <a:spLocks noChangeArrowheads="1"/>
            </p:cNvSpPr>
            <p:nvPr/>
          </p:nvSpPr>
          <p:spPr bwMode="auto">
            <a:xfrm>
              <a:off x="2800315" y="1473309"/>
              <a:ext cx="30251" cy="95756"/>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49" name="Rectangle 26">
              <a:extLst>
                <a:ext uri="{FF2B5EF4-FFF2-40B4-BE49-F238E27FC236}">
                  <a16:creationId xmlns:a16="http://schemas.microsoft.com/office/drawing/2014/main" id="{F073C438-29EC-4C75-AEB0-04367502B63A}"/>
                </a:ext>
                <a:ext uri="{C183D7F6-B498-43B3-948B-1728B52AA6E4}">
                  <adec:decorative xmlns:adec="http://schemas.microsoft.com/office/drawing/2017/decorative" val="1"/>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50" name="Rectangle 27">
              <a:extLst>
                <a:ext uri="{FF2B5EF4-FFF2-40B4-BE49-F238E27FC236}">
                  <a16:creationId xmlns:a16="http://schemas.microsoft.com/office/drawing/2014/main" id="{9DD62EF2-412E-409B-A9C1-61A7A456DD2C}"/>
                </a:ext>
                <a:ext uri="{C183D7F6-B498-43B3-948B-1728B52AA6E4}">
                  <adec:decorative xmlns:adec="http://schemas.microsoft.com/office/drawing/2017/decorative" val="1"/>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51" name="Freeform 28">
              <a:extLst>
                <a:ext uri="{FF2B5EF4-FFF2-40B4-BE49-F238E27FC236}">
                  <a16:creationId xmlns:a16="http://schemas.microsoft.com/office/drawing/2014/main" id="{81EA07AC-F13D-47D4-8C09-55FA6AE8FBD6}"/>
                </a:ext>
                <a:ext uri="{C183D7F6-B498-43B3-948B-1728B52AA6E4}">
                  <adec:decorative xmlns:adec="http://schemas.microsoft.com/office/drawing/2017/decorative" val="1"/>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52" name="Oval 29">
              <a:extLst>
                <a:ext uri="{FF2B5EF4-FFF2-40B4-BE49-F238E27FC236}">
                  <a16:creationId xmlns:a16="http://schemas.microsoft.com/office/drawing/2014/main" id="{D3C05352-59CD-4BE7-BFD9-0E6758D591F1}"/>
                </a:ext>
                <a:ext uri="{C183D7F6-B498-43B3-948B-1728B52AA6E4}">
                  <adec:decorative xmlns:adec="http://schemas.microsoft.com/office/drawing/2017/decorative" val="1"/>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53" name="Freeform 30">
              <a:extLst>
                <a:ext uri="{FF2B5EF4-FFF2-40B4-BE49-F238E27FC236}">
                  <a16:creationId xmlns:a16="http://schemas.microsoft.com/office/drawing/2014/main" id="{7F1100AE-1B2A-4C4C-8229-729DA01DF933}"/>
                </a:ext>
                <a:ext uri="{C183D7F6-B498-43B3-948B-1728B52AA6E4}">
                  <adec:decorative xmlns:adec="http://schemas.microsoft.com/office/drawing/2017/decorative" val="1"/>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354" name="Freeform 31">
              <a:extLst>
                <a:ext uri="{FF2B5EF4-FFF2-40B4-BE49-F238E27FC236}">
                  <a16:creationId xmlns:a16="http://schemas.microsoft.com/office/drawing/2014/main" id="{BC6743FA-E81B-462F-BAD1-B458666412E4}"/>
                </a:ext>
                <a:ext uri="{C183D7F6-B498-43B3-948B-1728B52AA6E4}">
                  <adec:decorative xmlns:adec="http://schemas.microsoft.com/office/drawing/2017/decorative" val="1"/>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453" name="Content Placeholder 452">
            <a:extLst>
              <a:ext uri="{FF2B5EF4-FFF2-40B4-BE49-F238E27FC236}">
                <a16:creationId xmlns:a16="http://schemas.microsoft.com/office/drawing/2014/main" id="{AAF3003E-A547-4DE0-8387-9EF6D9BD3CCC}"/>
              </a:ext>
            </a:extLst>
          </p:cNvPr>
          <p:cNvSpPr>
            <a:spLocks noGrp="1"/>
          </p:cNvSpPr>
          <p:nvPr>
            <p:ph sz="quarter" idx="14"/>
          </p:nvPr>
        </p:nvSpPr>
        <p:spPr>
          <a:xfrm>
            <a:off x="10106389" y="1747060"/>
            <a:ext cx="1004909" cy="256641"/>
          </a:xfrm>
        </p:spPr>
        <p:txBody>
          <a:bodyPr/>
          <a:lstStyle/>
          <a:p>
            <a:pPr marL="0" lvl="0" indent="0" algn="ctr" defTabSz="914367">
              <a:spcBef>
                <a:spcPts val="0"/>
              </a:spcBef>
              <a:buSzTx/>
              <a:buNone/>
            </a:pPr>
            <a:r>
              <a:rPr lang="en-US" sz="1200">
                <a:gradFill>
                  <a:gsLst>
                    <a:gs pos="81053">
                      <a:srgbClr val="FFFFFF"/>
                    </a:gs>
                    <a:gs pos="56000">
                      <a:srgbClr val="FFFFFF"/>
                    </a:gs>
                  </a:gsLst>
                  <a:lin ang="18900000" scaled="1"/>
                </a:gradFill>
                <a:latin typeface="Segoe UI Semibold"/>
                <a:cs typeface="+mn-cs"/>
              </a:rPr>
              <a:t>Compliance</a:t>
            </a:r>
            <a:endParaRPr lang="en-US"/>
          </a:p>
        </p:txBody>
      </p:sp>
      <p:sp>
        <p:nvSpPr>
          <p:cNvPr id="218" name="Rectangle 217">
            <a:extLst>
              <a:ext uri="{FF2B5EF4-FFF2-40B4-BE49-F238E27FC236}">
                <a16:creationId xmlns:a16="http://schemas.microsoft.com/office/drawing/2014/main" id="{7CF4BD54-6009-4133-93C0-18EC5D38FA35}"/>
              </a:ext>
              <a:ext uri="{C183D7F6-B498-43B3-948B-1728B52AA6E4}">
                <adec:decorative xmlns:adec="http://schemas.microsoft.com/office/drawing/2017/decorative" val="1"/>
              </a:ext>
            </a:extLst>
          </p:cNvPr>
          <p:cNvSpPr/>
          <p:nvPr/>
        </p:nvSpPr>
        <p:spPr bwMode="auto">
          <a:xfrm>
            <a:off x="6096000" y="2131400"/>
            <a:ext cx="5501656" cy="1499616"/>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endParaRPr kumimoji="0" lang="en-US" sz="1200" b="0" i="0" u="none" strike="noStrike" kern="1200" cap="none" spc="0" normalizeH="0" baseline="0" noProof="0">
              <a:ln>
                <a:noFill/>
              </a:ln>
              <a:gradFill>
                <a:gsLst>
                  <a:gs pos="93664">
                    <a:srgbClr val="50E6FF"/>
                  </a:gs>
                  <a:gs pos="12000">
                    <a:srgbClr val="50E6FF"/>
                  </a:gs>
                </a:gsLst>
                <a:lin ang="18900000" scaled="1"/>
              </a:gradFill>
              <a:effectLst/>
              <a:uLnTx/>
              <a:uFillTx/>
              <a:latin typeface="Segoe UI Semibold"/>
              <a:ea typeface="Segoe UI" pitchFamily="34" charset="0"/>
              <a:cs typeface="Segoe UI" pitchFamily="34" charset="0"/>
            </a:endParaRPr>
          </a:p>
        </p:txBody>
      </p:sp>
      <p:sp>
        <p:nvSpPr>
          <p:cNvPr id="454" name="Content Placeholder 453">
            <a:extLst>
              <a:ext uri="{FF2B5EF4-FFF2-40B4-BE49-F238E27FC236}">
                <a16:creationId xmlns:a16="http://schemas.microsoft.com/office/drawing/2014/main" id="{07874361-0B01-49DE-AFB7-8465E1932B31}"/>
              </a:ext>
            </a:extLst>
          </p:cNvPr>
          <p:cNvSpPr>
            <a:spLocks noGrp="1"/>
          </p:cNvSpPr>
          <p:nvPr>
            <p:ph sz="quarter" idx="15"/>
          </p:nvPr>
        </p:nvSpPr>
        <p:spPr>
          <a:xfrm>
            <a:off x="8016955" y="2272382"/>
            <a:ext cx="1666631" cy="207230"/>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Across the data estate</a:t>
            </a:r>
            <a:endParaRPr lang="en-US"/>
          </a:p>
        </p:txBody>
      </p:sp>
      <p:grpSp>
        <p:nvGrpSpPr>
          <p:cNvPr id="378" name="Group 164">
            <a:extLst>
              <a:ext uri="{FF2B5EF4-FFF2-40B4-BE49-F238E27FC236}">
                <a16:creationId xmlns:a16="http://schemas.microsoft.com/office/drawing/2014/main" id="{F991A805-D383-4ACB-BA02-592089D26D10}"/>
              </a:ext>
              <a:ext uri="{C183D7F6-B498-43B3-948B-1728B52AA6E4}">
                <adec:decorative xmlns:adec="http://schemas.microsoft.com/office/drawing/2017/decorative" val="1"/>
              </a:ext>
            </a:extLst>
          </p:cNvPr>
          <p:cNvGrpSpPr>
            <a:grpSpLocks noChangeAspect="1"/>
          </p:cNvGrpSpPr>
          <p:nvPr/>
        </p:nvGrpSpPr>
        <p:grpSpPr bwMode="auto">
          <a:xfrm>
            <a:off x="6921273" y="2692764"/>
            <a:ext cx="391116" cy="391116"/>
            <a:chOff x="2821" y="3067"/>
            <a:chExt cx="258" cy="258"/>
          </a:xfrm>
        </p:grpSpPr>
        <p:sp>
          <p:nvSpPr>
            <p:cNvPr id="379" name="AutoShape 163">
              <a:extLst>
                <a:ext uri="{FF2B5EF4-FFF2-40B4-BE49-F238E27FC236}">
                  <a16:creationId xmlns:a16="http://schemas.microsoft.com/office/drawing/2014/main" id="{085784DA-66A7-4342-BF69-1FC403F0907E}"/>
                </a:ext>
                <a:ext uri="{C183D7F6-B498-43B3-948B-1728B52AA6E4}">
                  <adec:decorative xmlns:adec="http://schemas.microsoft.com/office/drawing/2017/decorative" val="1"/>
                </a:ext>
              </a:extLst>
            </p:cNvPr>
            <p:cNvSpPr>
              <a:spLocks noChangeAspect="1" noChangeArrowheads="1" noTextEdit="1"/>
            </p:cNvSpPr>
            <p:nvPr/>
          </p:nvSpPr>
          <p:spPr bwMode="auto">
            <a:xfrm>
              <a:off x="2821" y="3067"/>
              <a:ext cx="258" cy="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3" name="Rectangle 168">
              <a:extLst>
                <a:ext uri="{FF2B5EF4-FFF2-40B4-BE49-F238E27FC236}">
                  <a16:creationId xmlns:a16="http://schemas.microsoft.com/office/drawing/2014/main" id="{349F4D4B-1CAE-4994-98E5-E85C641FC353}"/>
                </a:ext>
                <a:ext uri="{C183D7F6-B498-43B3-948B-1728B52AA6E4}">
                  <adec:decorative xmlns:adec="http://schemas.microsoft.com/office/drawing/2017/decorative" val="1"/>
                </a:ext>
              </a:extLst>
            </p:cNvPr>
            <p:cNvSpPr>
              <a:spLocks noChangeArrowheads="1"/>
            </p:cNvSpPr>
            <p:nvPr/>
          </p:nvSpPr>
          <p:spPr bwMode="auto">
            <a:xfrm>
              <a:off x="2821" y="3067"/>
              <a:ext cx="129" cy="25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4" name="Rectangle 169">
              <a:extLst>
                <a:ext uri="{FF2B5EF4-FFF2-40B4-BE49-F238E27FC236}">
                  <a16:creationId xmlns:a16="http://schemas.microsoft.com/office/drawing/2014/main" id="{DDE14237-7DB8-4A04-A9D4-B0966D30BD82}"/>
                </a:ext>
                <a:ext uri="{C183D7F6-B498-43B3-948B-1728B52AA6E4}">
                  <adec:decorative xmlns:adec="http://schemas.microsoft.com/office/drawing/2017/decorative" val="1"/>
                </a:ext>
              </a:extLst>
            </p:cNvPr>
            <p:cNvSpPr>
              <a:spLocks noChangeArrowheads="1"/>
            </p:cNvSpPr>
            <p:nvPr/>
          </p:nvSpPr>
          <p:spPr bwMode="auto">
            <a:xfrm>
              <a:off x="2950" y="3196"/>
              <a:ext cx="129" cy="1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5" name="Rectangle 170">
              <a:extLst>
                <a:ext uri="{FF2B5EF4-FFF2-40B4-BE49-F238E27FC236}">
                  <a16:creationId xmlns:a16="http://schemas.microsoft.com/office/drawing/2014/main" id="{CD9D963D-FC67-45B3-AD61-CBECBA468C28}"/>
                </a:ext>
                <a:ext uri="{C183D7F6-B498-43B3-948B-1728B52AA6E4}">
                  <adec:decorative xmlns:adec="http://schemas.microsoft.com/office/drawing/2017/decorative" val="1"/>
                </a:ext>
              </a:extLst>
            </p:cNvPr>
            <p:cNvSpPr>
              <a:spLocks noChangeArrowheads="1"/>
            </p:cNvSpPr>
            <p:nvPr/>
          </p:nvSpPr>
          <p:spPr bwMode="auto">
            <a:xfrm>
              <a:off x="2853" y="3107"/>
              <a:ext cx="24" cy="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6" name="Rectangle 171">
              <a:extLst>
                <a:ext uri="{FF2B5EF4-FFF2-40B4-BE49-F238E27FC236}">
                  <a16:creationId xmlns:a16="http://schemas.microsoft.com/office/drawing/2014/main" id="{EF26DB98-8455-4E1E-A676-BEE37B2186E9}"/>
                </a:ext>
                <a:ext uri="{C183D7F6-B498-43B3-948B-1728B52AA6E4}">
                  <adec:decorative xmlns:adec="http://schemas.microsoft.com/office/drawing/2017/decorative" val="1"/>
                </a:ext>
              </a:extLst>
            </p:cNvPr>
            <p:cNvSpPr>
              <a:spLocks noChangeArrowheads="1"/>
            </p:cNvSpPr>
            <p:nvPr/>
          </p:nvSpPr>
          <p:spPr bwMode="auto">
            <a:xfrm>
              <a:off x="2894" y="3107"/>
              <a:ext cx="24" cy="2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7" name="Rectangle 172">
              <a:extLst>
                <a:ext uri="{FF2B5EF4-FFF2-40B4-BE49-F238E27FC236}">
                  <a16:creationId xmlns:a16="http://schemas.microsoft.com/office/drawing/2014/main" id="{4A7D837D-A2DA-444D-8D8E-EBEFC1B73B61}"/>
                </a:ext>
                <a:ext uri="{C183D7F6-B498-43B3-948B-1728B52AA6E4}">
                  <adec:decorative xmlns:adec="http://schemas.microsoft.com/office/drawing/2017/decorative" val="1"/>
                </a:ext>
              </a:extLst>
            </p:cNvPr>
            <p:cNvSpPr>
              <a:spLocks noChangeArrowheads="1"/>
            </p:cNvSpPr>
            <p:nvPr/>
          </p:nvSpPr>
          <p:spPr bwMode="auto">
            <a:xfrm>
              <a:off x="2853" y="3148"/>
              <a:ext cx="24" cy="2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8" name="Rectangle 173">
              <a:extLst>
                <a:ext uri="{FF2B5EF4-FFF2-40B4-BE49-F238E27FC236}">
                  <a16:creationId xmlns:a16="http://schemas.microsoft.com/office/drawing/2014/main" id="{1DE88E99-0690-4401-88CD-7D9A83B2E9CB}"/>
                </a:ext>
                <a:ext uri="{C183D7F6-B498-43B3-948B-1728B52AA6E4}">
                  <adec:decorative xmlns:adec="http://schemas.microsoft.com/office/drawing/2017/decorative" val="1"/>
                </a:ext>
              </a:extLst>
            </p:cNvPr>
            <p:cNvSpPr>
              <a:spLocks noChangeArrowheads="1"/>
            </p:cNvSpPr>
            <p:nvPr/>
          </p:nvSpPr>
          <p:spPr bwMode="auto">
            <a:xfrm>
              <a:off x="2894" y="3148"/>
              <a:ext cx="24" cy="2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89" name="Rectangle 174">
              <a:extLst>
                <a:ext uri="{FF2B5EF4-FFF2-40B4-BE49-F238E27FC236}">
                  <a16:creationId xmlns:a16="http://schemas.microsoft.com/office/drawing/2014/main" id="{6D1475BD-2A33-4A58-8815-A0800CC900AC}"/>
                </a:ext>
                <a:ext uri="{C183D7F6-B498-43B3-948B-1728B52AA6E4}">
                  <adec:decorative xmlns:adec="http://schemas.microsoft.com/office/drawing/2017/decorative" val="1"/>
                </a:ext>
              </a:extLst>
            </p:cNvPr>
            <p:cNvSpPr>
              <a:spLocks noChangeArrowheads="1"/>
            </p:cNvSpPr>
            <p:nvPr/>
          </p:nvSpPr>
          <p:spPr bwMode="auto">
            <a:xfrm>
              <a:off x="2853" y="3188"/>
              <a:ext cx="24" cy="2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0" name="Rectangle 175">
              <a:extLst>
                <a:ext uri="{FF2B5EF4-FFF2-40B4-BE49-F238E27FC236}">
                  <a16:creationId xmlns:a16="http://schemas.microsoft.com/office/drawing/2014/main" id="{9BA20652-A2FA-4820-AED2-79464EA23AEE}"/>
                </a:ext>
                <a:ext uri="{C183D7F6-B498-43B3-948B-1728B52AA6E4}">
                  <adec:decorative xmlns:adec="http://schemas.microsoft.com/office/drawing/2017/decorative" val="1"/>
                </a:ext>
              </a:extLst>
            </p:cNvPr>
            <p:cNvSpPr>
              <a:spLocks noChangeArrowheads="1"/>
            </p:cNvSpPr>
            <p:nvPr/>
          </p:nvSpPr>
          <p:spPr bwMode="auto">
            <a:xfrm>
              <a:off x="2894" y="3188"/>
              <a:ext cx="24" cy="2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1" name="Rectangle 176">
              <a:extLst>
                <a:ext uri="{FF2B5EF4-FFF2-40B4-BE49-F238E27FC236}">
                  <a16:creationId xmlns:a16="http://schemas.microsoft.com/office/drawing/2014/main" id="{7D26C790-07D6-4A4E-A1A2-EA01B7F781DC}"/>
                </a:ext>
                <a:ext uri="{C183D7F6-B498-43B3-948B-1728B52AA6E4}">
                  <adec:decorative xmlns:adec="http://schemas.microsoft.com/office/drawing/2017/decorative" val="1"/>
                </a:ext>
              </a:extLst>
            </p:cNvPr>
            <p:cNvSpPr>
              <a:spLocks noChangeArrowheads="1"/>
            </p:cNvSpPr>
            <p:nvPr/>
          </p:nvSpPr>
          <p:spPr bwMode="auto">
            <a:xfrm>
              <a:off x="2853" y="3228"/>
              <a:ext cx="24" cy="2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2" name="Rectangle 177">
              <a:extLst>
                <a:ext uri="{FF2B5EF4-FFF2-40B4-BE49-F238E27FC236}">
                  <a16:creationId xmlns:a16="http://schemas.microsoft.com/office/drawing/2014/main" id="{6A0E2E12-CB8D-4C9C-A9FB-673F1B0E64A3}"/>
                </a:ext>
                <a:ext uri="{C183D7F6-B498-43B3-948B-1728B52AA6E4}">
                  <adec:decorative xmlns:adec="http://schemas.microsoft.com/office/drawing/2017/decorative" val="1"/>
                </a:ext>
              </a:extLst>
            </p:cNvPr>
            <p:cNvSpPr>
              <a:spLocks noChangeArrowheads="1"/>
            </p:cNvSpPr>
            <p:nvPr/>
          </p:nvSpPr>
          <p:spPr bwMode="auto">
            <a:xfrm>
              <a:off x="2894" y="3228"/>
              <a:ext cx="24" cy="2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3" name="Rectangle 178">
              <a:extLst>
                <a:ext uri="{FF2B5EF4-FFF2-40B4-BE49-F238E27FC236}">
                  <a16:creationId xmlns:a16="http://schemas.microsoft.com/office/drawing/2014/main" id="{6962C236-72B9-43D4-8C9A-F221184D5A5A}"/>
                </a:ext>
                <a:ext uri="{C183D7F6-B498-43B3-948B-1728B52AA6E4}">
                  <adec:decorative xmlns:adec="http://schemas.microsoft.com/office/drawing/2017/decorative" val="1"/>
                </a:ext>
              </a:extLst>
            </p:cNvPr>
            <p:cNvSpPr>
              <a:spLocks noChangeArrowheads="1"/>
            </p:cNvSpPr>
            <p:nvPr/>
          </p:nvSpPr>
          <p:spPr bwMode="auto">
            <a:xfrm>
              <a:off x="2869" y="3293"/>
              <a:ext cx="33" cy="32"/>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4" name="Rectangle 179">
              <a:extLst>
                <a:ext uri="{FF2B5EF4-FFF2-40B4-BE49-F238E27FC236}">
                  <a16:creationId xmlns:a16="http://schemas.microsoft.com/office/drawing/2014/main" id="{55CB027D-785F-4634-BD30-E6530ABE6B63}"/>
                </a:ext>
                <a:ext uri="{C183D7F6-B498-43B3-948B-1728B52AA6E4}">
                  <adec:decorative xmlns:adec="http://schemas.microsoft.com/office/drawing/2017/decorative" val="1"/>
                </a:ext>
              </a:extLst>
            </p:cNvPr>
            <p:cNvSpPr>
              <a:spLocks noChangeArrowheads="1"/>
            </p:cNvSpPr>
            <p:nvPr/>
          </p:nvSpPr>
          <p:spPr bwMode="auto">
            <a:xfrm>
              <a:off x="2982" y="3228"/>
              <a:ext cx="24" cy="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5" name="Rectangle 180">
              <a:extLst>
                <a:ext uri="{FF2B5EF4-FFF2-40B4-BE49-F238E27FC236}">
                  <a16:creationId xmlns:a16="http://schemas.microsoft.com/office/drawing/2014/main" id="{237B0974-D7A1-49E0-BAB6-BEF4EC63D2F1}"/>
                </a:ext>
                <a:ext uri="{C183D7F6-B498-43B3-948B-1728B52AA6E4}">
                  <adec:decorative xmlns:adec="http://schemas.microsoft.com/office/drawing/2017/decorative" val="1"/>
                </a:ext>
              </a:extLst>
            </p:cNvPr>
            <p:cNvSpPr>
              <a:spLocks noChangeArrowheads="1"/>
            </p:cNvSpPr>
            <p:nvPr/>
          </p:nvSpPr>
          <p:spPr bwMode="auto">
            <a:xfrm>
              <a:off x="3023" y="3228"/>
              <a:ext cx="24" cy="2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96" name="Rectangle 181">
              <a:extLst>
                <a:ext uri="{FF2B5EF4-FFF2-40B4-BE49-F238E27FC236}">
                  <a16:creationId xmlns:a16="http://schemas.microsoft.com/office/drawing/2014/main" id="{75C62A0D-75BF-43EA-9314-9CE208EB1BD4}"/>
                </a:ext>
                <a:ext uri="{C183D7F6-B498-43B3-948B-1728B52AA6E4}">
                  <adec:decorative xmlns:adec="http://schemas.microsoft.com/office/drawing/2017/decorative" val="1"/>
                </a:ext>
              </a:extLst>
            </p:cNvPr>
            <p:cNvSpPr>
              <a:spLocks noChangeArrowheads="1"/>
            </p:cNvSpPr>
            <p:nvPr/>
          </p:nvSpPr>
          <p:spPr bwMode="auto">
            <a:xfrm>
              <a:off x="2998" y="3293"/>
              <a:ext cx="33" cy="32"/>
            </a:xfrm>
            <a:prstGeom prst="rect">
              <a:avLst/>
            </a:prstGeom>
            <a:solidFill>
              <a:srgbClr val="26262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5" name="Content Placeholder 454">
            <a:extLst>
              <a:ext uri="{FF2B5EF4-FFF2-40B4-BE49-F238E27FC236}">
                <a16:creationId xmlns:a16="http://schemas.microsoft.com/office/drawing/2014/main" id="{067281DF-B5E8-414C-A323-39C03DAC8192}"/>
              </a:ext>
            </a:extLst>
          </p:cNvPr>
          <p:cNvSpPr>
            <a:spLocks noGrp="1"/>
          </p:cNvSpPr>
          <p:nvPr>
            <p:ph sz="quarter" idx="16"/>
          </p:nvPr>
        </p:nvSpPr>
        <p:spPr>
          <a:xfrm>
            <a:off x="6585063" y="3286600"/>
            <a:ext cx="1005147" cy="240742"/>
          </a:xfrm>
        </p:spPr>
        <p:txBody>
          <a:bodyPr/>
          <a:lstStyle/>
          <a:p>
            <a:pPr marL="0" lvl="0" indent="0" algn="ctr" defTabSz="914367">
              <a:spcBef>
                <a:spcPts val="0"/>
              </a:spcBef>
              <a:buSzTx/>
              <a:buNone/>
            </a:pPr>
            <a:r>
              <a:rPr lang="en-US" sz="1200">
                <a:gradFill>
                  <a:gsLst>
                    <a:gs pos="81053">
                      <a:srgbClr val="FFFFFF"/>
                    </a:gs>
                    <a:gs pos="56000">
                      <a:srgbClr val="FFFFFF"/>
                    </a:gs>
                  </a:gsLst>
                  <a:lin ang="18900000" scaled="1"/>
                </a:gradFill>
                <a:latin typeface="Segoe UI Semibold"/>
                <a:cs typeface="+mn-cs"/>
              </a:rPr>
              <a:t>On-premises</a:t>
            </a:r>
            <a:endParaRPr lang="en-US"/>
          </a:p>
        </p:txBody>
      </p:sp>
      <p:grpSp>
        <p:nvGrpSpPr>
          <p:cNvPr id="367" name="Group 88">
            <a:extLst>
              <a:ext uri="{FF2B5EF4-FFF2-40B4-BE49-F238E27FC236}">
                <a16:creationId xmlns:a16="http://schemas.microsoft.com/office/drawing/2014/main" id="{81C6A263-EC18-450E-BF51-93DD7794A7DB}"/>
              </a:ext>
              <a:ext uri="{C183D7F6-B498-43B3-948B-1728B52AA6E4}">
                <adec:decorative xmlns:adec="http://schemas.microsoft.com/office/drawing/2017/decorative" val="1"/>
              </a:ext>
            </a:extLst>
          </p:cNvPr>
          <p:cNvGrpSpPr>
            <a:grpSpLocks noChangeAspect="1"/>
          </p:cNvGrpSpPr>
          <p:nvPr/>
        </p:nvGrpSpPr>
        <p:grpSpPr bwMode="auto">
          <a:xfrm>
            <a:off x="8581215" y="2659220"/>
            <a:ext cx="459966" cy="458204"/>
            <a:chOff x="5781" y="773"/>
            <a:chExt cx="261" cy="260"/>
          </a:xfrm>
        </p:grpSpPr>
        <p:sp>
          <p:nvSpPr>
            <p:cNvPr id="368" name="AutoShape 87">
              <a:extLst>
                <a:ext uri="{FF2B5EF4-FFF2-40B4-BE49-F238E27FC236}">
                  <a16:creationId xmlns:a16="http://schemas.microsoft.com/office/drawing/2014/main" id="{F225EDB5-3CCC-4E2D-8656-86DE5B3681B5}"/>
                </a:ext>
                <a:ext uri="{C183D7F6-B498-43B3-948B-1728B52AA6E4}">
                  <adec:decorative xmlns:adec="http://schemas.microsoft.com/office/drawing/2017/decorative" val="1"/>
                </a:ext>
              </a:extLst>
            </p:cNvPr>
            <p:cNvSpPr>
              <a:spLocks noChangeAspect="1" noChangeArrowheads="1" noTextEdit="1"/>
            </p:cNvSpPr>
            <p:nvPr/>
          </p:nvSpPr>
          <p:spPr bwMode="auto">
            <a:xfrm>
              <a:off x="5781" y="773"/>
              <a:ext cx="261" cy="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69" name="Freeform 89">
              <a:extLst>
                <a:ext uri="{FF2B5EF4-FFF2-40B4-BE49-F238E27FC236}">
                  <a16:creationId xmlns:a16="http://schemas.microsoft.com/office/drawing/2014/main" id="{74FDDF0D-98DE-4512-A9A8-14F8DDBE202B}"/>
                </a:ext>
                <a:ext uri="{C183D7F6-B498-43B3-948B-1728B52AA6E4}">
                  <adec:decorative xmlns:adec="http://schemas.microsoft.com/office/drawing/2017/decorative" val="1"/>
                </a:ext>
              </a:extLst>
            </p:cNvPr>
            <p:cNvSpPr>
              <a:spLocks/>
            </p:cNvSpPr>
            <p:nvPr/>
          </p:nvSpPr>
          <p:spPr bwMode="auto">
            <a:xfrm>
              <a:off x="5990" y="910"/>
              <a:ext cx="51" cy="80"/>
            </a:xfrm>
            <a:custGeom>
              <a:avLst/>
              <a:gdLst>
                <a:gd name="T0" fmla="*/ 28 w 76"/>
                <a:gd name="T1" fmla="*/ 118 h 118"/>
                <a:gd name="T2" fmla="*/ 76 w 76"/>
                <a:gd name="T3" fmla="*/ 0 h 118"/>
                <a:gd name="T4" fmla="*/ 37 w 76"/>
                <a:gd name="T5" fmla="*/ 0 h 118"/>
                <a:gd name="T6" fmla="*/ 0 w 76"/>
                <a:gd name="T7" fmla="*/ 90 h 118"/>
                <a:gd name="T8" fmla="*/ 28 w 76"/>
                <a:gd name="T9" fmla="*/ 118 h 118"/>
              </a:gdLst>
              <a:ahLst/>
              <a:cxnLst>
                <a:cxn ang="0">
                  <a:pos x="T0" y="T1"/>
                </a:cxn>
                <a:cxn ang="0">
                  <a:pos x="T2" y="T3"/>
                </a:cxn>
                <a:cxn ang="0">
                  <a:pos x="T4" y="T5"/>
                </a:cxn>
                <a:cxn ang="0">
                  <a:pos x="T6" y="T7"/>
                </a:cxn>
                <a:cxn ang="0">
                  <a:pos x="T8" y="T9"/>
                </a:cxn>
              </a:cxnLst>
              <a:rect l="0" t="0" r="r" b="b"/>
              <a:pathLst>
                <a:path w="76" h="118">
                  <a:moveTo>
                    <a:pt x="28" y="118"/>
                  </a:moveTo>
                  <a:cubicBezTo>
                    <a:pt x="56" y="86"/>
                    <a:pt x="74" y="45"/>
                    <a:pt x="76" y="0"/>
                  </a:cubicBezTo>
                  <a:cubicBezTo>
                    <a:pt x="37" y="0"/>
                    <a:pt x="37" y="0"/>
                    <a:pt x="37" y="0"/>
                  </a:cubicBezTo>
                  <a:cubicBezTo>
                    <a:pt x="35" y="34"/>
                    <a:pt x="21" y="65"/>
                    <a:pt x="0" y="90"/>
                  </a:cubicBezTo>
                  <a:lnTo>
                    <a:pt x="28" y="11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0" name="Freeform 90">
              <a:extLst>
                <a:ext uri="{FF2B5EF4-FFF2-40B4-BE49-F238E27FC236}">
                  <a16:creationId xmlns:a16="http://schemas.microsoft.com/office/drawing/2014/main" id="{8846A1DB-7B42-4527-8288-312D9FE082D4}"/>
                </a:ext>
                <a:ext uri="{C183D7F6-B498-43B3-948B-1728B52AA6E4}">
                  <adec:decorative xmlns:adec="http://schemas.microsoft.com/office/drawing/2017/decorative" val="1"/>
                </a:ext>
              </a:extLst>
            </p:cNvPr>
            <p:cNvSpPr>
              <a:spLocks/>
            </p:cNvSpPr>
            <p:nvPr/>
          </p:nvSpPr>
          <p:spPr bwMode="auto">
            <a:xfrm>
              <a:off x="5781" y="816"/>
              <a:ext cx="53" cy="80"/>
            </a:xfrm>
            <a:custGeom>
              <a:avLst/>
              <a:gdLst>
                <a:gd name="T0" fmla="*/ 49 w 78"/>
                <a:gd name="T1" fmla="*/ 0 h 119"/>
                <a:gd name="T2" fmla="*/ 0 w 78"/>
                <a:gd name="T3" fmla="*/ 119 h 119"/>
                <a:gd name="T4" fmla="*/ 41 w 78"/>
                <a:gd name="T5" fmla="*/ 119 h 119"/>
                <a:gd name="T6" fmla="*/ 78 w 78"/>
                <a:gd name="T7" fmla="*/ 29 h 119"/>
                <a:gd name="T8" fmla="*/ 49 w 78"/>
                <a:gd name="T9" fmla="*/ 0 h 119"/>
              </a:gdLst>
              <a:ahLst/>
              <a:cxnLst>
                <a:cxn ang="0">
                  <a:pos x="T0" y="T1"/>
                </a:cxn>
                <a:cxn ang="0">
                  <a:pos x="T2" y="T3"/>
                </a:cxn>
                <a:cxn ang="0">
                  <a:pos x="T4" y="T5"/>
                </a:cxn>
                <a:cxn ang="0">
                  <a:pos x="T6" y="T7"/>
                </a:cxn>
                <a:cxn ang="0">
                  <a:pos x="T8" y="T9"/>
                </a:cxn>
              </a:cxnLst>
              <a:rect l="0" t="0" r="r" b="b"/>
              <a:pathLst>
                <a:path w="78" h="119">
                  <a:moveTo>
                    <a:pt x="49" y="0"/>
                  </a:moveTo>
                  <a:cubicBezTo>
                    <a:pt x="21" y="32"/>
                    <a:pt x="2" y="73"/>
                    <a:pt x="0" y="119"/>
                  </a:cubicBezTo>
                  <a:cubicBezTo>
                    <a:pt x="41" y="119"/>
                    <a:pt x="41" y="119"/>
                    <a:pt x="41" y="119"/>
                  </a:cubicBezTo>
                  <a:cubicBezTo>
                    <a:pt x="43" y="84"/>
                    <a:pt x="57" y="53"/>
                    <a:pt x="78" y="29"/>
                  </a:cubicBez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1" name="Freeform 91">
              <a:extLst>
                <a:ext uri="{FF2B5EF4-FFF2-40B4-BE49-F238E27FC236}">
                  <a16:creationId xmlns:a16="http://schemas.microsoft.com/office/drawing/2014/main" id="{AD73FA3F-D86F-4448-90C2-332B52E353AD}"/>
                </a:ext>
                <a:ext uri="{C183D7F6-B498-43B3-948B-1728B52AA6E4}">
                  <adec:decorative xmlns:adec="http://schemas.microsoft.com/office/drawing/2017/decorative" val="1"/>
                </a:ext>
              </a:extLst>
            </p:cNvPr>
            <p:cNvSpPr>
              <a:spLocks/>
            </p:cNvSpPr>
            <p:nvPr/>
          </p:nvSpPr>
          <p:spPr bwMode="auto">
            <a:xfrm>
              <a:off x="5825" y="980"/>
              <a:ext cx="80" cy="53"/>
            </a:xfrm>
            <a:custGeom>
              <a:avLst/>
              <a:gdLst>
                <a:gd name="T0" fmla="*/ 0 w 118"/>
                <a:gd name="T1" fmla="*/ 29 h 78"/>
                <a:gd name="T2" fmla="*/ 118 w 118"/>
                <a:gd name="T3" fmla="*/ 78 h 78"/>
                <a:gd name="T4" fmla="*/ 118 w 118"/>
                <a:gd name="T5" fmla="*/ 37 h 78"/>
                <a:gd name="T6" fmla="*/ 29 w 118"/>
                <a:gd name="T7" fmla="*/ 0 h 78"/>
                <a:gd name="T8" fmla="*/ 0 w 118"/>
                <a:gd name="T9" fmla="*/ 29 h 78"/>
              </a:gdLst>
              <a:ahLst/>
              <a:cxnLst>
                <a:cxn ang="0">
                  <a:pos x="T0" y="T1"/>
                </a:cxn>
                <a:cxn ang="0">
                  <a:pos x="T2" y="T3"/>
                </a:cxn>
                <a:cxn ang="0">
                  <a:pos x="T4" y="T5"/>
                </a:cxn>
                <a:cxn ang="0">
                  <a:pos x="T6" y="T7"/>
                </a:cxn>
                <a:cxn ang="0">
                  <a:pos x="T8" y="T9"/>
                </a:cxn>
              </a:cxnLst>
              <a:rect l="0" t="0" r="r" b="b"/>
              <a:pathLst>
                <a:path w="118" h="78">
                  <a:moveTo>
                    <a:pt x="0" y="29"/>
                  </a:moveTo>
                  <a:cubicBezTo>
                    <a:pt x="32" y="57"/>
                    <a:pt x="73" y="76"/>
                    <a:pt x="118" y="78"/>
                  </a:cubicBezTo>
                  <a:cubicBezTo>
                    <a:pt x="118" y="37"/>
                    <a:pt x="118" y="37"/>
                    <a:pt x="118" y="37"/>
                  </a:cubicBezTo>
                  <a:cubicBezTo>
                    <a:pt x="84" y="35"/>
                    <a:pt x="53" y="21"/>
                    <a:pt x="29" y="0"/>
                  </a:cubicBezTo>
                  <a:lnTo>
                    <a:pt x="0" y="2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2" name="Freeform 92">
              <a:extLst>
                <a:ext uri="{FF2B5EF4-FFF2-40B4-BE49-F238E27FC236}">
                  <a16:creationId xmlns:a16="http://schemas.microsoft.com/office/drawing/2014/main" id="{42B79D0D-8866-423D-8D00-4F5400CC70E9}"/>
                </a:ext>
                <a:ext uri="{C183D7F6-B498-43B3-948B-1728B52AA6E4}">
                  <adec:decorative xmlns:adec="http://schemas.microsoft.com/office/drawing/2017/decorative" val="1"/>
                </a:ext>
              </a:extLst>
            </p:cNvPr>
            <p:cNvSpPr>
              <a:spLocks/>
            </p:cNvSpPr>
            <p:nvPr/>
          </p:nvSpPr>
          <p:spPr bwMode="auto">
            <a:xfrm>
              <a:off x="5781" y="910"/>
              <a:ext cx="53" cy="80"/>
            </a:xfrm>
            <a:custGeom>
              <a:avLst/>
              <a:gdLst>
                <a:gd name="T0" fmla="*/ 0 w 78"/>
                <a:gd name="T1" fmla="*/ 0 h 118"/>
                <a:gd name="T2" fmla="*/ 49 w 78"/>
                <a:gd name="T3" fmla="*/ 118 h 118"/>
                <a:gd name="T4" fmla="*/ 78 w 78"/>
                <a:gd name="T5" fmla="*/ 90 h 118"/>
                <a:gd name="T6" fmla="*/ 41 w 78"/>
                <a:gd name="T7" fmla="*/ 0 h 118"/>
                <a:gd name="T8" fmla="*/ 0 w 78"/>
                <a:gd name="T9" fmla="*/ 0 h 118"/>
              </a:gdLst>
              <a:ahLst/>
              <a:cxnLst>
                <a:cxn ang="0">
                  <a:pos x="T0" y="T1"/>
                </a:cxn>
                <a:cxn ang="0">
                  <a:pos x="T2" y="T3"/>
                </a:cxn>
                <a:cxn ang="0">
                  <a:pos x="T4" y="T5"/>
                </a:cxn>
                <a:cxn ang="0">
                  <a:pos x="T6" y="T7"/>
                </a:cxn>
                <a:cxn ang="0">
                  <a:pos x="T8" y="T9"/>
                </a:cxn>
              </a:cxnLst>
              <a:rect l="0" t="0" r="r" b="b"/>
              <a:pathLst>
                <a:path w="78" h="118">
                  <a:moveTo>
                    <a:pt x="0" y="0"/>
                  </a:moveTo>
                  <a:cubicBezTo>
                    <a:pt x="2" y="45"/>
                    <a:pt x="21" y="87"/>
                    <a:pt x="49" y="118"/>
                  </a:cubicBezTo>
                  <a:cubicBezTo>
                    <a:pt x="78" y="90"/>
                    <a:pt x="78" y="90"/>
                    <a:pt x="78" y="90"/>
                  </a:cubicBezTo>
                  <a:cubicBezTo>
                    <a:pt x="57" y="65"/>
                    <a:pt x="43" y="34"/>
                    <a:pt x="4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3" name="Freeform 93">
              <a:extLst>
                <a:ext uri="{FF2B5EF4-FFF2-40B4-BE49-F238E27FC236}">
                  <a16:creationId xmlns:a16="http://schemas.microsoft.com/office/drawing/2014/main" id="{CE507C73-2859-4DA9-97F9-B045AB6E1B18}"/>
                </a:ext>
                <a:ext uri="{C183D7F6-B498-43B3-948B-1728B52AA6E4}">
                  <adec:decorative xmlns:adec="http://schemas.microsoft.com/office/drawing/2017/decorative" val="1"/>
                </a:ext>
              </a:extLst>
            </p:cNvPr>
            <p:cNvSpPr>
              <a:spLocks/>
            </p:cNvSpPr>
            <p:nvPr/>
          </p:nvSpPr>
          <p:spPr bwMode="auto">
            <a:xfrm>
              <a:off x="5990" y="816"/>
              <a:ext cx="51" cy="80"/>
            </a:xfrm>
            <a:custGeom>
              <a:avLst/>
              <a:gdLst>
                <a:gd name="T0" fmla="*/ 28 w 76"/>
                <a:gd name="T1" fmla="*/ 0 h 118"/>
                <a:gd name="T2" fmla="*/ 0 w 76"/>
                <a:gd name="T3" fmla="*/ 28 h 118"/>
                <a:gd name="T4" fmla="*/ 37 w 76"/>
                <a:gd name="T5" fmla="*/ 118 h 118"/>
                <a:gd name="T6" fmla="*/ 76 w 76"/>
                <a:gd name="T7" fmla="*/ 118 h 118"/>
                <a:gd name="T8" fmla="*/ 28 w 76"/>
                <a:gd name="T9" fmla="*/ 0 h 118"/>
              </a:gdLst>
              <a:ahLst/>
              <a:cxnLst>
                <a:cxn ang="0">
                  <a:pos x="T0" y="T1"/>
                </a:cxn>
                <a:cxn ang="0">
                  <a:pos x="T2" y="T3"/>
                </a:cxn>
                <a:cxn ang="0">
                  <a:pos x="T4" y="T5"/>
                </a:cxn>
                <a:cxn ang="0">
                  <a:pos x="T6" y="T7"/>
                </a:cxn>
                <a:cxn ang="0">
                  <a:pos x="T8" y="T9"/>
                </a:cxn>
              </a:cxnLst>
              <a:rect l="0" t="0" r="r" b="b"/>
              <a:pathLst>
                <a:path w="76" h="118">
                  <a:moveTo>
                    <a:pt x="28" y="0"/>
                  </a:moveTo>
                  <a:cubicBezTo>
                    <a:pt x="0" y="28"/>
                    <a:pt x="0" y="28"/>
                    <a:pt x="0" y="28"/>
                  </a:cubicBezTo>
                  <a:cubicBezTo>
                    <a:pt x="21" y="52"/>
                    <a:pt x="35" y="83"/>
                    <a:pt x="37" y="118"/>
                  </a:cubicBezTo>
                  <a:cubicBezTo>
                    <a:pt x="76" y="118"/>
                    <a:pt x="76" y="118"/>
                    <a:pt x="76" y="118"/>
                  </a:cubicBezTo>
                  <a:cubicBezTo>
                    <a:pt x="74" y="72"/>
                    <a:pt x="56" y="31"/>
                    <a:pt x="2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4" name="Freeform 94">
              <a:extLst>
                <a:ext uri="{FF2B5EF4-FFF2-40B4-BE49-F238E27FC236}">
                  <a16:creationId xmlns:a16="http://schemas.microsoft.com/office/drawing/2014/main" id="{0D632D12-4E75-4B15-A144-7EAD60C64E3D}"/>
                </a:ext>
                <a:ext uri="{C183D7F6-B498-43B3-948B-1728B52AA6E4}">
                  <adec:decorative xmlns:adec="http://schemas.microsoft.com/office/drawing/2017/decorative" val="1"/>
                </a:ext>
              </a:extLst>
            </p:cNvPr>
            <p:cNvSpPr>
              <a:spLocks/>
            </p:cNvSpPr>
            <p:nvPr/>
          </p:nvSpPr>
          <p:spPr bwMode="auto">
            <a:xfrm>
              <a:off x="5918" y="980"/>
              <a:ext cx="81" cy="53"/>
            </a:xfrm>
            <a:custGeom>
              <a:avLst/>
              <a:gdLst>
                <a:gd name="T0" fmla="*/ 1 w 118"/>
                <a:gd name="T1" fmla="*/ 78 h 78"/>
                <a:gd name="T2" fmla="*/ 118 w 118"/>
                <a:gd name="T3" fmla="*/ 28 h 78"/>
                <a:gd name="T4" fmla="*/ 90 w 118"/>
                <a:gd name="T5" fmla="*/ 0 h 78"/>
                <a:gd name="T6" fmla="*/ 0 w 118"/>
                <a:gd name="T7" fmla="*/ 37 h 78"/>
                <a:gd name="T8" fmla="*/ 0 w 118"/>
                <a:gd name="T9" fmla="*/ 78 h 78"/>
                <a:gd name="T10" fmla="*/ 1 w 118"/>
                <a:gd name="T11" fmla="*/ 78 h 78"/>
              </a:gdLst>
              <a:ahLst/>
              <a:cxnLst>
                <a:cxn ang="0">
                  <a:pos x="T0" y="T1"/>
                </a:cxn>
                <a:cxn ang="0">
                  <a:pos x="T2" y="T3"/>
                </a:cxn>
                <a:cxn ang="0">
                  <a:pos x="T4" y="T5"/>
                </a:cxn>
                <a:cxn ang="0">
                  <a:pos x="T6" y="T7"/>
                </a:cxn>
                <a:cxn ang="0">
                  <a:pos x="T8" y="T9"/>
                </a:cxn>
                <a:cxn ang="0">
                  <a:pos x="T10" y="T11"/>
                </a:cxn>
              </a:cxnLst>
              <a:rect l="0" t="0" r="r" b="b"/>
              <a:pathLst>
                <a:path w="118" h="78">
                  <a:moveTo>
                    <a:pt x="1" y="78"/>
                  </a:moveTo>
                  <a:cubicBezTo>
                    <a:pt x="46" y="75"/>
                    <a:pt x="87" y="57"/>
                    <a:pt x="118" y="28"/>
                  </a:cubicBezTo>
                  <a:cubicBezTo>
                    <a:pt x="90" y="0"/>
                    <a:pt x="90" y="0"/>
                    <a:pt x="90" y="0"/>
                  </a:cubicBezTo>
                  <a:cubicBezTo>
                    <a:pt x="66" y="22"/>
                    <a:pt x="35" y="35"/>
                    <a:pt x="0" y="37"/>
                  </a:cubicBezTo>
                  <a:cubicBezTo>
                    <a:pt x="0" y="78"/>
                    <a:pt x="0" y="78"/>
                    <a:pt x="0" y="78"/>
                  </a:cubicBezTo>
                  <a:lnTo>
                    <a:pt x="1"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5" name="Freeform 95">
              <a:extLst>
                <a:ext uri="{FF2B5EF4-FFF2-40B4-BE49-F238E27FC236}">
                  <a16:creationId xmlns:a16="http://schemas.microsoft.com/office/drawing/2014/main" id="{F9C44BB7-5FDF-4093-8930-07B00CFFBFE4}"/>
                </a:ext>
                <a:ext uri="{C183D7F6-B498-43B3-948B-1728B52AA6E4}">
                  <adec:decorative xmlns:adec="http://schemas.microsoft.com/office/drawing/2017/decorative" val="1"/>
                </a:ext>
              </a:extLst>
            </p:cNvPr>
            <p:cNvSpPr>
              <a:spLocks/>
            </p:cNvSpPr>
            <p:nvPr/>
          </p:nvSpPr>
          <p:spPr bwMode="auto">
            <a:xfrm>
              <a:off x="5919" y="773"/>
              <a:ext cx="80" cy="52"/>
            </a:xfrm>
            <a:custGeom>
              <a:avLst/>
              <a:gdLst>
                <a:gd name="T0" fmla="*/ 0 w 117"/>
                <a:gd name="T1" fmla="*/ 0 h 77"/>
                <a:gd name="T2" fmla="*/ 0 w 117"/>
                <a:gd name="T3" fmla="*/ 40 h 77"/>
                <a:gd name="T4" fmla="*/ 89 w 117"/>
                <a:gd name="T5" fmla="*/ 77 h 77"/>
                <a:gd name="T6" fmla="*/ 117 w 117"/>
                <a:gd name="T7" fmla="*/ 49 h 77"/>
                <a:gd name="T8" fmla="*/ 0 w 117"/>
                <a:gd name="T9" fmla="*/ 0 h 77"/>
              </a:gdLst>
              <a:ahLst/>
              <a:cxnLst>
                <a:cxn ang="0">
                  <a:pos x="T0" y="T1"/>
                </a:cxn>
                <a:cxn ang="0">
                  <a:pos x="T2" y="T3"/>
                </a:cxn>
                <a:cxn ang="0">
                  <a:pos x="T4" y="T5"/>
                </a:cxn>
                <a:cxn ang="0">
                  <a:pos x="T6" y="T7"/>
                </a:cxn>
                <a:cxn ang="0">
                  <a:pos x="T8" y="T9"/>
                </a:cxn>
              </a:cxnLst>
              <a:rect l="0" t="0" r="r" b="b"/>
              <a:pathLst>
                <a:path w="117" h="77">
                  <a:moveTo>
                    <a:pt x="0" y="0"/>
                  </a:moveTo>
                  <a:cubicBezTo>
                    <a:pt x="0" y="40"/>
                    <a:pt x="0" y="40"/>
                    <a:pt x="0" y="40"/>
                  </a:cubicBezTo>
                  <a:cubicBezTo>
                    <a:pt x="34" y="42"/>
                    <a:pt x="65" y="56"/>
                    <a:pt x="89" y="77"/>
                  </a:cubicBezTo>
                  <a:cubicBezTo>
                    <a:pt x="117" y="49"/>
                    <a:pt x="117" y="49"/>
                    <a:pt x="117" y="49"/>
                  </a:cubicBezTo>
                  <a:cubicBezTo>
                    <a:pt x="86" y="21"/>
                    <a:pt x="45" y="3"/>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6" name="Freeform 96">
              <a:extLst>
                <a:ext uri="{FF2B5EF4-FFF2-40B4-BE49-F238E27FC236}">
                  <a16:creationId xmlns:a16="http://schemas.microsoft.com/office/drawing/2014/main" id="{67293E13-7C3D-403A-8247-0BEE304582E7}"/>
                </a:ext>
                <a:ext uri="{C183D7F6-B498-43B3-948B-1728B52AA6E4}">
                  <adec:decorative xmlns:adec="http://schemas.microsoft.com/office/drawing/2017/decorative" val="1"/>
                </a:ext>
              </a:extLst>
            </p:cNvPr>
            <p:cNvSpPr>
              <a:spLocks/>
            </p:cNvSpPr>
            <p:nvPr/>
          </p:nvSpPr>
          <p:spPr bwMode="auto">
            <a:xfrm>
              <a:off x="5825" y="773"/>
              <a:ext cx="80" cy="52"/>
            </a:xfrm>
            <a:custGeom>
              <a:avLst/>
              <a:gdLst>
                <a:gd name="T0" fmla="*/ 118 w 118"/>
                <a:gd name="T1" fmla="*/ 0 h 77"/>
                <a:gd name="T2" fmla="*/ 0 w 118"/>
                <a:gd name="T3" fmla="*/ 49 h 77"/>
                <a:gd name="T4" fmla="*/ 29 w 118"/>
                <a:gd name="T5" fmla="*/ 77 h 77"/>
                <a:gd name="T6" fmla="*/ 118 w 118"/>
                <a:gd name="T7" fmla="*/ 40 h 77"/>
                <a:gd name="T8" fmla="*/ 118 w 118"/>
                <a:gd name="T9" fmla="*/ 0 h 77"/>
              </a:gdLst>
              <a:ahLst/>
              <a:cxnLst>
                <a:cxn ang="0">
                  <a:pos x="T0" y="T1"/>
                </a:cxn>
                <a:cxn ang="0">
                  <a:pos x="T2" y="T3"/>
                </a:cxn>
                <a:cxn ang="0">
                  <a:pos x="T4" y="T5"/>
                </a:cxn>
                <a:cxn ang="0">
                  <a:pos x="T6" y="T7"/>
                </a:cxn>
                <a:cxn ang="0">
                  <a:pos x="T8" y="T9"/>
                </a:cxn>
              </a:cxnLst>
              <a:rect l="0" t="0" r="r" b="b"/>
              <a:pathLst>
                <a:path w="118" h="77">
                  <a:moveTo>
                    <a:pt x="118" y="0"/>
                  </a:moveTo>
                  <a:cubicBezTo>
                    <a:pt x="73" y="2"/>
                    <a:pt x="32" y="20"/>
                    <a:pt x="0" y="49"/>
                  </a:cubicBezTo>
                  <a:cubicBezTo>
                    <a:pt x="29" y="77"/>
                    <a:pt x="29" y="77"/>
                    <a:pt x="29" y="77"/>
                  </a:cubicBezTo>
                  <a:cubicBezTo>
                    <a:pt x="53" y="56"/>
                    <a:pt x="84" y="43"/>
                    <a:pt x="118" y="40"/>
                  </a:cubicBezTo>
                  <a:cubicBezTo>
                    <a:pt x="118" y="0"/>
                    <a:pt x="118" y="0"/>
                    <a:pt x="11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sp>
          <p:nvSpPr>
            <p:cNvPr id="377" name="Freeform 97">
              <a:extLst>
                <a:ext uri="{FF2B5EF4-FFF2-40B4-BE49-F238E27FC236}">
                  <a16:creationId xmlns:a16="http://schemas.microsoft.com/office/drawing/2014/main" id="{D499AD44-9666-4859-95E5-80A2CAE1230E}"/>
                </a:ext>
                <a:ext uri="{C183D7F6-B498-43B3-948B-1728B52AA6E4}">
                  <adec:decorative xmlns:adec="http://schemas.microsoft.com/office/drawing/2017/decorative" val="1"/>
                </a:ext>
              </a:extLst>
            </p:cNvPr>
            <p:cNvSpPr>
              <a:spLocks/>
            </p:cNvSpPr>
            <p:nvPr/>
          </p:nvSpPr>
          <p:spPr bwMode="auto">
            <a:xfrm>
              <a:off x="5843" y="856"/>
              <a:ext cx="139" cy="81"/>
            </a:xfrm>
            <a:custGeom>
              <a:avLst/>
              <a:gdLst>
                <a:gd name="T0" fmla="*/ 203 w 204"/>
                <a:gd name="T1" fmla="*/ 83 h 119"/>
                <a:gd name="T2" fmla="*/ 204 w 204"/>
                <a:gd name="T3" fmla="*/ 81 h 119"/>
                <a:gd name="T4" fmla="*/ 204 w 204"/>
                <a:gd name="T5" fmla="*/ 73 h 119"/>
                <a:gd name="T6" fmla="*/ 158 w 204"/>
                <a:gd name="T7" fmla="*/ 26 h 119"/>
                <a:gd name="T8" fmla="*/ 148 w 204"/>
                <a:gd name="T9" fmla="*/ 28 h 119"/>
                <a:gd name="T10" fmla="*/ 98 w 204"/>
                <a:gd name="T11" fmla="*/ 0 h 119"/>
                <a:gd name="T12" fmla="*/ 38 w 204"/>
                <a:gd name="T13" fmla="*/ 59 h 119"/>
                <a:gd name="T14" fmla="*/ 38 w 204"/>
                <a:gd name="T15" fmla="*/ 62 h 119"/>
                <a:gd name="T16" fmla="*/ 29 w 204"/>
                <a:gd name="T17" fmla="*/ 60 h 119"/>
                <a:gd name="T18" fmla="*/ 0 w 204"/>
                <a:gd name="T19" fmla="*/ 90 h 119"/>
                <a:gd name="T20" fmla="*/ 26 w 204"/>
                <a:gd name="T21" fmla="*/ 119 h 119"/>
                <a:gd name="T22" fmla="*/ 158 w 204"/>
                <a:gd name="T23" fmla="*/ 119 h 119"/>
                <a:gd name="T24" fmla="*/ 199 w 204"/>
                <a:gd name="T25" fmla="*/ 95 h 119"/>
                <a:gd name="T26" fmla="*/ 199 w 204"/>
                <a:gd name="T27" fmla="*/ 94 h 119"/>
                <a:gd name="T28" fmla="*/ 203 w 204"/>
                <a:gd name="T29" fmla="*/ 83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04" h="119">
                  <a:moveTo>
                    <a:pt x="203" y="83"/>
                  </a:moveTo>
                  <a:cubicBezTo>
                    <a:pt x="203" y="82"/>
                    <a:pt x="204" y="82"/>
                    <a:pt x="204" y="81"/>
                  </a:cubicBezTo>
                  <a:cubicBezTo>
                    <a:pt x="204" y="79"/>
                    <a:pt x="204" y="76"/>
                    <a:pt x="204" y="73"/>
                  </a:cubicBezTo>
                  <a:cubicBezTo>
                    <a:pt x="204" y="47"/>
                    <a:pt x="184" y="26"/>
                    <a:pt x="158" y="26"/>
                  </a:cubicBezTo>
                  <a:cubicBezTo>
                    <a:pt x="155" y="26"/>
                    <a:pt x="151" y="27"/>
                    <a:pt x="148" y="28"/>
                  </a:cubicBezTo>
                  <a:cubicBezTo>
                    <a:pt x="137" y="11"/>
                    <a:pt x="119" y="0"/>
                    <a:pt x="98" y="0"/>
                  </a:cubicBezTo>
                  <a:cubicBezTo>
                    <a:pt x="65" y="0"/>
                    <a:pt x="38" y="27"/>
                    <a:pt x="38" y="59"/>
                  </a:cubicBezTo>
                  <a:cubicBezTo>
                    <a:pt x="38" y="60"/>
                    <a:pt x="38" y="61"/>
                    <a:pt x="38" y="62"/>
                  </a:cubicBezTo>
                  <a:cubicBezTo>
                    <a:pt x="35" y="61"/>
                    <a:pt x="32" y="60"/>
                    <a:pt x="29" y="60"/>
                  </a:cubicBezTo>
                  <a:cubicBezTo>
                    <a:pt x="13" y="60"/>
                    <a:pt x="0" y="73"/>
                    <a:pt x="0" y="90"/>
                  </a:cubicBezTo>
                  <a:cubicBezTo>
                    <a:pt x="0" y="105"/>
                    <a:pt x="11" y="117"/>
                    <a:pt x="26" y="119"/>
                  </a:cubicBezTo>
                  <a:cubicBezTo>
                    <a:pt x="158" y="119"/>
                    <a:pt x="158" y="119"/>
                    <a:pt x="158" y="119"/>
                  </a:cubicBezTo>
                  <a:cubicBezTo>
                    <a:pt x="176" y="119"/>
                    <a:pt x="191" y="109"/>
                    <a:pt x="199" y="95"/>
                  </a:cubicBezTo>
                  <a:cubicBezTo>
                    <a:pt x="199" y="95"/>
                    <a:pt x="199" y="94"/>
                    <a:pt x="199" y="94"/>
                  </a:cubicBezTo>
                  <a:cubicBezTo>
                    <a:pt x="200" y="91"/>
                    <a:pt x="202" y="88"/>
                    <a:pt x="203" y="8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9728" tIns="54864" rIns="109728" bIns="54864" numCol="1" anchor="t" anchorCtr="0" compatLnSpc="1">
              <a:prstTxWarp prst="textNoShape">
                <a:avLst/>
              </a:prstTxWarp>
            </a:bodyP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sp>
        <p:nvSpPr>
          <p:cNvPr id="456" name="Content Placeholder 455">
            <a:extLst>
              <a:ext uri="{FF2B5EF4-FFF2-40B4-BE49-F238E27FC236}">
                <a16:creationId xmlns:a16="http://schemas.microsoft.com/office/drawing/2014/main" id="{7A802323-7F8F-4330-B03A-969A19158DA7}"/>
              </a:ext>
            </a:extLst>
          </p:cNvPr>
          <p:cNvSpPr>
            <a:spLocks noGrp="1"/>
          </p:cNvSpPr>
          <p:nvPr>
            <p:ph sz="quarter" idx="17"/>
          </p:nvPr>
        </p:nvSpPr>
        <p:spPr>
          <a:xfrm>
            <a:off x="8430185" y="3290825"/>
            <a:ext cx="842052" cy="199488"/>
          </a:xfrm>
        </p:spPr>
        <p:txBody>
          <a:bodyPr/>
          <a:lstStyle/>
          <a:p>
            <a:pPr marL="0" lvl="0" indent="0" algn="ctr" defTabSz="914367">
              <a:spcBef>
                <a:spcPts val="0"/>
              </a:spcBef>
              <a:buSzTx/>
              <a:buNone/>
            </a:pPr>
            <a:r>
              <a:rPr lang="en-US" sz="1200" err="1">
                <a:gradFill>
                  <a:gsLst>
                    <a:gs pos="81053">
                      <a:srgbClr val="FFFFFF"/>
                    </a:gs>
                    <a:gs pos="56000">
                      <a:srgbClr val="FFFFFF"/>
                    </a:gs>
                  </a:gsLst>
                  <a:lin ang="18900000" scaled="1"/>
                </a:gradFill>
                <a:latin typeface="Segoe UI Semibold"/>
                <a:cs typeface="+mn-cs"/>
              </a:rPr>
              <a:t>Multicloud</a:t>
            </a:r>
            <a:endParaRPr lang="en-US"/>
          </a:p>
        </p:txBody>
      </p:sp>
      <p:grpSp>
        <p:nvGrpSpPr>
          <p:cNvPr id="66" name="Group 65">
            <a:extLst>
              <a:ext uri="{FF2B5EF4-FFF2-40B4-BE49-F238E27FC236}">
                <a16:creationId xmlns:a16="http://schemas.microsoft.com/office/drawing/2014/main" id="{8238C236-EB40-4B0E-9FD2-A59229FB5A4F}"/>
              </a:ext>
              <a:ext uri="{C183D7F6-B498-43B3-948B-1728B52AA6E4}">
                <adec:decorative xmlns:adec="http://schemas.microsoft.com/office/drawing/2017/decorative" val="1"/>
              </a:ext>
            </a:extLst>
          </p:cNvPr>
          <p:cNvGrpSpPr/>
          <p:nvPr/>
        </p:nvGrpSpPr>
        <p:grpSpPr>
          <a:xfrm>
            <a:off x="10389362" y="2664976"/>
            <a:ext cx="263314" cy="446693"/>
            <a:chOff x="10277323" y="2420384"/>
            <a:chExt cx="263314" cy="446693"/>
          </a:xfrm>
        </p:grpSpPr>
        <p:grpSp>
          <p:nvGrpSpPr>
            <p:cNvPr id="402" name="phone" descr="phone">
              <a:extLst>
                <a:ext uri="{FF2B5EF4-FFF2-40B4-BE49-F238E27FC236}">
                  <a16:creationId xmlns:a16="http://schemas.microsoft.com/office/drawing/2014/main" id="{03F91174-D9CA-476F-83E6-E3AD7353B6AE}"/>
                </a:ext>
              </a:extLst>
            </p:cNvPr>
            <p:cNvGrpSpPr/>
            <p:nvPr/>
          </p:nvGrpSpPr>
          <p:grpSpPr>
            <a:xfrm>
              <a:off x="10277323" y="2420384"/>
              <a:ext cx="263314" cy="446693"/>
              <a:chOff x="7648576" y="1841501"/>
              <a:chExt cx="177800" cy="301625"/>
            </a:xfrm>
          </p:grpSpPr>
          <p:sp>
            <p:nvSpPr>
              <p:cNvPr id="403" name="Freeform 48">
                <a:extLst>
                  <a:ext uri="{FF2B5EF4-FFF2-40B4-BE49-F238E27FC236}">
                    <a16:creationId xmlns:a16="http://schemas.microsoft.com/office/drawing/2014/main" id="{5FCCE13F-0F75-4572-A565-58DA4CA0FFFB}"/>
                  </a:ext>
                  <a:ext uri="{C183D7F6-B498-43B3-948B-1728B52AA6E4}">
                    <adec:decorative xmlns:adec="http://schemas.microsoft.com/office/drawing/2017/decorative" val="1"/>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0078D4"/>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04" name="Rectangle 403">
                <a:extLst>
                  <a:ext uri="{FF2B5EF4-FFF2-40B4-BE49-F238E27FC236}">
                    <a16:creationId xmlns:a16="http://schemas.microsoft.com/office/drawing/2014/main" id="{8B825FF5-511E-41D2-8620-9587C1230E22}"/>
                  </a:ext>
                  <a:ext uri="{C183D7F6-B498-43B3-948B-1728B52AA6E4}">
                    <adec:decorative xmlns:adec="http://schemas.microsoft.com/office/drawing/2017/decorative" val="1"/>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05" name="Freeform 50">
                <a:extLst>
                  <a:ext uri="{FF2B5EF4-FFF2-40B4-BE49-F238E27FC236}">
                    <a16:creationId xmlns:a16="http://schemas.microsoft.com/office/drawing/2014/main" id="{D5B77798-C542-4DA6-8838-4266560129CA}"/>
                  </a:ext>
                  <a:ext uri="{C183D7F6-B498-43B3-948B-1728B52AA6E4}">
                    <adec:decorative xmlns:adec="http://schemas.microsoft.com/office/drawing/2017/decorative" val="1"/>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sp>
            <p:nvSpPr>
              <p:cNvPr id="406" name="Freeform 175">
                <a:extLst>
                  <a:ext uri="{FF2B5EF4-FFF2-40B4-BE49-F238E27FC236}">
                    <a16:creationId xmlns:a16="http://schemas.microsoft.com/office/drawing/2014/main" id="{D74B620C-E870-41E5-9340-D2AA4AC128BE}"/>
                  </a:ext>
                  <a:ext uri="{C183D7F6-B498-43B3-948B-1728B52AA6E4}">
                    <adec:decorative xmlns:adec="http://schemas.microsoft.com/office/drawing/2017/decorative" val="1"/>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0078D4"/>
              </a:solidFill>
              <a:ln>
                <a:noFill/>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505050"/>
                  </a:solidFill>
                  <a:effectLst/>
                  <a:uLnTx/>
                  <a:uFillTx/>
                  <a:latin typeface="Segoe UI"/>
                  <a:ea typeface="+mn-ea"/>
                  <a:cs typeface="+mn-cs"/>
                </a:endParaRPr>
              </a:p>
            </p:txBody>
          </p:sp>
        </p:grpSp>
        <p:sp>
          <p:nvSpPr>
            <p:cNvPr id="49" name="Freeform: Shape 48">
              <a:extLst>
                <a:ext uri="{FF2B5EF4-FFF2-40B4-BE49-F238E27FC236}">
                  <a16:creationId xmlns:a16="http://schemas.microsoft.com/office/drawing/2014/main" id="{F794815B-3862-489F-B4D6-FF396CC3CF4C}"/>
                </a:ext>
                <a:ext uri="{C183D7F6-B498-43B3-948B-1728B52AA6E4}">
                  <adec:decorative xmlns:adec="http://schemas.microsoft.com/office/drawing/2017/decorative" val="1"/>
                </a:ext>
              </a:extLst>
            </p:cNvPr>
            <p:cNvSpPr/>
            <p:nvPr/>
          </p:nvSpPr>
          <p:spPr>
            <a:xfrm>
              <a:off x="10375509" y="2451868"/>
              <a:ext cx="66942" cy="15448"/>
            </a:xfrm>
            <a:custGeom>
              <a:avLst/>
              <a:gdLst>
                <a:gd name="connsiteX0" fmla="*/ 50574 w 55785"/>
                <a:gd name="connsiteY0" fmla="*/ 12300 h 12873"/>
                <a:gd name="connsiteX1" fmla="*/ 6864 w 55785"/>
                <a:gd name="connsiteY1" fmla="*/ 12300 h 12873"/>
                <a:gd name="connsiteX2" fmla="*/ 1427 w 55785"/>
                <a:gd name="connsiteY2" fmla="*/ 6863 h 12873"/>
                <a:gd name="connsiteX3" fmla="*/ 6864 w 55785"/>
                <a:gd name="connsiteY3" fmla="*/ 1427 h 12873"/>
                <a:gd name="connsiteX4" fmla="*/ 50502 w 55785"/>
                <a:gd name="connsiteY4" fmla="*/ 1427 h 12873"/>
                <a:gd name="connsiteX5" fmla="*/ 55938 w 55785"/>
                <a:gd name="connsiteY5" fmla="*/ 6863 h 12873"/>
                <a:gd name="connsiteX6" fmla="*/ 50574 w 55785"/>
                <a:gd name="connsiteY6" fmla="*/ 12300 h 12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785" h="12873">
                  <a:moveTo>
                    <a:pt x="50574" y="12300"/>
                  </a:moveTo>
                  <a:lnTo>
                    <a:pt x="6864" y="12300"/>
                  </a:lnTo>
                  <a:cubicBezTo>
                    <a:pt x="3892" y="12300"/>
                    <a:pt x="1427" y="9835"/>
                    <a:pt x="1427" y="6863"/>
                  </a:cubicBezTo>
                  <a:cubicBezTo>
                    <a:pt x="1427" y="3891"/>
                    <a:pt x="3892" y="1427"/>
                    <a:pt x="6864" y="1427"/>
                  </a:cubicBezTo>
                  <a:lnTo>
                    <a:pt x="50502" y="1427"/>
                  </a:lnTo>
                  <a:cubicBezTo>
                    <a:pt x="53474" y="1427"/>
                    <a:pt x="55938" y="3891"/>
                    <a:pt x="55938" y="6863"/>
                  </a:cubicBezTo>
                  <a:cubicBezTo>
                    <a:pt x="55938" y="9835"/>
                    <a:pt x="53546" y="12300"/>
                    <a:pt x="50574" y="12300"/>
                  </a:cubicBezTo>
                  <a:close/>
                </a:path>
              </a:pathLst>
            </a:custGeom>
            <a:solidFill>
              <a:srgbClr val="50E6FF"/>
            </a:solidFill>
            <a:ln w="4222" cap="flat">
              <a:noFill/>
              <a:prstDash val="solid"/>
              <a:miter/>
            </a:ln>
          </p:spPr>
          <p:txBody>
            <a:bodyPr rtlCol="0" anchor="ctr"/>
            <a:lstStyle/>
            <a:p>
              <a:pPr marL="0" marR="0" lvl="0" indent="0" algn="l" defTabSz="1097240" rtl="0" eaLnBrk="1" fontAlgn="auto" latinLnBrk="0" hangingPunct="1">
                <a:lnSpc>
                  <a:spcPct val="100000"/>
                </a:lnSpc>
                <a:spcBef>
                  <a:spcPts val="0"/>
                </a:spcBef>
                <a:spcAft>
                  <a:spcPts val="0"/>
                </a:spcAft>
                <a:buClrTx/>
                <a:buSzTx/>
                <a:buFontTx/>
                <a:buNone/>
                <a:tabLst/>
                <a:defRPr/>
              </a:pPr>
              <a:endParaRPr kumimoji="0" lang="en-US" sz="2118" b="0" i="0" u="none" strike="noStrike" kern="1200" cap="none" spc="0" normalizeH="0" baseline="0" noProof="0">
                <a:ln>
                  <a:noFill/>
                </a:ln>
                <a:solidFill>
                  <a:srgbClr val="1A1A1A"/>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68510B82-4274-449B-9ACE-9709EDD3C382}"/>
                </a:ext>
              </a:extLst>
            </p:cNvPr>
            <p:cNvGrpSpPr/>
            <p:nvPr/>
          </p:nvGrpSpPr>
          <p:grpSpPr>
            <a:xfrm>
              <a:off x="10311123" y="2540084"/>
              <a:ext cx="195714" cy="195713"/>
              <a:chOff x="10892625" y="1617078"/>
              <a:chExt cx="195714" cy="195713"/>
            </a:xfrm>
          </p:grpSpPr>
          <p:sp>
            <p:nvSpPr>
              <p:cNvPr id="50" name="Oval 29">
                <a:extLst>
                  <a:ext uri="{FF2B5EF4-FFF2-40B4-BE49-F238E27FC236}">
                    <a16:creationId xmlns:a16="http://schemas.microsoft.com/office/drawing/2014/main" id="{C429EF13-C700-44A3-ABC4-19C657E8D089}"/>
                  </a:ext>
                  <a:ext uri="{C183D7F6-B498-43B3-948B-1728B52AA6E4}">
                    <adec:decorative xmlns:adec="http://schemas.microsoft.com/office/drawing/2017/decorative" val="1"/>
                  </a:ext>
                </a:extLst>
              </p:cNvPr>
              <p:cNvSpPr>
                <a:spLocks noChangeArrowheads="1"/>
              </p:cNvSpPr>
              <p:nvPr/>
            </p:nvSpPr>
            <p:spPr bwMode="auto">
              <a:xfrm>
                <a:off x="10892625" y="1617078"/>
                <a:ext cx="195714" cy="195713"/>
              </a:xfrm>
              <a:prstGeom prst="ellipse">
                <a:avLst/>
              </a:prstGeom>
              <a:solidFill>
                <a:schemeClr val="accent1"/>
              </a:solidFill>
              <a:ln w="9525">
                <a:solidFill>
                  <a:schemeClr val="accent2"/>
                </a:solidFill>
                <a:round/>
                <a:headEnd/>
                <a:tailEnd/>
              </a:ln>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sp>
            <p:nvSpPr>
              <p:cNvPr id="51" name="Freeform 30">
                <a:extLst>
                  <a:ext uri="{FF2B5EF4-FFF2-40B4-BE49-F238E27FC236}">
                    <a16:creationId xmlns:a16="http://schemas.microsoft.com/office/drawing/2014/main" id="{A2339667-54CF-4A1E-B9A4-A8C6D318F5F8}"/>
                  </a:ext>
                  <a:ext uri="{C183D7F6-B498-43B3-948B-1728B52AA6E4}">
                    <adec:decorative xmlns:adec="http://schemas.microsoft.com/office/drawing/2017/decorative" val="1"/>
                  </a:ext>
                </a:extLst>
              </p:cNvPr>
              <p:cNvSpPr>
                <a:spLocks/>
              </p:cNvSpPr>
              <p:nvPr/>
            </p:nvSpPr>
            <p:spPr bwMode="auto">
              <a:xfrm>
                <a:off x="10938398" y="1673898"/>
                <a:ext cx="105749" cy="82073"/>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marL="0" marR="0" lvl="0" indent="0" algn="ctr" defTabSz="1075663" rtl="0" eaLnBrk="1" fontAlgn="base"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505050"/>
                  </a:solidFill>
                  <a:effectLst/>
                  <a:uLnTx/>
                  <a:uFillTx/>
                  <a:latin typeface="Segoe UI"/>
                  <a:ea typeface="+mn-ea"/>
                  <a:cs typeface="+mn-cs"/>
                </a:endParaRPr>
              </a:p>
            </p:txBody>
          </p:sp>
        </p:grpSp>
      </p:grpSp>
      <p:sp>
        <p:nvSpPr>
          <p:cNvPr id="458" name="Content Placeholder 457">
            <a:extLst>
              <a:ext uri="{FF2B5EF4-FFF2-40B4-BE49-F238E27FC236}">
                <a16:creationId xmlns:a16="http://schemas.microsoft.com/office/drawing/2014/main" id="{EE5B094C-E3A2-476B-BA18-4198AA63A640}"/>
              </a:ext>
            </a:extLst>
          </p:cNvPr>
          <p:cNvSpPr>
            <a:spLocks noGrp="1"/>
          </p:cNvSpPr>
          <p:nvPr>
            <p:ph sz="quarter" idx="18"/>
          </p:nvPr>
        </p:nvSpPr>
        <p:spPr>
          <a:xfrm>
            <a:off x="9952674" y="3288681"/>
            <a:ext cx="1305030" cy="251080"/>
          </a:xfrm>
        </p:spPr>
        <p:txBody>
          <a:bodyPr/>
          <a:lstStyle/>
          <a:p>
            <a:pPr marL="0" lvl="0" indent="0" algn="ctr" defTabSz="914367">
              <a:spcBef>
                <a:spcPts val="0"/>
              </a:spcBef>
              <a:buSzTx/>
              <a:buNone/>
            </a:pPr>
            <a:r>
              <a:rPr lang="en-US" sz="1200">
                <a:gradFill>
                  <a:gsLst>
                    <a:gs pos="81053">
                      <a:srgbClr val="FFFFFF"/>
                    </a:gs>
                    <a:gs pos="56000">
                      <a:srgbClr val="FFFFFF"/>
                    </a:gs>
                  </a:gsLst>
                  <a:lin ang="18900000" scaled="1"/>
                </a:gradFill>
                <a:latin typeface="Segoe UI Semibold"/>
                <a:cs typeface="+mn-cs"/>
              </a:rPr>
              <a:t>SaaS Applications</a:t>
            </a:r>
            <a:endParaRPr lang="en-US"/>
          </a:p>
        </p:txBody>
      </p:sp>
      <p:sp>
        <p:nvSpPr>
          <p:cNvPr id="223" name="Rectangle 222">
            <a:extLst>
              <a:ext uri="{FF2B5EF4-FFF2-40B4-BE49-F238E27FC236}">
                <a16:creationId xmlns:a16="http://schemas.microsoft.com/office/drawing/2014/main" id="{77D163D5-7E1A-4DC8-B59E-5041CAB8ACC6}"/>
              </a:ext>
              <a:ext uri="{C183D7F6-B498-43B3-948B-1728B52AA6E4}">
                <adec:decorative xmlns:adec="http://schemas.microsoft.com/office/drawing/2017/decorative" val="1"/>
              </a:ext>
            </a:extLst>
          </p:cNvPr>
          <p:cNvSpPr/>
          <p:nvPr/>
        </p:nvSpPr>
        <p:spPr bwMode="auto">
          <a:xfrm>
            <a:off x="6096000" y="3677585"/>
            <a:ext cx="5501656" cy="932812"/>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90000"/>
              </a:lnSpc>
              <a:spcBef>
                <a:spcPct val="0"/>
              </a:spcBef>
              <a:spcAft>
                <a:spcPts val="0"/>
              </a:spcAft>
              <a:buClrTx/>
              <a:buSzTx/>
              <a:buFontTx/>
              <a:buNone/>
              <a:tabLst/>
              <a:defRPr/>
            </a:pPr>
            <a:endParaRPr kumimoji="0" lang="en-US" sz="1200" b="0" i="0" u="none" strike="noStrike" kern="1200" cap="none" spc="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mn-cs"/>
            </a:endParaRPr>
          </a:p>
        </p:txBody>
      </p:sp>
      <p:sp>
        <p:nvSpPr>
          <p:cNvPr id="463" name="Content Placeholder 462">
            <a:extLst>
              <a:ext uri="{FF2B5EF4-FFF2-40B4-BE49-F238E27FC236}">
                <a16:creationId xmlns:a16="http://schemas.microsoft.com/office/drawing/2014/main" id="{0CF07B23-2F45-4ADE-B07D-1B662B4ED9A3}"/>
              </a:ext>
            </a:extLst>
          </p:cNvPr>
          <p:cNvSpPr>
            <a:spLocks noGrp="1"/>
          </p:cNvSpPr>
          <p:nvPr>
            <p:ph sz="quarter" idx="23"/>
          </p:nvPr>
        </p:nvSpPr>
        <p:spPr>
          <a:xfrm>
            <a:off x="7924153" y="3821574"/>
            <a:ext cx="1842349" cy="196385"/>
          </a:xfrm>
        </p:spPr>
        <p:txBody>
          <a:bodyPr/>
          <a:lstStyle/>
          <a:p>
            <a:pPr marL="0" lvl="0" indent="0" algn="ctr" defTabSz="932472" fontAlgn="base">
              <a:lnSpc>
                <a:spcPct val="90000"/>
              </a:lnSpc>
              <a:spcBef>
                <a:spcPct val="0"/>
              </a:spcBef>
              <a:spcAft>
                <a:spcPts val="600"/>
              </a:spcAft>
              <a:buSzTx/>
              <a:buNone/>
            </a:pPr>
            <a:r>
              <a:rPr lang="en-US" sz="1200">
                <a:gradFill>
                  <a:gsLst>
                    <a:gs pos="93664">
                      <a:srgbClr val="50E6FF"/>
                    </a:gs>
                    <a:gs pos="12000">
                      <a:srgbClr val="50E6FF"/>
                    </a:gs>
                  </a:gsLst>
                  <a:lin ang="18900000" scaled="1"/>
                </a:gradFill>
                <a:latin typeface="Segoe UI Semibold"/>
                <a:ea typeface="Segoe UI" pitchFamily="34" charset="0"/>
              </a:rPr>
              <a:t>Seamless integration</a:t>
            </a:r>
            <a:endParaRPr lang="en-US"/>
          </a:p>
        </p:txBody>
      </p:sp>
      <p:grpSp>
        <p:nvGrpSpPr>
          <p:cNvPr id="8" name="Group 7" descr="SQL Server logo">
            <a:extLst>
              <a:ext uri="{FF2B5EF4-FFF2-40B4-BE49-F238E27FC236}">
                <a16:creationId xmlns:a16="http://schemas.microsoft.com/office/drawing/2014/main" id="{48F5FC23-20EB-46E4-92E4-5199A60DF818}"/>
              </a:ext>
            </a:extLst>
          </p:cNvPr>
          <p:cNvGrpSpPr/>
          <p:nvPr/>
        </p:nvGrpSpPr>
        <p:grpSpPr>
          <a:xfrm>
            <a:off x="6267505" y="4168887"/>
            <a:ext cx="1060860" cy="256642"/>
            <a:chOff x="6267505" y="4168887"/>
            <a:chExt cx="1060860" cy="256642"/>
          </a:xfrm>
        </p:grpSpPr>
        <p:pic>
          <p:nvPicPr>
            <p:cNvPr id="48" name="Graphic 47">
              <a:extLst>
                <a:ext uri="{FF2B5EF4-FFF2-40B4-BE49-F238E27FC236}">
                  <a16:creationId xmlns:a16="http://schemas.microsoft.com/office/drawing/2014/main" id="{540B3488-E0BC-483D-9BF3-5436E6749824}"/>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267505" y="4168887"/>
              <a:ext cx="256642" cy="256642"/>
            </a:xfrm>
            <a:prstGeom prst="rect">
              <a:avLst/>
            </a:prstGeom>
          </p:spPr>
        </p:pic>
        <p:sp>
          <p:nvSpPr>
            <p:cNvPr id="146" name="TextBox 145">
              <a:extLst>
                <a:ext uri="{FF2B5EF4-FFF2-40B4-BE49-F238E27FC236}">
                  <a16:creationId xmlns:a16="http://schemas.microsoft.com/office/drawing/2014/main" id="{75F73845-D0FD-4EF1-9C29-A57BAAC81CA6}"/>
                </a:ext>
                <a:ext uri="{C183D7F6-B498-43B3-948B-1728B52AA6E4}">
                  <adec:decorative xmlns:adec="http://schemas.microsoft.com/office/drawing/2017/decorative" val="1"/>
                </a:ext>
              </a:extLst>
            </p:cNvPr>
            <p:cNvSpPr txBox="1"/>
            <p:nvPr/>
          </p:nvSpPr>
          <p:spPr>
            <a:xfrm>
              <a:off x="6561678" y="4204875"/>
              <a:ext cx="766687"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81053">
                        <a:srgbClr val="FFFFFF"/>
                      </a:gs>
                      <a:gs pos="56000">
                        <a:srgbClr val="FFFFFF"/>
                      </a:gs>
                    </a:gsLst>
                    <a:lin ang="18900000" scaled="1"/>
                  </a:gradFill>
                  <a:effectLst/>
                  <a:uLnTx/>
                  <a:uFillTx/>
                  <a:latin typeface="Segoe UI Semibold"/>
                  <a:ea typeface="+mn-ea"/>
                  <a:cs typeface="+mn-cs"/>
                </a:rPr>
                <a:t>SQL Server</a:t>
              </a:r>
            </a:p>
          </p:txBody>
        </p:sp>
      </p:grpSp>
      <p:grpSp>
        <p:nvGrpSpPr>
          <p:cNvPr id="6" name="Group 5" descr="Power BI logo">
            <a:extLst>
              <a:ext uri="{FF2B5EF4-FFF2-40B4-BE49-F238E27FC236}">
                <a16:creationId xmlns:a16="http://schemas.microsoft.com/office/drawing/2014/main" id="{41D8A757-3C5C-49FF-94BA-3BAB59DECE49}"/>
              </a:ext>
              <a:ext uri="{C183D7F6-B498-43B3-948B-1728B52AA6E4}">
                <adec:decorative xmlns:adec="http://schemas.microsoft.com/office/drawing/2017/decorative" val="0"/>
              </a:ext>
            </a:extLst>
          </p:cNvPr>
          <p:cNvGrpSpPr/>
          <p:nvPr/>
        </p:nvGrpSpPr>
        <p:grpSpPr>
          <a:xfrm>
            <a:off x="7544168" y="4134923"/>
            <a:ext cx="1028650" cy="324570"/>
            <a:chOff x="7544168" y="4134923"/>
            <a:chExt cx="1028650" cy="324570"/>
          </a:xfrm>
        </p:grpSpPr>
        <p:pic>
          <p:nvPicPr>
            <p:cNvPr id="160" name="Picture 159">
              <a:extLst>
                <a:ext uri="{FF2B5EF4-FFF2-40B4-BE49-F238E27FC236}">
                  <a16:creationId xmlns:a16="http://schemas.microsoft.com/office/drawing/2014/main" id="{CBA9C0F2-1779-446D-BE9C-916BAD2C4D26}"/>
                </a:ext>
                <a:ext uri="{C183D7F6-B498-43B3-948B-1728B52AA6E4}">
                  <adec:decorative xmlns:adec="http://schemas.microsoft.com/office/drawing/2017/decorative" val="1"/>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7544168" y="4134923"/>
              <a:ext cx="324570" cy="324570"/>
            </a:xfrm>
            <a:prstGeom prst="rect">
              <a:avLst/>
            </a:prstGeom>
            <a:effectLst/>
          </p:spPr>
        </p:pic>
        <p:sp>
          <p:nvSpPr>
            <p:cNvPr id="161" name="TextBox 160">
              <a:extLst>
                <a:ext uri="{FF2B5EF4-FFF2-40B4-BE49-F238E27FC236}">
                  <a16:creationId xmlns:a16="http://schemas.microsoft.com/office/drawing/2014/main" id="{34107D84-5C34-437C-A885-81AC23D7FD03}"/>
                </a:ext>
                <a:ext uri="{C183D7F6-B498-43B3-948B-1728B52AA6E4}">
                  <adec:decorative xmlns:adec="http://schemas.microsoft.com/office/drawing/2017/decorative" val="1"/>
                </a:ext>
              </a:extLst>
            </p:cNvPr>
            <p:cNvSpPr txBox="1"/>
            <p:nvPr/>
          </p:nvSpPr>
          <p:spPr>
            <a:xfrm>
              <a:off x="7872305" y="4204875"/>
              <a:ext cx="700513" cy="184666"/>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gradFill>
                    <a:gsLst>
                      <a:gs pos="81053">
                        <a:srgbClr val="FFFFFF"/>
                      </a:gs>
                      <a:gs pos="56000">
                        <a:srgbClr val="FFFFFF"/>
                      </a:gs>
                    </a:gsLst>
                    <a:lin ang="18900000" scaled="1"/>
                  </a:gradFill>
                  <a:effectLst/>
                  <a:uLnTx/>
                  <a:uFillTx/>
                  <a:latin typeface="Segoe UI Semibold"/>
                  <a:ea typeface="+mn-ea"/>
                  <a:cs typeface="+mn-cs"/>
                </a:rPr>
                <a:t>Power BI</a:t>
              </a:r>
            </a:p>
          </p:txBody>
        </p:sp>
      </p:grpSp>
      <p:grpSp>
        <p:nvGrpSpPr>
          <p:cNvPr id="4" name="Group 3" descr="Microsoft 365 logo">
            <a:extLst>
              <a:ext uri="{FF2B5EF4-FFF2-40B4-BE49-F238E27FC236}">
                <a16:creationId xmlns:a16="http://schemas.microsoft.com/office/drawing/2014/main" id="{98688D96-02B2-4339-9923-0731DDEE2BE1}"/>
              </a:ext>
            </a:extLst>
          </p:cNvPr>
          <p:cNvGrpSpPr/>
          <p:nvPr/>
        </p:nvGrpSpPr>
        <p:grpSpPr>
          <a:xfrm>
            <a:off x="8788621" y="4203043"/>
            <a:ext cx="1144292" cy="188331"/>
            <a:chOff x="8788621" y="4203043"/>
            <a:chExt cx="1144292" cy="188331"/>
          </a:xfrm>
        </p:grpSpPr>
        <p:pic>
          <p:nvPicPr>
            <p:cNvPr id="37" name="Picture 36">
              <a:extLst>
                <a:ext uri="{FF2B5EF4-FFF2-40B4-BE49-F238E27FC236}">
                  <a16:creationId xmlns:a16="http://schemas.microsoft.com/office/drawing/2014/main" id="{0F8D1C0F-0FCE-4C63-86B1-B61482F0570A}"/>
                </a:ext>
              </a:extLst>
            </p:cNvPr>
            <p:cNvPicPr>
              <a:picLocks noChangeAspect="1" noChangeArrowheads="1"/>
            </p:cNvPicPr>
            <p:nvPr/>
          </p:nvPicPr>
          <p:blipFill rotWithShape="1">
            <a:blip r:embed="rId10" cstate="email">
              <a:extLst>
                <a:ext uri="{28A0092B-C50C-407E-A947-70E740481C1C}">
                  <a14:useLocalDpi xmlns:a14="http://schemas.microsoft.com/office/drawing/2010/main"/>
                </a:ext>
              </a:extLst>
            </a:blip>
            <a:srcRect/>
            <a:stretch/>
          </p:blipFill>
          <p:spPr bwMode="auto">
            <a:xfrm>
              <a:off x="8788621" y="4203043"/>
              <a:ext cx="221121" cy="18833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C5778F35-B3F0-4832-88B0-1529790527B8}"/>
                </a:ext>
              </a:extLst>
            </p:cNvPr>
            <p:cNvPicPr>
              <a:picLocks noChangeAspect="1" noChangeArrowheads="1"/>
            </p:cNvPicPr>
            <p:nvPr/>
          </p:nvPicPr>
          <p:blipFill rotWithShape="1">
            <a:blip r:embed="rId11" cstate="email">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p:blipFill>
          <p:spPr bwMode="auto">
            <a:xfrm>
              <a:off x="9009742" y="4203043"/>
              <a:ext cx="923171" cy="1883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descr="Azure Synapse logo">
            <a:extLst>
              <a:ext uri="{FF2B5EF4-FFF2-40B4-BE49-F238E27FC236}">
                <a16:creationId xmlns:a16="http://schemas.microsoft.com/office/drawing/2014/main" id="{3A0276B2-7F10-45EC-8A67-36FBF0EE09B4}"/>
              </a:ext>
              <a:ext uri="{C183D7F6-B498-43B3-948B-1728B52AA6E4}">
                <adec:decorative xmlns:adec="http://schemas.microsoft.com/office/drawing/2017/decorative" val="0"/>
              </a:ext>
            </a:extLst>
          </p:cNvPr>
          <p:cNvGrpSpPr/>
          <p:nvPr/>
        </p:nvGrpSpPr>
        <p:grpSpPr>
          <a:xfrm>
            <a:off x="10148716" y="4201731"/>
            <a:ext cx="1277435" cy="190954"/>
            <a:chOff x="10148716" y="4201731"/>
            <a:chExt cx="1277435" cy="190954"/>
          </a:xfrm>
        </p:grpSpPr>
        <p:sp>
          <p:nvSpPr>
            <p:cNvPr id="158" name="Oval 183">
              <a:extLst>
                <a:ext uri="{FF2B5EF4-FFF2-40B4-BE49-F238E27FC236}">
                  <a16:creationId xmlns:a16="http://schemas.microsoft.com/office/drawing/2014/main" id="{D932E596-C92A-4B6F-A17A-1DC1F5348F79}"/>
                </a:ext>
                <a:ext uri="{C183D7F6-B498-43B3-948B-1728B52AA6E4}">
                  <adec:decorative xmlns:adec="http://schemas.microsoft.com/office/drawing/2017/decorative" val="1"/>
                </a:ext>
              </a:extLst>
            </p:cNvPr>
            <p:cNvSpPr/>
            <p:nvPr/>
          </p:nvSpPr>
          <p:spPr bwMode="auto">
            <a:xfrm>
              <a:off x="10413245" y="4214109"/>
              <a:ext cx="1012906" cy="166199"/>
            </a:xfrm>
            <a:prstGeom prst="rect">
              <a:avLst/>
            </a:prstGeom>
            <a:noFill/>
            <a:ln>
              <a:noFill/>
              <a:headEnd type="none" w="med" len="med"/>
              <a:tailEnd type="none" w="med" len="med"/>
            </a:ln>
            <a:effectLst/>
            <a:scene3d>
              <a:camera prst="orthographicFront">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ctr" defTabSz="932472" rtl="0" eaLnBrk="1" fontAlgn="base" latinLnBrk="0" hangingPunct="1">
                <a:lnSpc>
                  <a:spcPct val="90000"/>
                </a:lnSpc>
                <a:spcBef>
                  <a:spcPct val="0"/>
                </a:spcBef>
                <a:spcAft>
                  <a:spcPct val="0"/>
                </a:spcAft>
                <a:buClrTx/>
                <a:buSzTx/>
                <a:buFontTx/>
                <a:buNone/>
                <a:tabLst>
                  <a:tab pos="920876" algn="l"/>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Segoe UI" pitchFamily="34" charset="0"/>
                </a:rPr>
                <a:t>Azure Synapse</a:t>
              </a:r>
            </a:p>
          </p:txBody>
        </p:sp>
        <p:pic>
          <p:nvPicPr>
            <p:cNvPr id="159" name="Picture 158">
              <a:extLst>
                <a:ext uri="{FF2B5EF4-FFF2-40B4-BE49-F238E27FC236}">
                  <a16:creationId xmlns:a16="http://schemas.microsoft.com/office/drawing/2014/main" id="{8CEFFF4A-56D5-43C1-87DB-C12B0C884986}"/>
                </a:ext>
                <a:ext uri="{C183D7F6-B498-43B3-948B-1728B52AA6E4}">
                  <adec:decorative xmlns:adec="http://schemas.microsoft.com/office/drawing/2017/decorative" val="1"/>
                </a:ext>
              </a:extLst>
            </p:cNvPr>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10148716" y="4201731"/>
              <a:ext cx="190955" cy="190954"/>
            </a:xfrm>
            <a:prstGeom prst="rect">
              <a:avLst/>
            </a:prstGeom>
            <a:ln w="17085" cap="flat">
              <a:noFill/>
              <a:prstDash val="solid"/>
              <a:miter/>
            </a:ln>
            <a:scene3d>
              <a:camera prst="orthographicFront">
                <a:rot lat="0" lon="0" rev="0"/>
              </a:camera>
              <a:lightRig rig="threePt" dir="t"/>
            </a:scene3d>
            <a:sp3d>
              <a:bevelT w="0" h="0"/>
              <a:bevelB w="0" h="0"/>
            </a:sp3d>
          </p:spPr>
        </p:pic>
      </p:grpSp>
      <p:sp>
        <p:nvSpPr>
          <p:cNvPr id="226" name="Rectangle 225">
            <a:extLst>
              <a:ext uri="{FF2B5EF4-FFF2-40B4-BE49-F238E27FC236}">
                <a16:creationId xmlns:a16="http://schemas.microsoft.com/office/drawing/2014/main" id="{84B2C979-A248-43DA-8EBB-3742592661AA}"/>
              </a:ext>
              <a:ext uri="{C183D7F6-B498-43B3-948B-1728B52AA6E4}">
                <adec:decorative xmlns:adec="http://schemas.microsoft.com/office/drawing/2017/decorative" val="1"/>
              </a:ext>
            </a:extLst>
          </p:cNvPr>
          <p:cNvSpPr/>
          <p:nvPr/>
        </p:nvSpPr>
        <p:spPr bwMode="auto">
          <a:xfrm>
            <a:off x="6096000" y="4656965"/>
            <a:ext cx="5501656" cy="1621915"/>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90000"/>
              </a:lnSpc>
              <a:spcBef>
                <a:spcPts val="0"/>
              </a:spcBef>
              <a:spcAft>
                <a:spcPts val="600"/>
              </a:spcAft>
              <a:buClrTx/>
              <a:buSzTx/>
              <a:buFontTx/>
              <a:buNone/>
              <a:tabLst/>
              <a:defRPr/>
            </a:pPr>
            <a:endParaRPr kumimoji="0" lang="en-US" sz="1600" b="0" i="0" u="none" strike="noStrike" kern="1200" cap="none" spc="0" normalizeH="0" baseline="0" noProof="0">
              <a:ln>
                <a:noFill/>
              </a:ln>
              <a:gradFill>
                <a:gsLst>
                  <a:gs pos="81053">
                    <a:srgbClr val="FFFFFF"/>
                  </a:gs>
                  <a:gs pos="56000">
                    <a:srgbClr val="FFFFFF"/>
                  </a:gs>
                </a:gsLst>
                <a:lin ang="18900000" scaled="1"/>
              </a:gradFill>
              <a:effectLst/>
              <a:uLnTx/>
              <a:uFillTx/>
              <a:latin typeface="Segoe UI Semibold"/>
              <a:ea typeface="+mn-ea"/>
              <a:cs typeface="+mn-cs"/>
            </a:endParaRPr>
          </a:p>
        </p:txBody>
      </p:sp>
      <p:sp>
        <p:nvSpPr>
          <p:cNvPr id="462" name="Content Placeholder 461">
            <a:extLst>
              <a:ext uri="{FF2B5EF4-FFF2-40B4-BE49-F238E27FC236}">
                <a16:creationId xmlns:a16="http://schemas.microsoft.com/office/drawing/2014/main" id="{A4779D0C-29DD-4116-A0E3-BF0FDC0981FB}"/>
              </a:ext>
            </a:extLst>
          </p:cNvPr>
          <p:cNvSpPr>
            <a:spLocks noGrp="1"/>
          </p:cNvSpPr>
          <p:nvPr>
            <p:ph sz="quarter" idx="22"/>
          </p:nvPr>
        </p:nvSpPr>
        <p:spPr>
          <a:xfrm>
            <a:off x="6199695" y="4801368"/>
            <a:ext cx="5297878" cy="886397"/>
          </a:xfrm>
        </p:spPr>
        <p:txBody>
          <a:bodyPr/>
          <a:lstStyle/>
          <a:p>
            <a:pPr marL="0" lvl="0" indent="0" algn="ctr" defTabSz="914367">
              <a:lnSpc>
                <a:spcPct val="90000"/>
              </a:lnSpc>
              <a:spcBef>
                <a:spcPts val="0"/>
              </a:spcBef>
              <a:spcAft>
                <a:spcPts val="600"/>
              </a:spcAft>
              <a:buSzTx/>
              <a:buNone/>
            </a:pPr>
            <a:r>
              <a:rPr lang="en-US" sz="1600">
                <a:gradFill>
                  <a:gsLst>
                    <a:gs pos="2000">
                      <a:srgbClr val="FFFFFF"/>
                    </a:gs>
                    <a:gs pos="100000">
                      <a:srgbClr val="FFFFFF"/>
                    </a:gs>
                  </a:gsLst>
                  <a:lin ang="18600000" scaled="0"/>
                </a:gradFill>
                <a:latin typeface="Segoe UI Semibold"/>
                <a:cs typeface="+mn-cs"/>
              </a:rPr>
              <a:t>“</a:t>
            </a:r>
            <a:r>
              <a:rPr lang="en-US" sz="1600">
                <a:gradFill>
                  <a:gsLst>
                    <a:gs pos="2000">
                      <a:srgbClr val="FFFFFF"/>
                    </a:gs>
                    <a:gs pos="100000">
                      <a:srgbClr val="FFFFFF"/>
                    </a:gs>
                  </a:gsLst>
                  <a:lin ang="18600000" scaled="0"/>
                </a:gradFill>
                <a:latin typeface="Segoe UI" panose="020B0502040204020203" pitchFamily="34" charset="0"/>
                <a:cs typeface="+mn-cs"/>
              </a:rPr>
              <a:t>With Microsoft Purview, we’ll accelerate our ability to track and interpret a wide range of data, which we’ll use to create solutions at scale that truly help improve the environment and people’s lives. “</a:t>
            </a:r>
            <a:endParaRPr lang="en-US"/>
          </a:p>
        </p:txBody>
      </p:sp>
      <p:pic>
        <p:nvPicPr>
          <p:cNvPr id="1028" name="Picture 4" descr="Grundfos® logo">
            <a:extLst>
              <a:ext uri="{FF2B5EF4-FFF2-40B4-BE49-F238E27FC236}">
                <a16:creationId xmlns:a16="http://schemas.microsoft.com/office/drawing/2014/main" id="{74D2A86B-69A3-4592-9888-E32AA4E88099}"/>
              </a:ext>
            </a:extLst>
          </p:cNvPr>
          <p:cNvPicPr>
            <a:picLocks noChangeAspect="1" noChangeArrowheads="1"/>
          </p:cNvPicPr>
          <p:nvPr/>
        </p:nvPicPr>
        <p:blipFill>
          <a:blip r:embed="rId14" cstate="email">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045215" y="5832040"/>
            <a:ext cx="1603227" cy="23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9799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449"/>
                                        </p:tgtEl>
                                        <p:attrNameLst>
                                          <p:attrName>style.visibility</p:attrName>
                                        </p:attrNameLst>
                                      </p:cBhvr>
                                      <p:to>
                                        <p:strVal val="visible"/>
                                      </p:to>
                                    </p:set>
                                    <p:animEffect transition="in" filter="fade">
                                      <p:cBhvr>
                                        <p:cTn id="7" dur="500"/>
                                        <p:tgtEl>
                                          <p:spTgt spid="449"/>
                                        </p:tgtEl>
                                      </p:cBhvr>
                                    </p:animEffect>
                                  </p:childTnLst>
                                </p:cTn>
                              </p:par>
                              <p:par>
                                <p:cTn id="8" presetID="42" presetClass="path" presetSubtype="0" decel="100000" fill="hold" grpId="1" nodeType="withEffect">
                                  <p:stCondLst>
                                    <p:cond delay="500"/>
                                  </p:stCondLst>
                                  <p:childTnLst>
                                    <p:animMotion origin="layout" path="M 1.04167E-6 -2.59259E-6 L 1.04167E-6 0.03542 " pathEditMode="relative" rAng="0" ptsTypes="AA">
                                      <p:cBhvr>
                                        <p:cTn id="9" dur="700" spd="-100000" fill="hold"/>
                                        <p:tgtEl>
                                          <p:spTgt spid="449"/>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56"/>
                                        </p:tgtEl>
                                        <p:attrNameLst>
                                          <p:attrName>style.visibility</p:attrName>
                                        </p:attrNameLst>
                                      </p:cBhvr>
                                      <p:to>
                                        <p:strVal val="visible"/>
                                      </p:to>
                                    </p:set>
                                    <p:animEffect transition="in" filter="fade">
                                      <p:cBhvr>
                                        <p:cTn id="12" dur="500"/>
                                        <p:tgtEl>
                                          <p:spTgt spid="156"/>
                                        </p:tgtEl>
                                      </p:cBhvr>
                                    </p:animEffect>
                                  </p:childTnLst>
                                </p:cTn>
                              </p:par>
                              <p:par>
                                <p:cTn id="13" presetID="42" presetClass="path" presetSubtype="0" decel="100000" fill="hold" grpId="1" nodeType="withEffect">
                                  <p:stCondLst>
                                    <p:cond delay="500"/>
                                  </p:stCondLst>
                                  <p:childTnLst>
                                    <p:animMotion origin="layout" path="M -1.04167E-6 -7.40741E-7 L -1.04167E-6 0.03542 " pathEditMode="relative" rAng="0" ptsTypes="AA">
                                      <p:cBhvr>
                                        <p:cTn id="14" dur="700" spd="-100000" fill="hold"/>
                                        <p:tgtEl>
                                          <p:spTgt spid="156"/>
                                        </p:tgtEl>
                                        <p:attrNameLst>
                                          <p:attrName>ppt_x</p:attrName>
                                          <p:attrName>ppt_y</p:attrName>
                                        </p:attrNameLst>
                                      </p:cBhvr>
                                      <p:rCtr x="0" y="1759"/>
                                    </p:animMotion>
                                  </p:childTnLst>
                                </p:cTn>
                              </p:par>
                              <p:par>
                                <p:cTn id="15" presetID="10" presetClass="entr" presetSubtype="0" fill="hold" grpId="0" nodeType="withEffect">
                                  <p:stCondLst>
                                    <p:cond delay="50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500"/>
                                        <p:tgtEl>
                                          <p:spTgt spid="157"/>
                                        </p:tgtEl>
                                      </p:cBhvr>
                                    </p:animEffect>
                                  </p:childTnLst>
                                </p:cTn>
                              </p:par>
                              <p:par>
                                <p:cTn id="18" presetID="42" presetClass="path" presetSubtype="0" decel="100000" fill="hold" grpId="1" nodeType="withEffect">
                                  <p:stCondLst>
                                    <p:cond delay="500"/>
                                  </p:stCondLst>
                                  <p:childTnLst>
                                    <p:animMotion origin="layout" path="M -1.04167E-6 -7.40741E-7 L -1.04167E-6 0.03542 " pathEditMode="relative" rAng="0" ptsTypes="AA">
                                      <p:cBhvr>
                                        <p:cTn id="19" dur="700" spd="-100000" fill="hold"/>
                                        <p:tgtEl>
                                          <p:spTgt spid="157"/>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448"/>
                                        </p:tgtEl>
                                        <p:attrNameLst>
                                          <p:attrName>style.visibility</p:attrName>
                                        </p:attrNameLst>
                                      </p:cBhvr>
                                      <p:to>
                                        <p:strVal val="visible"/>
                                      </p:to>
                                    </p:set>
                                    <p:animEffect transition="in" filter="fade">
                                      <p:cBhvr>
                                        <p:cTn id="22" dur="500"/>
                                        <p:tgtEl>
                                          <p:spTgt spid="448"/>
                                        </p:tgtEl>
                                      </p:cBhvr>
                                    </p:animEffect>
                                  </p:childTnLst>
                                </p:cTn>
                              </p:par>
                              <p:par>
                                <p:cTn id="23" presetID="42" presetClass="path" presetSubtype="0" decel="100000" fill="hold" grpId="1" nodeType="withEffect">
                                  <p:stCondLst>
                                    <p:cond delay="400"/>
                                  </p:stCondLst>
                                  <p:childTnLst>
                                    <p:animMotion origin="layout" path="M 3.125E-6 -2.22222E-6 L 3.125E-6 0.03542 " pathEditMode="relative" rAng="0" ptsTypes="AA">
                                      <p:cBhvr>
                                        <p:cTn id="24" dur="700" spd="-100000" fill="hold"/>
                                        <p:tgtEl>
                                          <p:spTgt spid="448"/>
                                        </p:tgtEl>
                                        <p:attrNameLst>
                                          <p:attrName>ppt_x</p:attrName>
                                          <p:attrName>ppt_y</p:attrName>
                                        </p:attrNameLst>
                                      </p:cBhvr>
                                      <p:rCtr x="0" y="1759"/>
                                    </p:animMotion>
                                  </p:childTnLst>
                                </p:cTn>
                              </p:par>
                              <p:par>
                                <p:cTn id="25" presetID="1" presetClass="entr" presetSubtype="0" fill="hold" nodeType="withEffect">
                                  <p:stCondLst>
                                    <p:cond delay="0"/>
                                  </p:stCondLst>
                                  <p:childTnLst>
                                    <p:set>
                                      <p:cBhvr>
                                        <p:cTn id="26" dur="1" fill="hold">
                                          <p:stCondLst>
                                            <p:cond delay="399"/>
                                          </p:stCondLst>
                                        </p:cTn>
                                        <p:tgtEl>
                                          <p:spTgt spid="41"/>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400" fill="hold"/>
                                        <p:tgtEl>
                                          <p:spTgt spid="41"/>
                                        </p:tgtEl>
                                      </p:cBhvr>
                                      <p:by x="0" y="0"/>
                                    </p:animScale>
                                  </p:childTnLst>
                                </p:cTn>
                              </p:par>
                              <p:par>
                                <p:cTn id="29" presetID="10" presetClass="entr" presetSubtype="0" fill="hold" nodeType="withEffect">
                                  <p:stCondLst>
                                    <p:cond delay="600"/>
                                  </p:stCondLst>
                                  <p:childTnLst>
                                    <p:set>
                                      <p:cBhvr>
                                        <p:cTn id="30" dur="1" fill="hold">
                                          <p:stCondLst>
                                            <p:cond delay="0"/>
                                          </p:stCondLst>
                                        </p:cTn>
                                        <p:tgtEl>
                                          <p:spTgt spid="2"/>
                                        </p:tgtEl>
                                        <p:attrNameLst>
                                          <p:attrName>style.visibility</p:attrName>
                                        </p:attrNameLst>
                                      </p:cBhvr>
                                      <p:to>
                                        <p:strVal val="visible"/>
                                      </p:to>
                                    </p:set>
                                    <p:animEffect transition="in" filter="fade">
                                      <p:cBhvr>
                                        <p:cTn id="31" dur="500"/>
                                        <p:tgtEl>
                                          <p:spTgt spid="2"/>
                                        </p:tgtEl>
                                      </p:cBhvr>
                                    </p:animEffect>
                                  </p:childTnLst>
                                </p:cTn>
                              </p:par>
                              <p:par>
                                <p:cTn id="32" presetID="42" presetClass="path" presetSubtype="0" decel="100000" fill="hold" nodeType="withEffect">
                                  <p:stCondLst>
                                    <p:cond delay="600"/>
                                  </p:stCondLst>
                                  <p:childTnLst>
                                    <p:animMotion origin="layout" path="M -3.75E-6 -7.40741E-7 L -3.75E-6 0.03542 " pathEditMode="relative" rAng="0" ptsTypes="AA">
                                      <p:cBhvr>
                                        <p:cTn id="33" dur="700" spd="-100000" fill="hold"/>
                                        <p:tgtEl>
                                          <p:spTgt spid="2"/>
                                        </p:tgtEl>
                                        <p:attrNameLst>
                                          <p:attrName>ppt_x</p:attrName>
                                          <p:attrName>ppt_y</p:attrName>
                                        </p:attrNameLst>
                                      </p:cBhvr>
                                      <p:rCtr x="0" y="1759"/>
                                    </p:animMotion>
                                  </p:childTnLst>
                                </p:cTn>
                              </p:par>
                              <p:par>
                                <p:cTn id="34" presetID="10" presetClass="entr" presetSubtype="0" fill="hold" grpId="0" nodeType="withEffect">
                                  <p:stCondLst>
                                    <p:cond delay="500"/>
                                  </p:stCondLst>
                                  <p:childTnLst>
                                    <p:set>
                                      <p:cBhvr>
                                        <p:cTn id="35" dur="1" fill="hold">
                                          <p:stCondLst>
                                            <p:cond delay="0"/>
                                          </p:stCondLst>
                                        </p:cTn>
                                        <p:tgtEl>
                                          <p:spTgt spid="218"/>
                                        </p:tgtEl>
                                        <p:attrNameLst>
                                          <p:attrName>style.visibility</p:attrName>
                                        </p:attrNameLst>
                                      </p:cBhvr>
                                      <p:to>
                                        <p:strVal val="visible"/>
                                      </p:to>
                                    </p:set>
                                    <p:animEffect transition="in" filter="fade">
                                      <p:cBhvr>
                                        <p:cTn id="36" dur="500"/>
                                        <p:tgtEl>
                                          <p:spTgt spid="218"/>
                                        </p:tgtEl>
                                      </p:cBhvr>
                                    </p:animEffect>
                                  </p:childTnLst>
                                </p:cTn>
                              </p:par>
                              <p:par>
                                <p:cTn id="37" presetID="42" presetClass="path" presetSubtype="0" decel="100000" fill="hold" grpId="1" nodeType="withEffect">
                                  <p:stCondLst>
                                    <p:cond delay="500"/>
                                  </p:stCondLst>
                                  <p:childTnLst>
                                    <p:animMotion origin="layout" path="M 3.125E-6 -2.22222E-6 L 3.125E-6 0.03542 " pathEditMode="relative" rAng="0" ptsTypes="AA">
                                      <p:cBhvr>
                                        <p:cTn id="38" dur="700" spd="-100000" fill="hold"/>
                                        <p:tgtEl>
                                          <p:spTgt spid="218"/>
                                        </p:tgtEl>
                                        <p:attrNameLst>
                                          <p:attrName>ppt_x</p:attrName>
                                          <p:attrName>ppt_y</p:attrName>
                                        </p:attrNameLst>
                                      </p:cBhvr>
                                      <p:rCtr x="0" y="1759"/>
                                    </p:animMotion>
                                  </p:childTnLst>
                                </p:cTn>
                              </p:par>
                              <p:par>
                                <p:cTn id="39" presetID="10" presetClass="entr" presetSubtype="0" fill="hold" grpId="0" nodeType="withEffect">
                                  <p:stCondLst>
                                    <p:cond delay="500"/>
                                  </p:stCondLst>
                                  <p:childTnLst>
                                    <p:set>
                                      <p:cBhvr>
                                        <p:cTn id="40" dur="1" fill="hold">
                                          <p:stCondLst>
                                            <p:cond delay="0"/>
                                          </p:stCondLst>
                                        </p:cTn>
                                        <p:tgtEl>
                                          <p:spTgt spid="454"/>
                                        </p:tgtEl>
                                        <p:attrNameLst>
                                          <p:attrName>style.visibility</p:attrName>
                                        </p:attrNameLst>
                                      </p:cBhvr>
                                      <p:to>
                                        <p:strVal val="visible"/>
                                      </p:to>
                                    </p:set>
                                    <p:animEffect transition="in" filter="fade">
                                      <p:cBhvr>
                                        <p:cTn id="41" dur="500"/>
                                        <p:tgtEl>
                                          <p:spTgt spid="454"/>
                                        </p:tgtEl>
                                      </p:cBhvr>
                                    </p:animEffect>
                                  </p:childTnLst>
                                </p:cTn>
                              </p:par>
                              <p:par>
                                <p:cTn id="42" presetID="42" presetClass="path" presetSubtype="0" decel="100000" fill="hold" grpId="1" nodeType="withEffect">
                                  <p:stCondLst>
                                    <p:cond delay="500"/>
                                  </p:stCondLst>
                                  <p:childTnLst>
                                    <p:animMotion origin="layout" path="M 3.125E-6 -2.22222E-6 L 3.125E-6 0.03542 " pathEditMode="relative" rAng="0" ptsTypes="AA">
                                      <p:cBhvr>
                                        <p:cTn id="43" dur="700" spd="-100000" fill="hold"/>
                                        <p:tgtEl>
                                          <p:spTgt spid="454"/>
                                        </p:tgtEl>
                                        <p:attrNameLst>
                                          <p:attrName>ppt_x</p:attrName>
                                          <p:attrName>ppt_y</p:attrName>
                                        </p:attrNameLst>
                                      </p:cBhvr>
                                      <p:rCtr x="0" y="1759"/>
                                    </p:animMotion>
                                  </p:childTnLst>
                                </p:cTn>
                              </p:par>
                              <p:par>
                                <p:cTn id="44" presetID="10" presetClass="entr" presetSubtype="0" fill="hold" nodeType="withEffect">
                                  <p:stCondLst>
                                    <p:cond delay="500"/>
                                  </p:stCondLst>
                                  <p:childTnLst>
                                    <p:set>
                                      <p:cBhvr>
                                        <p:cTn id="45" dur="1" fill="hold">
                                          <p:stCondLst>
                                            <p:cond delay="0"/>
                                          </p:stCondLst>
                                        </p:cTn>
                                        <p:tgtEl>
                                          <p:spTgt spid="378"/>
                                        </p:tgtEl>
                                        <p:attrNameLst>
                                          <p:attrName>style.visibility</p:attrName>
                                        </p:attrNameLst>
                                      </p:cBhvr>
                                      <p:to>
                                        <p:strVal val="visible"/>
                                      </p:to>
                                    </p:set>
                                    <p:animEffect transition="in" filter="fade">
                                      <p:cBhvr>
                                        <p:cTn id="46" dur="500"/>
                                        <p:tgtEl>
                                          <p:spTgt spid="378"/>
                                        </p:tgtEl>
                                      </p:cBhvr>
                                    </p:animEffect>
                                  </p:childTnLst>
                                </p:cTn>
                              </p:par>
                              <p:par>
                                <p:cTn id="47" presetID="42" presetClass="path" presetSubtype="0" decel="100000" fill="hold" nodeType="withEffect">
                                  <p:stCondLst>
                                    <p:cond delay="500"/>
                                  </p:stCondLst>
                                  <p:childTnLst>
                                    <p:animMotion origin="layout" path="M 3.125E-6 -2.22222E-6 L 3.125E-6 0.03542 " pathEditMode="relative" rAng="0" ptsTypes="AA">
                                      <p:cBhvr>
                                        <p:cTn id="48" dur="700" spd="-100000" fill="hold"/>
                                        <p:tgtEl>
                                          <p:spTgt spid="378"/>
                                        </p:tgtEl>
                                        <p:attrNameLst>
                                          <p:attrName>ppt_x</p:attrName>
                                          <p:attrName>ppt_y</p:attrName>
                                        </p:attrNameLst>
                                      </p:cBhvr>
                                      <p:rCtr x="0" y="1759"/>
                                    </p:animMotion>
                                  </p:childTnLst>
                                </p:cTn>
                              </p:par>
                              <p:par>
                                <p:cTn id="49" presetID="10" presetClass="entr" presetSubtype="0" fill="hold" grpId="0" nodeType="withEffect">
                                  <p:stCondLst>
                                    <p:cond delay="500"/>
                                  </p:stCondLst>
                                  <p:childTnLst>
                                    <p:set>
                                      <p:cBhvr>
                                        <p:cTn id="50" dur="1" fill="hold">
                                          <p:stCondLst>
                                            <p:cond delay="0"/>
                                          </p:stCondLst>
                                        </p:cTn>
                                        <p:tgtEl>
                                          <p:spTgt spid="455">
                                            <p:txEl>
                                              <p:pRg st="0" end="0"/>
                                            </p:txEl>
                                          </p:spTgt>
                                        </p:tgtEl>
                                        <p:attrNameLst>
                                          <p:attrName>style.visibility</p:attrName>
                                        </p:attrNameLst>
                                      </p:cBhvr>
                                      <p:to>
                                        <p:strVal val="visible"/>
                                      </p:to>
                                    </p:set>
                                    <p:animEffect transition="in" filter="fade">
                                      <p:cBhvr>
                                        <p:cTn id="51" dur="500"/>
                                        <p:tgtEl>
                                          <p:spTgt spid="455">
                                            <p:txEl>
                                              <p:pRg st="0" end="0"/>
                                            </p:txEl>
                                          </p:spTgt>
                                        </p:tgtEl>
                                      </p:cBhvr>
                                    </p:animEffect>
                                  </p:childTnLst>
                                </p:cTn>
                              </p:par>
                              <p:par>
                                <p:cTn id="52" presetID="42" presetClass="path" presetSubtype="0" decel="100000" fill="hold" grpId="1" nodeType="withEffect">
                                  <p:stCondLst>
                                    <p:cond delay="500"/>
                                  </p:stCondLst>
                                  <p:childTnLst>
                                    <p:animMotion origin="layout" path="M 3.125E-6 -2.22222E-6 L 3.125E-6 0.03542 " pathEditMode="relative" rAng="0" ptsTypes="AA">
                                      <p:cBhvr>
                                        <p:cTn id="53" dur="700" spd="-100000" fill="hold"/>
                                        <p:tgtEl>
                                          <p:spTgt spid="455">
                                            <p:txEl>
                                              <p:pRg st="0" end="0"/>
                                            </p:txEl>
                                          </p:spTgt>
                                        </p:tgtEl>
                                        <p:attrNameLst>
                                          <p:attrName>ppt_x</p:attrName>
                                          <p:attrName>ppt_y</p:attrName>
                                        </p:attrNameLst>
                                      </p:cBhvr>
                                      <p:rCtr x="0" y="1759"/>
                                    </p:animMotion>
                                  </p:childTnLst>
                                </p:cTn>
                              </p:par>
                              <p:par>
                                <p:cTn id="54" presetID="10" presetClass="entr" presetSubtype="0" fill="hold" nodeType="withEffect">
                                  <p:stCondLst>
                                    <p:cond delay="500"/>
                                  </p:stCondLst>
                                  <p:childTnLst>
                                    <p:set>
                                      <p:cBhvr>
                                        <p:cTn id="55" dur="1" fill="hold">
                                          <p:stCondLst>
                                            <p:cond delay="0"/>
                                          </p:stCondLst>
                                        </p:cTn>
                                        <p:tgtEl>
                                          <p:spTgt spid="367"/>
                                        </p:tgtEl>
                                        <p:attrNameLst>
                                          <p:attrName>style.visibility</p:attrName>
                                        </p:attrNameLst>
                                      </p:cBhvr>
                                      <p:to>
                                        <p:strVal val="visible"/>
                                      </p:to>
                                    </p:set>
                                    <p:animEffect transition="in" filter="fade">
                                      <p:cBhvr>
                                        <p:cTn id="56" dur="500"/>
                                        <p:tgtEl>
                                          <p:spTgt spid="367"/>
                                        </p:tgtEl>
                                      </p:cBhvr>
                                    </p:animEffect>
                                  </p:childTnLst>
                                </p:cTn>
                              </p:par>
                              <p:par>
                                <p:cTn id="57" presetID="42" presetClass="path" presetSubtype="0" decel="100000" fill="hold" nodeType="withEffect">
                                  <p:stCondLst>
                                    <p:cond delay="500"/>
                                  </p:stCondLst>
                                  <p:childTnLst>
                                    <p:animMotion origin="layout" path="M 3.125E-6 -2.22222E-6 L 3.125E-6 0.03542 " pathEditMode="relative" rAng="0" ptsTypes="AA">
                                      <p:cBhvr>
                                        <p:cTn id="58" dur="700" spd="-100000" fill="hold"/>
                                        <p:tgtEl>
                                          <p:spTgt spid="367"/>
                                        </p:tgtEl>
                                        <p:attrNameLst>
                                          <p:attrName>ppt_x</p:attrName>
                                          <p:attrName>ppt_y</p:attrName>
                                        </p:attrNameLst>
                                      </p:cBhvr>
                                      <p:rCtr x="0" y="1759"/>
                                    </p:animMotion>
                                  </p:childTnLst>
                                </p:cTn>
                              </p:par>
                              <p:par>
                                <p:cTn id="59" presetID="10" presetClass="entr" presetSubtype="0" fill="hold" grpId="0" nodeType="withEffect">
                                  <p:stCondLst>
                                    <p:cond delay="500"/>
                                  </p:stCondLst>
                                  <p:childTnLst>
                                    <p:set>
                                      <p:cBhvr>
                                        <p:cTn id="60" dur="1" fill="hold">
                                          <p:stCondLst>
                                            <p:cond delay="0"/>
                                          </p:stCondLst>
                                        </p:cTn>
                                        <p:tgtEl>
                                          <p:spTgt spid="456">
                                            <p:txEl>
                                              <p:pRg st="0" end="0"/>
                                            </p:txEl>
                                          </p:spTgt>
                                        </p:tgtEl>
                                        <p:attrNameLst>
                                          <p:attrName>style.visibility</p:attrName>
                                        </p:attrNameLst>
                                      </p:cBhvr>
                                      <p:to>
                                        <p:strVal val="visible"/>
                                      </p:to>
                                    </p:set>
                                    <p:animEffect transition="in" filter="fade">
                                      <p:cBhvr>
                                        <p:cTn id="61" dur="500"/>
                                        <p:tgtEl>
                                          <p:spTgt spid="456">
                                            <p:txEl>
                                              <p:pRg st="0" end="0"/>
                                            </p:txEl>
                                          </p:spTgt>
                                        </p:tgtEl>
                                      </p:cBhvr>
                                    </p:animEffect>
                                  </p:childTnLst>
                                </p:cTn>
                              </p:par>
                              <p:par>
                                <p:cTn id="62" presetID="42" presetClass="path" presetSubtype="0" decel="100000" fill="hold" grpId="1" nodeType="withEffect">
                                  <p:stCondLst>
                                    <p:cond delay="500"/>
                                  </p:stCondLst>
                                  <p:childTnLst>
                                    <p:animMotion origin="layout" path="M 3.125E-6 -2.22222E-6 L 3.125E-6 0.03542 " pathEditMode="relative" rAng="0" ptsTypes="AA">
                                      <p:cBhvr>
                                        <p:cTn id="63" dur="700" spd="-100000" fill="hold"/>
                                        <p:tgtEl>
                                          <p:spTgt spid="456">
                                            <p:txEl>
                                              <p:pRg st="0" end="0"/>
                                            </p:txEl>
                                          </p:spTgt>
                                        </p:tgtEl>
                                        <p:attrNameLst>
                                          <p:attrName>ppt_x</p:attrName>
                                          <p:attrName>ppt_y</p:attrName>
                                        </p:attrNameLst>
                                      </p:cBhvr>
                                      <p:rCtr x="0" y="1759"/>
                                    </p:animMotion>
                                  </p:childTnLst>
                                </p:cTn>
                              </p:par>
                              <p:par>
                                <p:cTn id="64" presetID="10" presetClass="entr" presetSubtype="0" fill="hold" nodeType="withEffect">
                                  <p:stCondLst>
                                    <p:cond delay="50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500"/>
                                        <p:tgtEl>
                                          <p:spTgt spid="66"/>
                                        </p:tgtEl>
                                      </p:cBhvr>
                                    </p:animEffect>
                                  </p:childTnLst>
                                </p:cTn>
                              </p:par>
                              <p:par>
                                <p:cTn id="67" presetID="42" presetClass="path" presetSubtype="0" decel="100000" fill="hold" nodeType="withEffect">
                                  <p:stCondLst>
                                    <p:cond delay="500"/>
                                  </p:stCondLst>
                                  <p:childTnLst>
                                    <p:animMotion origin="layout" path="M 3.125E-6 -2.22222E-6 L 3.125E-6 0.03542 " pathEditMode="relative" rAng="0" ptsTypes="AA">
                                      <p:cBhvr>
                                        <p:cTn id="68" dur="700" spd="-100000" fill="hold"/>
                                        <p:tgtEl>
                                          <p:spTgt spid="66"/>
                                        </p:tgtEl>
                                        <p:attrNameLst>
                                          <p:attrName>ppt_x</p:attrName>
                                          <p:attrName>ppt_y</p:attrName>
                                        </p:attrNameLst>
                                      </p:cBhvr>
                                      <p:rCtr x="0" y="1759"/>
                                    </p:animMotion>
                                  </p:childTnLst>
                                </p:cTn>
                              </p:par>
                              <p:par>
                                <p:cTn id="69" presetID="10" presetClass="entr" presetSubtype="0" fill="hold" grpId="0" nodeType="withEffect">
                                  <p:stCondLst>
                                    <p:cond delay="500"/>
                                  </p:stCondLst>
                                  <p:childTnLst>
                                    <p:set>
                                      <p:cBhvr>
                                        <p:cTn id="70" dur="1" fill="hold">
                                          <p:stCondLst>
                                            <p:cond delay="0"/>
                                          </p:stCondLst>
                                        </p:cTn>
                                        <p:tgtEl>
                                          <p:spTgt spid="458">
                                            <p:txEl>
                                              <p:pRg st="0" end="0"/>
                                            </p:txEl>
                                          </p:spTgt>
                                        </p:tgtEl>
                                        <p:attrNameLst>
                                          <p:attrName>style.visibility</p:attrName>
                                        </p:attrNameLst>
                                      </p:cBhvr>
                                      <p:to>
                                        <p:strVal val="visible"/>
                                      </p:to>
                                    </p:set>
                                    <p:animEffect transition="in" filter="fade">
                                      <p:cBhvr>
                                        <p:cTn id="71" dur="500"/>
                                        <p:tgtEl>
                                          <p:spTgt spid="458">
                                            <p:txEl>
                                              <p:pRg st="0" end="0"/>
                                            </p:txEl>
                                          </p:spTgt>
                                        </p:tgtEl>
                                      </p:cBhvr>
                                    </p:animEffect>
                                  </p:childTnLst>
                                </p:cTn>
                              </p:par>
                              <p:par>
                                <p:cTn id="72" presetID="42" presetClass="path" presetSubtype="0" decel="100000" fill="hold" grpId="1" nodeType="withEffect">
                                  <p:stCondLst>
                                    <p:cond delay="500"/>
                                  </p:stCondLst>
                                  <p:childTnLst>
                                    <p:animMotion origin="layout" path="M 3.125E-6 -2.22222E-6 L 3.125E-6 0.03542 " pathEditMode="relative" rAng="0" ptsTypes="AA">
                                      <p:cBhvr>
                                        <p:cTn id="73" dur="700" spd="-100000" fill="hold"/>
                                        <p:tgtEl>
                                          <p:spTgt spid="458">
                                            <p:txEl>
                                              <p:pRg st="0" end="0"/>
                                            </p:txEl>
                                          </p:spTgt>
                                        </p:tgtEl>
                                        <p:attrNameLst>
                                          <p:attrName>ppt_x</p:attrName>
                                          <p:attrName>ppt_y</p:attrName>
                                        </p:attrNameLst>
                                      </p:cBhvr>
                                      <p:rCtr x="0" y="1759"/>
                                    </p:animMotion>
                                  </p:childTnLst>
                                </p:cTn>
                              </p:par>
                              <p:par>
                                <p:cTn id="74" presetID="10" presetClass="entr" presetSubtype="0" fill="hold" grpId="0" nodeType="withEffect">
                                  <p:stCondLst>
                                    <p:cond delay="700"/>
                                  </p:stCondLst>
                                  <p:childTnLst>
                                    <p:set>
                                      <p:cBhvr>
                                        <p:cTn id="75" dur="1" fill="hold">
                                          <p:stCondLst>
                                            <p:cond delay="0"/>
                                          </p:stCondLst>
                                        </p:cTn>
                                        <p:tgtEl>
                                          <p:spTgt spid="226"/>
                                        </p:tgtEl>
                                        <p:attrNameLst>
                                          <p:attrName>style.visibility</p:attrName>
                                        </p:attrNameLst>
                                      </p:cBhvr>
                                      <p:to>
                                        <p:strVal val="visible"/>
                                      </p:to>
                                    </p:set>
                                    <p:animEffect transition="in" filter="fade">
                                      <p:cBhvr>
                                        <p:cTn id="76" dur="500"/>
                                        <p:tgtEl>
                                          <p:spTgt spid="226"/>
                                        </p:tgtEl>
                                      </p:cBhvr>
                                    </p:animEffect>
                                  </p:childTnLst>
                                </p:cTn>
                              </p:par>
                              <p:par>
                                <p:cTn id="77" presetID="42" presetClass="path" presetSubtype="0" decel="100000" fill="hold" grpId="1" nodeType="withEffect">
                                  <p:stCondLst>
                                    <p:cond delay="700"/>
                                  </p:stCondLst>
                                  <p:childTnLst>
                                    <p:animMotion origin="layout" path="M 3.125E-6 -2.22222E-6 L 3.125E-6 0.03542 " pathEditMode="relative" rAng="0" ptsTypes="AA">
                                      <p:cBhvr>
                                        <p:cTn id="78" dur="700" spd="-100000" fill="hold"/>
                                        <p:tgtEl>
                                          <p:spTgt spid="226"/>
                                        </p:tgtEl>
                                        <p:attrNameLst>
                                          <p:attrName>ppt_x</p:attrName>
                                          <p:attrName>ppt_y</p:attrName>
                                        </p:attrNameLst>
                                      </p:cBhvr>
                                      <p:rCtr x="0" y="1759"/>
                                    </p:animMotion>
                                  </p:childTnLst>
                                </p:cTn>
                              </p:par>
                              <p:par>
                                <p:cTn id="79" presetID="10" presetClass="entr" presetSubtype="0" fill="hold" grpId="0" nodeType="withEffect">
                                  <p:stCondLst>
                                    <p:cond delay="700"/>
                                  </p:stCondLst>
                                  <p:childTnLst>
                                    <p:set>
                                      <p:cBhvr>
                                        <p:cTn id="80" dur="1" fill="hold">
                                          <p:stCondLst>
                                            <p:cond delay="0"/>
                                          </p:stCondLst>
                                        </p:cTn>
                                        <p:tgtEl>
                                          <p:spTgt spid="462"/>
                                        </p:tgtEl>
                                        <p:attrNameLst>
                                          <p:attrName>style.visibility</p:attrName>
                                        </p:attrNameLst>
                                      </p:cBhvr>
                                      <p:to>
                                        <p:strVal val="visible"/>
                                      </p:to>
                                    </p:set>
                                    <p:animEffect transition="in" filter="fade">
                                      <p:cBhvr>
                                        <p:cTn id="81" dur="500"/>
                                        <p:tgtEl>
                                          <p:spTgt spid="462"/>
                                        </p:tgtEl>
                                      </p:cBhvr>
                                    </p:animEffect>
                                  </p:childTnLst>
                                </p:cTn>
                              </p:par>
                              <p:par>
                                <p:cTn id="82" presetID="42" presetClass="path" presetSubtype="0" decel="100000" fill="hold" grpId="1" nodeType="withEffect">
                                  <p:stCondLst>
                                    <p:cond delay="700"/>
                                  </p:stCondLst>
                                  <p:childTnLst>
                                    <p:animMotion origin="layout" path="M 3.125E-6 -2.22222E-6 L 3.125E-6 0.03542 " pathEditMode="relative" rAng="0" ptsTypes="AA">
                                      <p:cBhvr>
                                        <p:cTn id="83" dur="700" spd="-100000" fill="hold"/>
                                        <p:tgtEl>
                                          <p:spTgt spid="462"/>
                                        </p:tgtEl>
                                        <p:attrNameLst>
                                          <p:attrName>ppt_x</p:attrName>
                                          <p:attrName>ppt_y</p:attrName>
                                        </p:attrNameLst>
                                      </p:cBhvr>
                                      <p:rCtr x="0" y="1759"/>
                                    </p:animMotion>
                                  </p:childTnLst>
                                </p:cTn>
                              </p:par>
                              <p:par>
                                <p:cTn id="84" presetID="10" presetClass="entr" presetSubtype="0" fill="hold" nodeType="withEffect">
                                  <p:stCondLst>
                                    <p:cond delay="700"/>
                                  </p:stCondLst>
                                  <p:childTnLst>
                                    <p:set>
                                      <p:cBhvr>
                                        <p:cTn id="85" dur="1" fill="hold">
                                          <p:stCondLst>
                                            <p:cond delay="0"/>
                                          </p:stCondLst>
                                        </p:cTn>
                                        <p:tgtEl>
                                          <p:spTgt spid="1028"/>
                                        </p:tgtEl>
                                        <p:attrNameLst>
                                          <p:attrName>style.visibility</p:attrName>
                                        </p:attrNameLst>
                                      </p:cBhvr>
                                      <p:to>
                                        <p:strVal val="visible"/>
                                      </p:to>
                                    </p:set>
                                    <p:animEffect transition="in" filter="fade">
                                      <p:cBhvr>
                                        <p:cTn id="86" dur="500"/>
                                        <p:tgtEl>
                                          <p:spTgt spid="1028"/>
                                        </p:tgtEl>
                                      </p:cBhvr>
                                    </p:animEffect>
                                  </p:childTnLst>
                                </p:cTn>
                              </p:par>
                              <p:par>
                                <p:cTn id="87" presetID="42" presetClass="path" presetSubtype="0" decel="100000" fill="hold" nodeType="withEffect">
                                  <p:stCondLst>
                                    <p:cond delay="700"/>
                                  </p:stCondLst>
                                  <p:childTnLst>
                                    <p:animMotion origin="layout" path="M 3.125E-6 -2.22222E-6 L 3.125E-6 0.03542 " pathEditMode="relative" rAng="0" ptsTypes="AA">
                                      <p:cBhvr>
                                        <p:cTn id="88" dur="700" spd="-100000" fill="hold"/>
                                        <p:tgtEl>
                                          <p:spTgt spid="1028"/>
                                        </p:tgtEl>
                                        <p:attrNameLst>
                                          <p:attrName>ppt_x</p:attrName>
                                          <p:attrName>ppt_y</p:attrName>
                                        </p:attrNameLst>
                                      </p:cBhvr>
                                      <p:rCtr x="0" y="1759"/>
                                    </p:animMotion>
                                  </p:childTnLst>
                                </p:cTn>
                              </p:par>
                              <p:par>
                                <p:cTn id="89" presetID="10" presetClass="entr" presetSubtype="0" fill="hold" grpId="0" nodeType="withEffect">
                                  <p:stCondLst>
                                    <p:cond delay="400"/>
                                  </p:stCondLst>
                                  <p:childTnLst>
                                    <p:set>
                                      <p:cBhvr>
                                        <p:cTn id="90" dur="1" fill="hold">
                                          <p:stCondLst>
                                            <p:cond delay="0"/>
                                          </p:stCondLst>
                                        </p:cTn>
                                        <p:tgtEl>
                                          <p:spTgt spid="164"/>
                                        </p:tgtEl>
                                        <p:attrNameLst>
                                          <p:attrName>style.visibility</p:attrName>
                                        </p:attrNameLst>
                                      </p:cBhvr>
                                      <p:to>
                                        <p:strVal val="visible"/>
                                      </p:to>
                                    </p:set>
                                    <p:animEffect transition="in" filter="fade">
                                      <p:cBhvr>
                                        <p:cTn id="91" dur="500"/>
                                        <p:tgtEl>
                                          <p:spTgt spid="164"/>
                                        </p:tgtEl>
                                      </p:cBhvr>
                                    </p:animEffect>
                                  </p:childTnLst>
                                </p:cTn>
                              </p:par>
                              <p:par>
                                <p:cTn id="92" presetID="42" presetClass="path" presetSubtype="0" decel="100000" fill="hold" grpId="1" nodeType="withEffect">
                                  <p:stCondLst>
                                    <p:cond delay="400"/>
                                  </p:stCondLst>
                                  <p:childTnLst>
                                    <p:animMotion origin="layout" path="M 3.125E-6 -2.22222E-6 L 3.125E-6 0.03542 " pathEditMode="relative" rAng="0" ptsTypes="AA">
                                      <p:cBhvr>
                                        <p:cTn id="93" dur="700" spd="-100000" fill="hold"/>
                                        <p:tgtEl>
                                          <p:spTgt spid="164"/>
                                        </p:tgtEl>
                                        <p:attrNameLst>
                                          <p:attrName>ppt_x</p:attrName>
                                          <p:attrName>ppt_y</p:attrName>
                                        </p:attrNameLst>
                                      </p:cBhvr>
                                      <p:rCtr x="0" y="1759"/>
                                    </p:animMotion>
                                  </p:childTnLst>
                                </p:cTn>
                              </p:par>
                              <p:par>
                                <p:cTn id="94" presetID="10" presetClass="entr" presetSubtype="0" fill="hold" grpId="0" nodeType="withEffect">
                                  <p:stCondLst>
                                    <p:cond delay="400"/>
                                  </p:stCondLst>
                                  <p:childTnLst>
                                    <p:set>
                                      <p:cBhvr>
                                        <p:cTn id="95" dur="1" fill="hold">
                                          <p:stCondLst>
                                            <p:cond delay="0"/>
                                          </p:stCondLst>
                                        </p:cTn>
                                        <p:tgtEl>
                                          <p:spTgt spid="450"/>
                                        </p:tgtEl>
                                        <p:attrNameLst>
                                          <p:attrName>style.visibility</p:attrName>
                                        </p:attrNameLst>
                                      </p:cBhvr>
                                      <p:to>
                                        <p:strVal val="visible"/>
                                      </p:to>
                                    </p:set>
                                    <p:animEffect transition="in" filter="fade">
                                      <p:cBhvr>
                                        <p:cTn id="96" dur="500"/>
                                        <p:tgtEl>
                                          <p:spTgt spid="450"/>
                                        </p:tgtEl>
                                      </p:cBhvr>
                                    </p:animEffect>
                                  </p:childTnLst>
                                </p:cTn>
                              </p:par>
                              <p:par>
                                <p:cTn id="97" presetID="42" presetClass="path" presetSubtype="0" decel="100000" fill="hold" grpId="1" nodeType="withEffect">
                                  <p:stCondLst>
                                    <p:cond delay="400"/>
                                  </p:stCondLst>
                                  <p:childTnLst>
                                    <p:animMotion origin="layout" path="M 3.125E-6 -2.22222E-6 L 3.125E-6 0.03542 " pathEditMode="relative" rAng="0" ptsTypes="AA">
                                      <p:cBhvr>
                                        <p:cTn id="98" dur="700" spd="-100000" fill="hold"/>
                                        <p:tgtEl>
                                          <p:spTgt spid="450"/>
                                        </p:tgtEl>
                                        <p:attrNameLst>
                                          <p:attrName>ppt_x</p:attrName>
                                          <p:attrName>ppt_y</p:attrName>
                                        </p:attrNameLst>
                                      </p:cBhvr>
                                      <p:rCtr x="0" y="1759"/>
                                    </p:animMotion>
                                  </p:childTnLst>
                                </p:cTn>
                              </p:par>
                              <p:par>
                                <p:cTn id="99" presetID="10" presetClass="entr" presetSubtype="0" fill="hold" nodeType="withEffect">
                                  <p:stCondLst>
                                    <p:cond delay="400"/>
                                  </p:stCondLst>
                                  <p:childTnLst>
                                    <p:set>
                                      <p:cBhvr>
                                        <p:cTn id="100" dur="1" fill="hold">
                                          <p:stCondLst>
                                            <p:cond delay="0"/>
                                          </p:stCondLst>
                                        </p:cTn>
                                        <p:tgtEl>
                                          <p:spTgt spid="38"/>
                                        </p:tgtEl>
                                        <p:attrNameLst>
                                          <p:attrName>style.visibility</p:attrName>
                                        </p:attrNameLst>
                                      </p:cBhvr>
                                      <p:to>
                                        <p:strVal val="visible"/>
                                      </p:to>
                                    </p:set>
                                    <p:animEffect transition="in" filter="fade">
                                      <p:cBhvr>
                                        <p:cTn id="101" dur="500"/>
                                        <p:tgtEl>
                                          <p:spTgt spid="38"/>
                                        </p:tgtEl>
                                      </p:cBhvr>
                                    </p:animEffect>
                                  </p:childTnLst>
                                </p:cTn>
                              </p:par>
                              <p:par>
                                <p:cTn id="102" presetID="42" presetClass="path" presetSubtype="0" decel="100000" fill="hold" nodeType="withEffect">
                                  <p:stCondLst>
                                    <p:cond delay="400"/>
                                  </p:stCondLst>
                                  <p:childTnLst>
                                    <p:animMotion origin="layout" path="M 3.125E-6 -2.22222E-6 L 3.125E-6 0.03542 " pathEditMode="relative" rAng="0" ptsTypes="AA">
                                      <p:cBhvr>
                                        <p:cTn id="103" dur="700" spd="-100000" fill="hold"/>
                                        <p:tgtEl>
                                          <p:spTgt spid="38"/>
                                        </p:tgtEl>
                                        <p:attrNameLst>
                                          <p:attrName>ppt_x</p:attrName>
                                          <p:attrName>ppt_y</p:attrName>
                                        </p:attrNameLst>
                                      </p:cBhvr>
                                      <p:rCtr x="0" y="1759"/>
                                    </p:animMotion>
                                  </p:childTnLst>
                                </p:cTn>
                              </p:par>
                              <p:par>
                                <p:cTn id="104" presetID="10" presetClass="entr" presetSubtype="0" fill="hold" grpId="0" nodeType="withEffect">
                                  <p:stCondLst>
                                    <p:cond delay="400"/>
                                  </p:stCondLst>
                                  <p:childTnLst>
                                    <p:set>
                                      <p:cBhvr>
                                        <p:cTn id="105" dur="1" fill="hold">
                                          <p:stCondLst>
                                            <p:cond delay="0"/>
                                          </p:stCondLst>
                                        </p:cTn>
                                        <p:tgtEl>
                                          <p:spTgt spid="451">
                                            <p:txEl>
                                              <p:pRg st="0" end="0"/>
                                            </p:txEl>
                                          </p:spTgt>
                                        </p:tgtEl>
                                        <p:attrNameLst>
                                          <p:attrName>style.visibility</p:attrName>
                                        </p:attrNameLst>
                                      </p:cBhvr>
                                      <p:to>
                                        <p:strVal val="visible"/>
                                      </p:to>
                                    </p:set>
                                    <p:animEffect transition="in" filter="fade">
                                      <p:cBhvr>
                                        <p:cTn id="106" dur="500"/>
                                        <p:tgtEl>
                                          <p:spTgt spid="451">
                                            <p:txEl>
                                              <p:pRg st="0" end="0"/>
                                            </p:txEl>
                                          </p:spTgt>
                                        </p:tgtEl>
                                      </p:cBhvr>
                                    </p:animEffect>
                                  </p:childTnLst>
                                </p:cTn>
                              </p:par>
                              <p:par>
                                <p:cTn id="107" presetID="42" presetClass="path" presetSubtype="0" decel="100000" fill="hold" grpId="1" nodeType="withEffect">
                                  <p:stCondLst>
                                    <p:cond delay="400"/>
                                  </p:stCondLst>
                                  <p:childTnLst>
                                    <p:animMotion origin="layout" path="M 3.125E-6 -2.22222E-6 L 3.125E-6 0.03542 " pathEditMode="relative" rAng="0" ptsTypes="AA">
                                      <p:cBhvr>
                                        <p:cTn id="108" dur="700" spd="-100000" fill="hold"/>
                                        <p:tgtEl>
                                          <p:spTgt spid="451">
                                            <p:txEl>
                                              <p:pRg st="0" end="0"/>
                                            </p:txEl>
                                          </p:spTgt>
                                        </p:tgtEl>
                                        <p:attrNameLst>
                                          <p:attrName>ppt_x</p:attrName>
                                          <p:attrName>ppt_y</p:attrName>
                                        </p:attrNameLst>
                                      </p:cBhvr>
                                      <p:rCtr x="0" y="1759"/>
                                    </p:animMotion>
                                  </p:childTnLst>
                                </p:cTn>
                              </p:par>
                              <p:par>
                                <p:cTn id="109" presetID="10" presetClass="entr" presetSubtype="0" fill="hold" nodeType="withEffect">
                                  <p:stCondLst>
                                    <p:cond delay="400"/>
                                  </p:stCondLst>
                                  <p:childTnLst>
                                    <p:set>
                                      <p:cBhvr>
                                        <p:cTn id="110" dur="1" fill="hold">
                                          <p:stCondLst>
                                            <p:cond delay="0"/>
                                          </p:stCondLst>
                                        </p:cTn>
                                        <p:tgtEl>
                                          <p:spTgt spid="329"/>
                                        </p:tgtEl>
                                        <p:attrNameLst>
                                          <p:attrName>style.visibility</p:attrName>
                                        </p:attrNameLst>
                                      </p:cBhvr>
                                      <p:to>
                                        <p:strVal val="visible"/>
                                      </p:to>
                                    </p:set>
                                    <p:animEffect transition="in" filter="fade">
                                      <p:cBhvr>
                                        <p:cTn id="111" dur="500"/>
                                        <p:tgtEl>
                                          <p:spTgt spid="329"/>
                                        </p:tgtEl>
                                      </p:cBhvr>
                                    </p:animEffect>
                                  </p:childTnLst>
                                </p:cTn>
                              </p:par>
                              <p:par>
                                <p:cTn id="112" presetID="42" presetClass="path" presetSubtype="0" decel="100000" fill="hold" nodeType="withEffect">
                                  <p:stCondLst>
                                    <p:cond delay="400"/>
                                  </p:stCondLst>
                                  <p:childTnLst>
                                    <p:animMotion origin="layout" path="M 3.125E-6 -2.22222E-6 L 3.125E-6 0.03542 " pathEditMode="relative" rAng="0" ptsTypes="AA">
                                      <p:cBhvr>
                                        <p:cTn id="113" dur="700" spd="-100000" fill="hold"/>
                                        <p:tgtEl>
                                          <p:spTgt spid="329"/>
                                        </p:tgtEl>
                                        <p:attrNameLst>
                                          <p:attrName>ppt_x</p:attrName>
                                          <p:attrName>ppt_y</p:attrName>
                                        </p:attrNameLst>
                                      </p:cBhvr>
                                      <p:rCtr x="0" y="1759"/>
                                    </p:animMotion>
                                  </p:childTnLst>
                                </p:cTn>
                              </p:par>
                              <p:par>
                                <p:cTn id="114" presetID="10" presetClass="entr" presetSubtype="0" fill="hold" grpId="0" nodeType="withEffect">
                                  <p:stCondLst>
                                    <p:cond delay="400"/>
                                  </p:stCondLst>
                                  <p:childTnLst>
                                    <p:set>
                                      <p:cBhvr>
                                        <p:cTn id="115" dur="1" fill="hold">
                                          <p:stCondLst>
                                            <p:cond delay="0"/>
                                          </p:stCondLst>
                                        </p:cTn>
                                        <p:tgtEl>
                                          <p:spTgt spid="452">
                                            <p:txEl>
                                              <p:pRg st="0" end="0"/>
                                            </p:txEl>
                                          </p:spTgt>
                                        </p:tgtEl>
                                        <p:attrNameLst>
                                          <p:attrName>style.visibility</p:attrName>
                                        </p:attrNameLst>
                                      </p:cBhvr>
                                      <p:to>
                                        <p:strVal val="visible"/>
                                      </p:to>
                                    </p:set>
                                    <p:animEffect transition="in" filter="fade">
                                      <p:cBhvr>
                                        <p:cTn id="116" dur="500"/>
                                        <p:tgtEl>
                                          <p:spTgt spid="452">
                                            <p:txEl>
                                              <p:pRg st="0" end="0"/>
                                            </p:txEl>
                                          </p:spTgt>
                                        </p:tgtEl>
                                      </p:cBhvr>
                                    </p:animEffect>
                                  </p:childTnLst>
                                </p:cTn>
                              </p:par>
                              <p:par>
                                <p:cTn id="117" presetID="42" presetClass="path" presetSubtype="0" decel="100000" fill="hold" grpId="1" nodeType="withEffect">
                                  <p:stCondLst>
                                    <p:cond delay="400"/>
                                  </p:stCondLst>
                                  <p:childTnLst>
                                    <p:animMotion origin="layout" path="M 3.125E-6 -2.22222E-6 L 3.125E-6 0.03542 " pathEditMode="relative" rAng="0" ptsTypes="AA">
                                      <p:cBhvr>
                                        <p:cTn id="118" dur="700" spd="-100000" fill="hold"/>
                                        <p:tgtEl>
                                          <p:spTgt spid="452">
                                            <p:txEl>
                                              <p:pRg st="0" end="0"/>
                                            </p:txEl>
                                          </p:spTgt>
                                        </p:tgtEl>
                                        <p:attrNameLst>
                                          <p:attrName>ppt_x</p:attrName>
                                          <p:attrName>ppt_y</p:attrName>
                                        </p:attrNameLst>
                                      </p:cBhvr>
                                      <p:rCtr x="0" y="1759"/>
                                    </p:animMotion>
                                  </p:childTnLst>
                                </p:cTn>
                              </p:par>
                              <p:par>
                                <p:cTn id="119" presetID="10" presetClass="entr" presetSubtype="0" fill="hold" nodeType="withEffect">
                                  <p:stCondLst>
                                    <p:cond delay="400"/>
                                  </p:stCondLst>
                                  <p:childTnLst>
                                    <p:set>
                                      <p:cBhvr>
                                        <p:cTn id="120" dur="1" fill="hold">
                                          <p:stCondLst>
                                            <p:cond delay="0"/>
                                          </p:stCondLst>
                                        </p:cTn>
                                        <p:tgtEl>
                                          <p:spTgt spid="335"/>
                                        </p:tgtEl>
                                        <p:attrNameLst>
                                          <p:attrName>style.visibility</p:attrName>
                                        </p:attrNameLst>
                                      </p:cBhvr>
                                      <p:to>
                                        <p:strVal val="visible"/>
                                      </p:to>
                                    </p:set>
                                    <p:animEffect transition="in" filter="fade">
                                      <p:cBhvr>
                                        <p:cTn id="121" dur="500"/>
                                        <p:tgtEl>
                                          <p:spTgt spid="335"/>
                                        </p:tgtEl>
                                      </p:cBhvr>
                                    </p:animEffect>
                                  </p:childTnLst>
                                </p:cTn>
                              </p:par>
                              <p:par>
                                <p:cTn id="122" presetID="42" presetClass="path" presetSubtype="0" decel="100000" fill="hold" nodeType="withEffect">
                                  <p:stCondLst>
                                    <p:cond delay="400"/>
                                  </p:stCondLst>
                                  <p:childTnLst>
                                    <p:animMotion origin="layout" path="M 3.125E-6 -2.22222E-6 L 3.125E-6 0.03542 " pathEditMode="relative" rAng="0" ptsTypes="AA">
                                      <p:cBhvr>
                                        <p:cTn id="123" dur="700" spd="-100000" fill="hold"/>
                                        <p:tgtEl>
                                          <p:spTgt spid="335"/>
                                        </p:tgtEl>
                                        <p:attrNameLst>
                                          <p:attrName>ppt_x</p:attrName>
                                          <p:attrName>ppt_y</p:attrName>
                                        </p:attrNameLst>
                                      </p:cBhvr>
                                      <p:rCtr x="0" y="1759"/>
                                    </p:animMotion>
                                  </p:childTnLst>
                                </p:cTn>
                              </p:par>
                              <p:par>
                                <p:cTn id="124" presetID="10" presetClass="entr" presetSubtype="0" fill="hold" grpId="0" nodeType="withEffect">
                                  <p:stCondLst>
                                    <p:cond delay="400"/>
                                  </p:stCondLst>
                                  <p:childTnLst>
                                    <p:set>
                                      <p:cBhvr>
                                        <p:cTn id="125" dur="1" fill="hold">
                                          <p:stCondLst>
                                            <p:cond delay="0"/>
                                          </p:stCondLst>
                                        </p:cTn>
                                        <p:tgtEl>
                                          <p:spTgt spid="453">
                                            <p:txEl>
                                              <p:pRg st="0" end="0"/>
                                            </p:txEl>
                                          </p:spTgt>
                                        </p:tgtEl>
                                        <p:attrNameLst>
                                          <p:attrName>style.visibility</p:attrName>
                                        </p:attrNameLst>
                                      </p:cBhvr>
                                      <p:to>
                                        <p:strVal val="visible"/>
                                      </p:to>
                                    </p:set>
                                    <p:animEffect transition="in" filter="fade">
                                      <p:cBhvr>
                                        <p:cTn id="126" dur="500"/>
                                        <p:tgtEl>
                                          <p:spTgt spid="453">
                                            <p:txEl>
                                              <p:pRg st="0" end="0"/>
                                            </p:txEl>
                                          </p:spTgt>
                                        </p:tgtEl>
                                      </p:cBhvr>
                                    </p:animEffect>
                                  </p:childTnLst>
                                </p:cTn>
                              </p:par>
                              <p:par>
                                <p:cTn id="127" presetID="42" presetClass="path" presetSubtype="0" decel="100000" fill="hold" grpId="1" nodeType="withEffect">
                                  <p:stCondLst>
                                    <p:cond delay="400"/>
                                  </p:stCondLst>
                                  <p:childTnLst>
                                    <p:animMotion origin="layout" path="M 3.125E-6 -2.22222E-6 L 3.125E-6 0.03542 " pathEditMode="relative" rAng="0" ptsTypes="AA">
                                      <p:cBhvr>
                                        <p:cTn id="128" dur="700" spd="-100000" fill="hold"/>
                                        <p:tgtEl>
                                          <p:spTgt spid="453">
                                            <p:txEl>
                                              <p:pRg st="0" end="0"/>
                                            </p:txEl>
                                          </p:spTgt>
                                        </p:tgtEl>
                                        <p:attrNameLst>
                                          <p:attrName>ppt_x</p:attrName>
                                          <p:attrName>ppt_y</p:attrName>
                                        </p:attrNameLst>
                                      </p:cBhvr>
                                      <p:rCtr x="0" y="1759"/>
                                    </p:animMotion>
                                  </p:childTnLst>
                                </p:cTn>
                              </p:par>
                              <p:par>
                                <p:cTn id="129" presetID="10" presetClass="entr" presetSubtype="0" fill="hold" grpId="0" nodeType="withEffect">
                                  <p:stCondLst>
                                    <p:cond delay="600"/>
                                  </p:stCondLst>
                                  <p:childTnLst>
                                    <p:set>
                                      <p:cBhvr>
                                        <p:cTn id="130" dur="1" fill="hold">
                                          <p:stCondLst>
                                            <p:cond delay="0"/>
                                          </p:stCondLst>
                                        </p:cTn>
                                        <p:tgtEl>
                                          <p:spTgt spid="463"/>
                                        </p:tgtEl>
                                        <p:attrNameLst>
                                          <p:attrName>style.visibility</p:attrName>
                                        </p:attrNameLst>
                                      </p:cBhvr>
                                      <p:to>
                                        <p:strVal val="visible"/>
                                      </p:to>
                                    </p:set>
                                    <p:animEffect transition="in" filter="fade">
                                      <p:cBhvr>
                                        <p:cTn id="131" dur="500"/>
                                        <p:tgtEl>
                                          <p:spTgt spid="463"/>
                                        </p:tgtEl>
                                      </p:cBhvr>
                                    </p:animEffect>
                                  </p:childTnLst>
                                </p:cTn>
                              </p:par>
                              <p:par>
                                <p:cTn id="132" presetID="42" presetClass="path" presetSubtype="0" decel="100000" fill="hold" grpId="1" nodeType="withEffect">
                                  <p:stCondLst>
                                    <p:cond delay="600"/>
                                  </p:stCondLst>
                                  <p:childTnLst>
                                    <p:animMotion origin="layout" path="M 3.125E-6 -2.22222E-6 L 3.125E-6 0.03542 " pathEditMode="relative" rAng="0" ptsTypes="AA">
                                      <p:cBhvr>
                                        <p:cTn id="133" dur="700" spd="-100000" fill="hold"/>
                                        <p:tgtEl>
                                          <p:spTgt spid="463"/>
                                        </p:tgtEl>
                                        <p:attrNameLst>
                                          <p:attrName>ppt_x</p:attrName>
                                          <p:attrName>ppt_y</p:attrName>
                                        </p:attrNameLst>
                                      </p:cBhvr>
                                      <p:rCtr x="0" y="1759"/>
                                    </p:animMotion>
                                  </p:childTnLst>
                                </p:cTn>
                              </p:par>
                              <p:par>
                                <p:cTn id="134" presetID="10" presetClass="entr" presetSubtype="0" fill="hold" nodeType="withEffect">
                                  <p:stCondLst>
                                    <p:cond delay="600"/>
                                  </p:stCondLst>
                                  <p:childTnLst>
                                    <p:set>
                                      <p:cBhvr>
                                        <p:cTn id="135" dur="1" fill="hold">
                                          <p:stCondLst>
                                            <p:cond delay="0"/>
                                          </p:stCondLst>
                                        </p:cTn>
                                        <p:tgtEl>
                                          <p:spTgt spid="8"/>
                                        </p:tgtEl>
                                        <p:attrNameLst>
                                          <p:attrName>style.visibility</p:attrName>
                                        </p:attrNameLst>
                                      </p:cBhvr>
                                      <p:to>
                                        <p:strVal val="visible"/>
                                      </p:to>
                                    </p:set>
                                    <p:animEffect transition="in" filter="fade">
                                      <p:cBhvr>
                                        <p:cTn id="136" dur="500"/>
                                        <p:tgtEl>
                                          <p:spTgt spid="8"/>
                                        </p:tgtEl>
                                      </p:cBhvr>
                                    </p:animEffect>
                                  </p:childTnLst>
                                </p:cTn>
                              </p:par>
                              <p:par>
                                <p:cTn id="137" presetID="42" presetClass="path" presetSubtype="0" decel="100000" fill="hold" nodeType="withEffect">
                                  <p:stCondLst>
                                    <p:cond delay="600"/>
                                  </p:stCondLst>
                                  <p:childTnLst>
                                    <p:animMotion origin="layout" path="M 3.125E-6 -2.22222E-6 L 3.125E-6 0.03542 " pathEditMode="relative" rAng="0" ptsTypes="AA">
                                      <p:cBhvr>
                                        <p:cTn id="138" dur="700" spd="-100000" fill="hold"/>
                                        <p:tgtEl>
                                          <p:spTgt spid="8"/>
                                        </p:tgtEl>
                                        <p:attrNameLst>
                                          <p:attrName>ppt_x</p:attrName>
                                          <p:attrName>ppt_y</p:attrName>
                                        </p:attrNameLst>
                                      </p:cBhvr>
                                      <p:rCtr x="0" y="1759"/>
                                    </p:animMotion>
                                  </p:childTnLst>
                                </p:cTn>
                              </p:par>
                              <p:par>
                                <p:cTn id="139" presetID="10" presetClass="entr" presetSubtype="0" fill="hold" nodeType="withEffect">
                                  <p:stCondLst>
                                    <p:cond delay="600"/>
                                  </p:stCondLst>
                                  <p:childTnLst>
                                    <p:set>
                                      <p:cBhvr>
                                        <p:cTn id="140" dur="1" fill="hold">
                                          <p:stCondLst>
                                            <p:cond delay="0"/>
                                          </p:stCondLst>
                                        </p:cTn>
                                        <p:tgtEl>
                                          <p:spTgt spid="6"/>
                                        </p:tgtEl>
                                        <p:attrNameLst>
                                          <p:attrName>style.visibility</p:attrName>
                                        </p:attrNameLst>
                                      </p:cBhvr>
                                      <p:to>
                                        <p:strVal val="visible"/>
                                      </p:to>
                                    </p:set>
                                    <p:animEffect transition="in" filter="fade">
                                      <p:cBhvr>
                                        <p:cTn id="141" dur="500"/>
                                        <p:tgtEl>
                                          <p:spTgt spid="6"/>
                                        </p:tgtEl>
                                      </p:cBhvr>
                                    </p:animEffect>
                                  </p:childTnLst>
                                </p:cTn>
                              </p:par>
                              <p:par>
                                <p:cTn id="142" presetID="42" presetClass="path" presetSubtype="0" decel="100000" fill="hold" nodeType="withEffect">
                                  <p:stCondLst>
                                    <p:cond delay="600"/>
                                  </p:stCondLst>
                                  <p:childTnLst>
                                    <p:animMotion origin="layout" path="M 3.125E-6 -2.22222E-6 L 3.125E-6 0.03542 " pathEditMode="relative" rAng="0" ptsTypes="AA">
                                      <p:cBhvr>
                                        <p:cTn id="143" dur="700" spd="-100000" fill="hold"/>
                                        <p:tgtEl>
                                          <p:spTgt spid="6"/>
                                        </p:tgtEl>
                                        <p:attrNameLst>
                                          <p:attrName>ppt_x</p:attrName>
                                          <p:attrName>ppt_y</p:attrName>
                                        </p:attrNameLst>
                                      </p:cBhvr>
                                      <p:rCtr x="0" y="1759"/>
                                    </p:animMotion>
                                  </p:childTnLst>
                                </p:cTn>
                              </p:par>
                              <p:par>
                                <p:cTn id="144" presetID="10" presetClass="entr" presetSubtype="0" fill="hold" nodeType="withEffect">
                                  <p:stCondLst>
                                    <p:cond delay="600"/>
                                  </p:stCondLst>
                                  <p:childTnLst>
                                    <p:set>
                                      <p:cBhvr>
                                        <p:cTn id="145" dur="1" fill="hold">
                                          <p:stCondLst>
                                            <p:cond delay="0"/>
                                          </p:stCondLst>
                                        </p:cTn>
                                        <p:tgtEl>
                                          <p:spTgt spid="4"/>
                                        </p:tgtEl>
                                        <p:attrNameLst>
                                          <p:attrName>style.visibility</p:attrName>
                                        </p:attrNameLst>
                                      </p:cBhvr>
                                      <p:to>
                                        <p:strVal val="visible"/>
                                      </p:to>
                                    </p:set>
                                    <p:animEffect transition="in" filter="fade">
                                      <p:cBhvr>
                                        <p:cTn id="146" dur="500"/>
                                        <p:tgtEl>
                                          <p:spTgt spid="4"/>
                                        </p:tgtEl>
                                      </p:cBhvr>
                                    </p:animEffect>
                                  </p:childTnLst>
                                </p:cTn>
                              </p:par>
                              <p:par>
                                <p:cTn id="147" presetID="42" presetClass="path" presetSubtype="0" decel="100000" fill="hold" nodeType="withEffect">
                                  <p:stCondLst>
                                    <p:cond delay="600"/>
                                  </p:stCondLst>
                                  <p:childTnLst>
                                    <p:animMotion origin="layout" path="M 3.125E-6 -2.22222E-6 L 3.125E-6 0.03542 " pathEditMode="relative" rAng="0" ptsTypes="AA">
                                      <p:cBhvr>
                                        <p:cTn id="148" dur="700" spd="-100000" fill="hold"/>
                                        <p:tgtEl>
                                          <p:spTgt spid="4"/>
                                        </p:tgtEl>
                                        <p:attrNameLst>
                                          <p:attrName>ppt_x</p:attrName>
                                          <p:attrName>ppt_y</p:attrName>
                                        </p:attrNameLst>
                                      </p:cBhvr>
                                      <p:rCtr x="0" y="1759"/>
                                    </p:animMotion>
                                  </p:childTnLst>
                                </p:cTn>
                              </p:par>
                              <p:par>
                                <p:cTn id="149" presetID="10" presetClass="entr" presetSubtype="0" fill="hold" nodeType="withEffect">
                                  <p:stCondLst>
                                    <p:cond delay="600"/>
                                  </p:stCondLst>
                                  <p:childTnLst>
                                    <p:set>
                                      <p:cBhvr>
                                        <p:cTn id="150" dur="1" fill="hold">
                                          <p:stCondLst>
                                            <p:cond delay="0"/>
                                          </p:stCondLst>
                                        </p:cTn>
                                        <p:tgtEl>
                                          <p:spTgt spid="5"/>
                                        </p:tgtEl>
                                        <p:attrNameLst>
                                          <p:attrName>style.visibility</p:attrName>
                                        </p:attrNameLst>
                                      </p:cBhvr>
                                      <p:to>
                                        <p:strVal val="visible"/>
                                      </p:to>
                                    </p:set>
                                    <p:animEffect transition="in" filter="fade">
                                      <p:cBhvr>
                                        <p:cTn id="151" dur="500"/>
                                        <p:tgtEl>
                                          <p:spTgt spid="5"/>
                                        </p:tgtEl>
                                      </p:cBhvr>
                                    </p:animEffect>
                                  </p:childTnLst>
                                </p:cTn>
                              </p:par>
                              <p:par>
                                <p:cTn id="152" presetID="42" presetClass="path" presetSubtype="0" decel="100000" fill="hold" nodeType="withEffect">
                                  <p:stCondLst>
                                    <p:cond delay="600"/>
                                  </p:stCondLst>
                                  <p:childTnLst>
                                    <p:animMotion origin="layout" path="M 3.125E-6 -2.22222E-6 L 3.125E-6 0.03542 " pathEditMode="relative" rAng="0" ptsTypes="AA">
                                      <p:cBhvr>
                                        <p:cTn id="153" dur="700" spd="-100000" fill="hold"/>
                                        <p:tgtEl>
                                          <p:spTgt spid="5"/>
                                        </p:tgtEl>
                                        <p:attrNameLst>
                                          <p:attrName>ppt_x</p:attrName>
                                          <p:attrName>ppt_y</p:attrName>
                                        </p:attrNameLst>
                                      </p:cBhvr>
                                      <p:rCtr x="0" y="1759"/>
                                    </p:animMotion>
                                  </p:childTnLst>
                                </p:cTn>
                              </p:par>
                              <p:par>
                                <p:cTn id="154" presetID="10" presetClass="entr" presetSubtype="0" fill="hold" grpId="0" nodeType="withEffect">
                                  <p:stCondLst>
                                    <p:cond delay="600"/>
                                  </p:stCondLst>
                                  <p:childTnLst>
                                    <p:set>
                                      <p:cBhvr>
                                        <p:cTn id="155" dur="1" fill="hold">
                                          <p:stCondLst>
                                            <p:cond delay="0"/>
                                          </p:stCondLst>
                                        </p:cTn>
                                        <p:tgtEl>
                                          <p:spTgt spid="223"/>
                                        </p:tgtEl>
                                        <p:attrNameLst>
                                          <p:attrName>style.visibility</p:attrName>
                                        </p:attrNameLst>
                                      </p:cBhvr>
                                      <p:to>
                                        <p:strVal val="visible"/>
                                      </p:to>
                                    </p:set>
                                    <p:animEffect transition="in" filter="fade">
                                      <p:cBhvr>
                                        <p:cTn id="156" dur="500"/>
                                        <p:tgtEl>
                                          <p:spTgt spid="223"/>
                                        </p:tgtEl>
                                      </p:cBhvr>
                                    </p:animEffect>
                                  </p:childTnLst>
                                </p:cTn>
                              </p:par>
                              <p:par>
                                <p:cTn id="157" presetID="42" presetClass="path" presetSubtype="0" decel="100000" fill="hold" grpId="1" nodeType="withEffect">
                                  <p:stCondLst>
                                    <p:cond delay="600"/>
                                  </p:stCondLst>
                                  <p:childTnLst>
                                    <p:animMotion origin="layout" path="M 3.125E-6 -2.22222E-6 L 3.125E-6 0.03542 " pathEditMode="relative" rAng="0" ptsTypes="AA">
                                      <p:cBhvr>
                                        <p:cTn id="158" dur="700" spd="-100000" fill="hold"/>
                                        <p:tgtEl>
                                          <p:spTgt spid="2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 grpId="0"/>
      <p:bldP spid="448" grpId="1"/>
      <p:bldP spid="449" grpId="0"/>
      <p:bldP spid="449" grpId="1"/>
      <p:bldP spid="156" grpId="0"/>
      <p:bldP spid="156" grpId="1"/>
      <p:bldP spid="157" grpId="0"/>
      <p:bldP spid="157" grpId="1"/>
      <p:bldP spid="164" grpId="0" animBg="1"/>
      <p:bldP spid="164" grpId="1" animBg="1"/>
      <p:bldP spid="450" grpId="0"/>
      <p:bldP spid="450" grpId="1"/>
      <p:bldP spid="451" grpId="0" build="p"/>
      <p:bldP spid="451" grpId="1" build="p"/>
      <p:bldP spid="452" grpId="0" build="p"/>
      <p:bldP spid="452" grpId="1" build="p"/>
      <p:bldP spid="453" grpId="0" build="p"/>
      <p:bldP spid="453" grpId="1" build="p"/>
      <p:bldP spid="218" grpId="0" animBg="1"/>
      <p:bldP spid="218" grpId="1" animBg="1"/>
      <p:bldP spid="454" grpId="0"/>
      <p:bldP spid="454" grpId="1"/>
      <p:bldP spid="455" grpId="0" build="p"/>
      <p:bldP spid="455" grpId="1" build="p"/>
      <p:bldP spid="456" grpId="0" build="p"/>
      <p:bldP spid="456" grpId="1" build="p"/>
      <p:bldP spid="458" grpId="0" build="p"/>
      <p:bldP spid="458" grpId="1" build="p"/>
      <p:bldP spid="223" grpId="0" animBg="1"/>
      <p:bldP spid="223" grpId="1" animBg="1"/>
      <p:bldP spid="463" grpId="0"/>
      <p:bldP spid="463" grpId="1"/>
      <p:bldP spid="226" grpId="0" animBg="1"/>
      <p:bldP spid="226" grpId="1" animBg="1"/>
      <p:bldP spid="462" grpId="0"/>
      <p:bldP spid="462"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1559643"/>
            <a:ext cx="422705" cy="4851329"/>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sp>
        <p:nvSpPr>
          <p:cNvPr id="2" name="Title 1">
            <a:extLst>
              <a:ext uri="{FF2B5EF4-FFF2-40B4-BE49-F238E27FC236}">
                <a16:creationId xmlns:a16="http://schemas.microsoft.com/office/drawing/2014/main" id="{576C9EF4-F257-1B08-48B7-3DB3E10B7FCD}"/>
              </a:ext>
              <a:ext uri="{C183D7F6-B498-43B3-948B-1728B52AA6E4}">
                <adec:decorative xmlns:adec="http://schemas.microsoft.com/office/drawing/2017/decorative" val="1"/>
              </a:ext>
            </a:extLst>
          </p:cNvPr>
          <p:cNvSpPr>
            <a:spLocks noGrp="1"/>
          </p:cNvSpPr>
          <p:nvPr>
            <p:ph type="title"/>
          </p:nvPr>
        </p:nvSpPr>
        <p:spPr>
          <a:xfrm>
            <a:off x="588263" y="2504360"/>
            <a:ext cx="4711706" cy="1107996"/>
          </a:xfrm>
        </p:spPr>
        <p:txBody>
          <a:bodyPr/>
          <a:lstStyle/>
          <a:p>
            <a:r>
              <a:rPr lang="en-US"/>
              <a:t>Transform with the Microsoft Cloud </a:t>
            </a:r>
            <a:r>
              <a:rPr lang="en-US">
                <a:solidFill>
                  <a:schemeClr val="bg1"/>
                </a:solidFill>
              </a:rPr>
              <a:t>7</a:t>
            </a:r>
          </a:p>
        </p:txBody>
      </p:sp>
      <p:grpSp>
        <p:nvGrpSpPr>
          <p:cNvPr id="91" name="Group 90">
            <a:extLst>
              <a:ext uri="{FF2B5EF4-FFF2-40B4-BE49-F238E27FC236}">
                <a16:creationId xmlns:a16="http://schemas.microsoft.com/office/drawing/2014/main" id="{60F07750-7530-4D88-4160-F6A91F4520C0}"/>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92" name="Freeform: Shape 91">
              <a:extLst>
                <a:ext uri="{FF2B5EF4-FFF2-40B4-BE49-F238E27FC236}">
                  <a16:creationId xmlns:a16="http://schemas.microsoft.com/office/drawing/2014/main" id="{6C4DB8A5-7D27-F581-07B2-1ACDAD0B8580}"/>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3" name="Freeform: Shape 92">
              <a:extLst>
                <a:ext uri="{FF2B5EF4-FFF2-40B4-BE49-F238E27FC236}">
                  <a16:creationId xmlns:a16="http://schemas.microsoft.com/office/drawing/2014/main" id="{06B3ED04-AA4A-AA17-110F-B6A1F4988FF9}"/>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4" name="Freeform: Shape 93">
              <a:extLst>
                <a:ext uri="{FF2B5EF4-FFF2-40B4-BE49-F238E27FC236}">
                  <a16:creationId xmlns:a16="http://schemas.microsoft.com/office/drawing/2014/main" id="{257EA1F5-F0D1-6B21-C695-C254726C5101}"/>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5" name="Freeform: Shape 94">
              <a:extLst>
                <a:ext uri="{FF2B5EF4-FFF2-40B4-BE49-F238E27FC236}">
                  <a16:creationId xmlns:a16="http://schemas.microsoft.com/office/drawing/2014/main" id="{0FD947E1-0A42-4576-1DEB-F810FE452FF8}"/>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6" name="Freeform: Shape 95">
              <a:extLst>
                <a:ext uri="{FF2B5EF4-FFF2-40B4-BE49-F238E27FC236}">
                  <a16:creationId xmlns:a16="http://schemas.microsoft.com/office/drawing/2014/main" id="{A9412058-CC7C-00EB-2113-9B8390041C2B}"/>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7" name="Freeform: Shape 96">
              <a:extLst>
                <a:ext uri="{FF2B5EF4-FFF2-40B4-BE49-F238E27FC236}">
                  <a16:creationId xmlns:a16="http://schemas.microsoft.com/office/drawing/2014/main" id="{67F62FBD-C566-FF0C-46B7-8828E66BEAA1}"/>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8" name="Freeform: Shape 97">
              <a:extLst>
                <a:ext uri="{FF2B5EF4-FFF2-40B4-BE49-F238E27FC236}">
                  <a16:creationId xmlns:a16="http://schemas.microsoft.com/office/drawing/2014/main" id="{E51EEE6D-2259-4ECB-67F7-ECD9035ED49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9" name="Freeform: Shape 98">
              <a:extLst>
                <a:ext uri="{FF2B5EF4-FFF2-40B4-BE49-F238E27FC236}">
                  <a16:creationId xmlns:a16="http://schemas.microsoft.com/office/drawing/2014/main" id="{C1346701-B4D2-62F8-194D-7B617CEDCABF}"/>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0" name="Freeform: Shape 99">
              <a:extLst>
                <a:ext uri="{FF2B5EF4-FFF2-40B4-BE49-F238E27FC236}">
                  <a16:creationId xmlns:a16="http://schemas.microsoft.com/office/drawing/2014/main" id="{1E4749AC-90B3-3B67-B674-71FEFF30DA6A}"/>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1" name="Freeform: Shape 100">
              <a:extLst>
                <a:ext uri="{FF2B5EF4-FFF2-40B4-BE49-F238E27FC236}">
                  <a16:creationId xmlns:a16="http://schemas.microsoft.com/office/drawing/2014/main" id="{AB8C2426-E369-0348-E26B-F003392CE252}"/>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2" name="Freeform: Shape 101">
              <a:extLst>
                <a:ext uri="{FF2B5EF4-FFF2-40B4-BE49-F238E27FC236}">
                  <a16:creationId xmlns:a16="http://schemas.microsoft.com/office/drawing/2014/main" id="{F0217B31-A435-45C8-3ECD-F1001FDFE9A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3" name="Freeform: Shape 102">
              <a:extLst>
                <a:ext uri="{FF2B5EF4-FFF2-40B4-BE49-F238E27FC236}">
                  <a16:creationId xmlns:a16="http://schemas.microsoft.com/office/drawing/2014/main" id="{0E2B3ADE-EA70-58E7-C374-2E3E7ECF4A1B}"/>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04F1AE3C-BB62-EBE8-2F4D-3032C3F48D2D}"/>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D6F4342A-B2B7-2ECE-41E8-20B1BAC10D08}"/>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6" name="Freeform: Shape 105">
              <a:extLst>
                <a:ext uri="{FF2B5EF4-FFF2-40B4-BE49-F238E27FC236}">
                  <a16:creationId xmlns:a16="http://schemas.microsoft.com/office/drawing/2014/main" id="{8570AEA6-8F8B-38B2-5BF0-C311EC68B23B}"/>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7" name="Freeform: Shape 106">
              <a:extLst>
                <a:ext uri="{FF2B5EF4-FFF2-40B4-BE49-F238E27FC236}">
                  <a16:creationId xmlns:a16="http://schemas.microsoft.com/office/drawing/2014/main" id="{5D0ED8D3-D2D5-ECF6-75EE-4177086AC84B}"/>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8" name="Freeform: Shape 107">
              <a:extLst>
                <a:ext uri="{FF2B5EF4-FFF2-40B4-BE49-F238E27FC236}">
                  <a16:creationId xmlns:a16="http://schemas.microsoft.com/office/drawing/2014/main" id="{D40BF83B-8E03-4B89-3207-93A4B0FEA0E1}"/>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9" name="Freeform: Shape 108">
              <a:extLst>
                <a:ext uri="{FF2B5EF4-FFF2-40B4-BE49-F238E27FC236}">
                  <a16:creationId xmlns:a16="http://schemas.microsoft.com/office/drawing/2014/main" id="{8501801C-E97B-C577-744A-E54413153C0E}"/>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0" name="Freeform: Shape 109">
              <a:extLst>
                <a:ext uri="{FF2B5EF4-FFF2-40B4-BE49-F238E27FC236}">
                  <a16:creationId xmlns:a16="http://schemas.microsoft.com/office/drawing/2014/main" id="{147431B4-E33C-4ED7-362D-D5AC07DBB833}"/>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1" name="Freeform: Shape 110">
              <a:extLst>
                <a:ext uri="{FF2B5EF4-FFF2-40B4-BE49-F238E27FC236}">
                  <a16:creationId xmlns:a16="http://schemas.microsoft.com/office/drawing/2014/main" id="{A4E0198D-0BA0-941C-A03A-9803088BFF01}"/>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58CE77C2-5F00-46AE-AC51-0A4341C447C4}"/>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4" name="Freeform: Shape 113">
              <a:extLst>
                <a:ext uri="{FF2B5EF4-FFF2-40B4-BE49-F238E27FC236}">
                  <a16:creationId xmlns:a16="http://schemas.microsoft.com/office/drawing/2014/main" id="{A9CEA4D6-5394-DF34-D701-81FE9C8FB306}"/>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5" name="Freeform: Shape 114">
              <a:extLst>
                <a:ext uri="{FF2B5EF4-FFF2-40B4-BE49-F238E27FC236}">
                  <a16:creationId xmlns:a16="http://schemas.microsoft.com/office/drawing/2014/main" id="{3D8EBB4B-7423-16C4-74BD-E30C76AB23E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3EC64888-9605-A9C3-2863-9E2AEF389BF7}"/>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grpSp>
      <p:sp>
        <p:nvSpPr>
          <p:cNvPr id="117" name="Oval 116">
            <a:extLst>
              <a:ext uri="{FF2B5EF4-FFF2-40B4-BE49-F238E27FC236}">
                <a16:creationId xmlns:a16="http://schemas.microsoft.com/office/drawing/2014/main" id="{0F0DE40F-2F70-E792-A147-0B35DDC6FE33}"/>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18" name="Oval 117">
            <a:extLst>
              <a:ext uri="{FF2B5EF4-FFF2-40B4-BE49-F238E27FC236}">
                <a16:creationId xmlns:a16="http://schemas.microsoft.com/office/drawing/2014/main" id="{AB84C3A6-7091-E946-788D-FED68D35A42D}"/>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D5117C9-A695-F0C7-A050-D8339CD71C9E}"/>
              </a:ext>
              <a:ext uri="{C183D7F6-B498-43B3-948B-1728B52AA6E4}">
                <adec:decorative xmlns:adec="http://schemas.microsoft.com/office/drawing/2017/decorative" val="1"/>
              </a:ext>
            </a:extLst>
          </p:cNvPr>
          <p:cNvSpPr>
            <a:spLocks noChangeAspect="1"/>
          </p:cNvSpPr>
          <p:nvPr/>
        </p:nvSpPr>
        <p:spPr bwMode="auto">
          <a:xfrm>
            <a:off x="9875827" y="544488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26" name="Oval 125">
            <a:extLst>
              <a:ext uri="{FF2B5EF4-FFF2-40B4-BE49-F238E27FC236}">
                <a16:creationId xmlns:a16="http://schemas.microsoft.com/office/drawing/2014/main" id="{CA590B46-9AEA-F398-D6FF-063A28D7946C}"/>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30" name="Oval 129">
            <a:extLst>
              <a:ext uri="{FF2B5EF4-FFF2-40B4-BE49-F238E27FC236}">
                <a16:creationId xmlns:a16="http://schemas.microsoft.com/office/drawing/2014/main" id="{414ECBA9-BDAF-4F58-201A-7C72227DF280}"/>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A9713CF4-F44F-A4B4-8A77-92794383D626}"/>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70" name="Oval 169">
            <a:extLst>
              <a:ext uri="{FF2B5EF4-FFF2-40B4-BE49-F238E27FC236}">
                <a16:creationId xmlns:a16="http://schemas.microsoft.com/office/drawing/2014/main" id="{FD31C7AA-30A5-32C3-24BA-B775FDD89F6C}"/>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8" name="Oval 187">
            <a:extLst>
              <a:ext uri="{FF2B5EF4-FFF2-40B4-BE49-F238E27FC236}">
                <a16:creationId xmlns:a16="http://schemas.microsoft.com/office/drawing/2014/main" id="{79A0BC08-ACBA-57D9-0085-53CCA1E8D3F3}"/>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9" name="Oval 188">
            <a:extLst>
              <a:ext uri="{FF2B5EF4-FFF2-40B4-BE49-F238E27FC236}">
                <a16:creationId xmlns:a16="http://schemas.microsoft.com/office/drawing/2014/main" id="{8F76EBCF-56B4-9E07-F1F0-7FE4C731D84E}"/>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0" name="Oval 189">
            <a:extLst>
              <a:ext uri="{FF2B5EF4-FFF2-40B4-BE49-F238E27FC236}">
                <a16:creationId xmlns:a16="http://schemas.microsoft.com/office/drawing/2014/main" id="{98F96B9B-0EAE-5314-F7A1-41EB5A1A277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2" name="Oval 191">
            <a:extLst>
              <a:ext uri="{FF2B5EF4-FFF2-40B4-BE49-F238E27FC236}">
                <a16:creationId xmlns:a16="http://schemas.microsoft.com/office/drawing/2014/main" id="{418145E2-B06C-7434-2EDE-E0CB0891CAD4}"/>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3" name="Oval 192">
            <a:extLst>
              <a:ext uri="{FF2B5EF4-FFF2-40B4-BE49-F238E27FC236}">
                <a16:creationId xmlns:a16="http://schemas.microsoft.com/office/drawing/2014/main" id="{B10EC423-FB3F-DC43-195E-60C3D154877F}"/>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4" name="Oval 193">
            <a:extLst>
              <a:ext uri="{FF2B5EF4-FFF2-40B4-BE49-F238E27FC236}">
                <a16:creationId xmlns:a16="http://schemas.microsoft.com/office/drawing/2014/main" id="{E1D31155-18AE-FEF7-6A4C-7982F160FC14}"/>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5" name="Oval 194">
            <a:extLst>
              <a:ext uri="{FF2B5EF4-FFF2-40B4-BE49-F238E27FC236}">
                <a16:creationId xmlns:a16="http://schemas.microsoft.com/office/drawing/2014/main" id="{65AB90A1-4DA3-511E-C378-E6A8AA976C41}"/>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6535200" y="3050408"/>
            <a:ext cx="4935922" cy="2594010"/>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h="31115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6593528" y="5094940"/>
            <a:ext cx="1562735"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Operational databases</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8782605" y="5094940"/>
            <a:ext cx="625556"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Analytics</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10034502" y="5094940"/>
            <a:ext cx="1183401"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Data governance</a:t>
            </a:r>
          </a:p>
        </p:txBody>
      </p:sp>
      <p:cxnSp>
        <p:nvCxnSpPr>
          <p:cNvPr id="4" name="Straight Connector 3">
            <a:extLst>
              <a:ext uri="{FF2B5EF4-FFF2-40B4-BE49-F238E27FC236}">
                <a16:creationId xmlns:a16="http://schemas.microsoft.com/office/drawing/2014/main" id="{38215978-4EE1-9CF2-DA23-91CE267CA8E6}"/>
              </a:ext>
              <a:ext uri="{C183D7F6-B498-43B3-948B-1728B52AA6E4}">
                <adec:decorative xmlns:adec="http://schemas.microsoft.com/office/drawing/2017/decorative" val="1"/>
              </a:ext>
            </a:extLst>
          </p:cNvPr>
          <p:cNvCxnSpPr>
            <a:cxnSpLocks/>
          </p:cNvCxnSpPr>
          <p:nvPr/>
        </p:nvCxnSpPr>
        <p:spPr>
          <a:xfrm>
            <a:off x="8469434"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BA83972-A94F-4E55-29F5-4E7D904F8099}"/>
              </a:ext>
              <a:ext uri="{C183D7F6-B498-43B3-948B-1728B52AA6E4}">
                <adec:decorative xmlns:adec="http://schemas.microsoft.com/office/drawing/2017/decorative" val="1"/>
              </a:ext>
            </a:extLst>
          </p:cNvPr>
          <p:cNvCxnSpPr>
            <a:cxnSpLocks/>
          </p:cNvCxnSpPr>
          <p:nvPr/>
        </p:nvCxnSpPr>
        <p:spPr>
          <a:xfrm>
            <a:off x="9721332"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A8C1CE49-02D8-40A0-D438-93FA8CD4B431}"/>
              </a:ext>
              <a:ext uri="{C183D7F6-B498-43B3-948B-1728B52AA6E4}">
                <adec:decorative xmlns:adec="http://schemas.microsoft.com/office/drawing/2017/decorative" val="1"/>
              </a:ext>
            </a:extLst>
          </p:cNvPr>
          <p:cNvSpPr>
            <a:spLocks noChangeAspect="1"/>
          </p:cNvSpPr>
          <p:nvPr/>
        </p:nvSpPr>
        <p:spPr bwMode="auto">
          <a:xfrm>
            <a:off x="8620888" y="569152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6" name="TextBox 195">
            <a:extLst>
              <a:ext uri="{FF2B5EF4-FFF2-40B4-BE49-F238E27FC236}">
                <a16:creationId xmlns:a16="http://schemas.microsoft.com/office/drawing/2014/main" id="{92897E07-8FC7-8D8B-6C78-2A0C7D5025A9}"/>
              </a:ext>
              <a:ext uri="{C183D7F6-B498-43B3-948B-1728B52AA6E4}">
                <adec:decorative xmlns:adec="http://schemas.microsoft.com/office/drawing/2017/decorative" val="1"/>
              </a:ext>
            </a:extLst>
          </p:cNvPr>
          <p:cNvSpPr txBox="1"/>
          <p:nvPr/>
        </p:nvSpPr>
        <p:spPr>
          <a:xfrm>
            <a:off x="6918365" y="4500356"/>
            <a:ext cx="4225480" cy="500137"/>
          </a:xfrm>
          <a:prstGeom prst="rect">
            <a:avLst/>
          </a:prstGeom>
          <a:noFill/>
        </p:spPr>
        <p:txBody>
          <a:bodyPr wrap="square" lIns="0" tIns="0" rIns="0" bIns="114300" rtlCol="0" anchor="b" anchorCtr="0">
            <a:spAutoFit/>
          </a:bodyPr>
          <a:lstStyle/>
          <a:p>
            <a:pPr algn="ctr">
              <a:spcBef>
                <a:spcPts val="300"/>
              </a:spcBef>
              <a:spcAft>
                <a:spcPts val="600"/>
              </a:spcAft>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spcAft>
                <a:spcPts val="600"/>
              </a:spcAft>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312573"/>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367501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37176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31479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35251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372073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25453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21529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387878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23376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27358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229663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283599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26482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197" name="Group 196">
            <a:extLst>
              <a:ext uri="{FF2B5EF4-FFF2-40B4-BE49-F238E27FC236}">
                <a16:creationId xmlns:a16="http://schemas.microsoft.com/office/drawing/2014/main" id="{D68BEC31-74F9-207F-624D-D23F4A4A2D8A}"/>
              </a:ext>
              <a:ext uri="{C183D7F6-B498-43B3-948B-1728B52AA6E4}">
                <adec:decorative xmlns:adec="http://schemas.microsoft.com/office/drawing/2017/decorative" val="1"/>
              </a:ext>
            </a:extLst>
          </p:cNvPr>
          <p:cNvGrpSpPr/>
          <p:nvPr/>
        </p:nvGrpSpPr>
        <p:grpSpPr>
          <a:xfrm>
            <a:off x="7040118" y="1332209"/>
            <a:ext cx="3913633" cy="1636884"/>
            <a:chOff x="14080236" y="2278866"/>
            <a:chExt cx="7827265" cy="3273768"/>
          </a:xfrm>
        </p:grpSpPr>
        <p:sp>
          <p:nvSpPr>
            <p:cNvPr id="198" name="Rectangle: Rounded Corners 197">
              <a:extLst>
                <a:ext uri="{FF2B5EF4-FFF2-40B4-BE49-F238E27FC236}">
                  <a16:creationId xmlns:a16="http://schemas.microsoft.com/office/drawing/2014/main" id="{8046C2BE-1505-9A84-A37E-0DEBE054E5D9}"/>
                </a:ext>
              </a:extLst>
            </p:cNvPr>
            <p:cNvSpPr/>
            <p:nvPr/>
          </p:nvSpPr>
          <p:spPr bwMode="auto">
            <a:xfrm>
              <a:off x="14080236" y="2278866"/>
              <a:ext cx="7827265" cy="3273768"/>
            </a:xfrm>
            <a:prstGeom prst="roundRect">
              <a:avLst>
                <a:gd name="adj" fmla="val 3623"/>
              </a:avLst>
            </a:prstGeom>
            <a:solidFill>
              <a:schemeClr val="tx1"/>
            </a:solidFill>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199" name="TextBox 198">
              <a:extLst>
                <a:ext uri="{FF2B5EF4-FFF2-40B4-BE49-F238E27FC236}">
                  <a16:creationId xmlns:a16="http://schemas.microsoft.com/office/drawing/2014/main" id="{77D0BA6A-4D21-7B3F-05DC-F59C20B6C5AB}"/>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132" name="TextBox 131">
            <a:extLst>
              <a:ext uri="{FF2B5EF4-FFF2-40B4-BE49-F238E27FC236}">
                <a16:creationId xmlns:a16="http://schemas.microsoft.com/office/drawing/2014/main" id="{13BFB489-F600-BF2B-EC28-A3D615FB7498}"/>
              </a:ext>
              <a:ext uri="{C183D7F6-B498-43B3-948B-1728B52AA6E4}">
                <adec:decorative xmlns:adec="http://schemas.microsoft.com/office/drawing/2017/decorative" val="1"/>
              </a:ext>
            </a:extLst>
          </p:cNvPr>
          <p:cNvSpPr txBox="1"/>
          <p:nvPr/>
        </p:nvSpPr>
        <p:spPr>
          <a:xfrm>
            <a:off x="6855797" y="4113430"/>
            <a:ext cx="4225480" cy="392415"/>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p:txBody>
      </p:sp>
    </p:spTree>
    <p:extLst>
      <p:ext uri="{BB962C8B-B14F-4D97-AF65-F5344CB8AC3E}">
        <p14:creationId xmlns:p14="http://schemas.microsoft.com/office/powerpoint/2010/main" val="7262893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250"/>
                                  </p:stCondLst>
                                  <p:childTnLst>
                                    <p:set>
                                      <p:cBhvr>
                                        <p:cTn id="6" dur="1" fill="hold">
                                          <p:stCondLst>
                                            <p:cond delay="0"/>
                                          </p:stCondLst>
                                        </p:cTn>
                                        <p:tgtEl>
                                          <p:spTgt spid="31"/>
                                        </p:tgtEl>
                                        <p:attrNameLst>
                                          <p:attrName>style.visibility</p:attrName>
                                        </p:attrNameLst>
                                      </p:cBhvr>
                                      <p:to>
                                        <p:strVal val="visible"/>
                                      </p:to>
                                    </p:set>
                                  </p:childTnLst>
                                </p:cTn>
                              </p:par>
                              <p:par>
                                <p:cTn id="7" presetID="37" presetClass="path" presetSubtype="0" repeatCount="indefinite" fill="hold" grpId="1" nodeType="withEffect">
                                  <p:stCondLst>
                                    <p:cond delay="2250"/>
                                  </p:stCondLst>
                                  <p:childTnLst>
                                    <p:animMotion origin="layout" path="M -0.01914 0.03056 C -0.01367 0.00741 0.0155 -4.81481E-6 0.01537 -0.05856 " pathEditMode="relative" rAng="0" ptsTypes="AA">
                                      <p:cBhvr>
                                        <p:cTn id="8" dur="1000" fill="hold"/>
                                        <p:tgtEl>
                                          <p:spTgt spid="31"/>
                                        </p:tgtEl>
                                        <p:attrNameLst>
                                          <p:attrName>ppt_x</p:attrName>
                                          <p:attrName>ppt_y</p:attrName>
                                        </p:attrNameLst>
                                      </p:cBhvr>
                                      <p:rCtr x="1719" y="-4468"/>
                                    </p:animMotion>
                                  </p:childTnLst>
                                </p:cTn>
                              </p:par>
                              <p:par>
                                <p:cTn id="9" presetID="1" presetClass="entr" presetSubtype="0" fill="hold" grpId="0" nodeType="withEffect">
                                  <p:stCondLst>
                                    <p:cond delay="2300"/>
                                  </p:stCondLst>
                                  <p:childTnLst>
                                    <p:set>
                                      <p:cBhvr>
                                        <p:cTn id="10" dur="1" fill="hold">
                                          <p:stCondLst>
                                            <p:cond delay="0"/>
                                          </p:stCondLst>
                                        </p:cTn>
                                        <p:tgtEl>
                                          <p:spTgt spid="29"/>
                                        </p:tgtEl>
                                        <p:attrNameLst>
                                          <p:attrName>style.visibility</p:attrName>
                                        </p:attrNameLst>
                                      </p:cBhvr>
                                      <p:to>
                                        <p:strVal val="visible"/>
                                      </p:to>
                                    </p:set>
                                  </p:childTnLst>
                                </p:cTn>
                              </p:par>
                              <p:par>
                                <p:cTn id="11" presetID="37" presetClass="path" presetSubtype="0" repeatCount="indefinite" fill="hold" grpId="1" nodeType="withEffect">
                                  <p:stCondLst>
                                    <p:cond delay="2300"/>
                                  </p:stCondLst>
                                  <p:childTnLst>
                                    <p:animMotion origin="layout" path="M 0.03581 0.03959 C 0.03581 0.00857 -0.03294 -0.00138 -0.03294 -0.05254 " pathEditMode="relative" rAng="0" ptsTypes="AA">
                                      <p:cBhvr>
                                        <p:cTn id="12" dur="1000" fill="hold"/>
                                        <p:tgtEl>
                                          <p:spTgt spid="29"/>
                                        </p:tgtEl>
                                        <p:attrNameLst>
                                          <p:attrName>ppt_x</p:attrName>
                                          <p:attrName>ppt_y</p:attrName>
                                        </p:attrNameLst>
                                      </p:cBhvr>
                                      <p:rCtr x="-3438" y="-4606"/>
                                    </p:animMotion>
                                  </p:childTnLst>
                                </p:cTn>
                              </p:par>
                              <p:par>
                                <p:cTn id="13" presetID="1" presetClass="entr" presetSubtype="0" fill="hold" grpId="0" nodeType="withEffect">
                                  <p:stCondLst>
                                    <p:cond delay="2350"/>
                                  </p:stCondLst>
                                  <p:childTnLst>
                                    <p:set>
                                      <p:cBhvr>
                                        <p:cTn id="14" dur="1" fill="hold">
                                          <p:stCondLst>
                                            <p:cond delay="0"/>
                                          </p:stCondLst>
                                        </p:cTn>
                                        <p:tgtEl>
                                          <p:spTgt spid="37"/>
                                        </p:tgtEl>
                                        <p:attrNameLst>
                                          <p:attrName>style.visibility</p:attrName>
                                        </p:attrNameLst>
                                      </p:cBhvr>
                                      <p:to>
                                        <p:strVal val="visible"/>
                                      </p:to>
                                    </p:set>
                                  </p:childTnLst>
                                </p:cTn>
                              </p:par>
                              <p:par>
                                <p:cTn id="15" presetID="42" presetClass="path" presetSubtype="0" repeatCount="indefinite" fill="hold" grpId="1" nodeType="withEffect">
                                  <p:stCondLst>
                                    <p:cond delay="2350"/>
                                  </p:stCondLst>
                                  <p:childTnLst>
                                    <p:animMotion origin="layout" path="M -4.16667E-7 1.48148E-6 L -4.16667E-7 0.08704 " pathEditMode="relative" rAng="0" ptsTypes="AA">
                                      <p:cBhvr>
                                        <p:cTn id="16" dur="1000" spd="-100000" fill="hold"/>
                                        <p:tgtEl>
                                          <p:spTgt spid="37"/>
                                        </p:tgtEl>
                                        <p:attrNameLst>
                                          <p:attrName>ppt_x</p:attrName>
                                          <p:attrName>ppt_y</p:attrName>
                                        </p:attrNameLst>
                                      </p:cBhvr>
                                      <p:rCtr x="0" y="4352"/>
                                    </p:animMotion>
                                  </p:childTnLst>
                                </p:cTn>
                              </p:par>
                              <p:par>
                                <p:cTn id="17" presetID="1" presetClass="entr" presetSubtype="0" fill="hold" grpId="0" nodeType="withEffect">
                                  <p:stCondLst>
                                    <p:cond delay="2400"/>
                                  </p:stCondLst>
                                  <p:childTnLst>
                                    <p:set>
                                      <p:cBhvr>
                                        <p:cTn id="18" dur="1" fill="hold">
                                          <p:stCondLst>
                                            <p:cond delay="0"/>
                                          </p:stCondLst>
                                        </p:cTn>
                                        <p:tgtEl>
                                          <p:spTgt spid="127"/>
                                        </p:tgtEl>
                                        <p:attrNameLst>
                                          <p:attrName>style.visibility</p:attrName>
                                        </p:attrNameLst>
                                      </p:cBhvr>
                                      <p:to>
                                        <p:strVal val="visible"/>
                                      </p:to>
                                    </p:set>
                                  </p:childTnLst>
                                </p:cTn>
                              </p:par>
                              <p:par>
                                <p:cTn id="19" presetID="37" presetClass="path" presetSubtype="0" repeatCount="indefinite" fill="hold" grpId="1" nodeType="withEffect">
                                  <p:stCondLst>
                                    <p:cond delay="2400"/>
                                  </p:stCondLst>
                                  <p:childTnLst>
                                    <p:animMotion origin="layout" path="M 0.03112 0.06389 C 0.0306 0.03565 -0.00299 0.03334 -0.00378 -0.03125 " pathEditMode="relative" rAng="0" ptsTypes="AA">
                                      <p:cBhvr>
                                        <p:cTn id="20" dur="1000" fill="hold"/>
                                        <p:tgtEl>
                                          <p:spTgt spid="127"/>
                                        </p:tgtEl>
                                        <p:attrNameLst>
                                          <p:attrName>ppt_x</p:attrName>
                                          <p:attrName>ppt_y</p:attrName>
                                        </p:attrNameLst>
                                      </p:cBhvr>
                                      <p:rCtr x="-1745" y="-4769"/>
                                    </p:animMotion>
                                  </p:childTnLst>
                                </p:cTn>
                              </p:par>
                              <p:par>
                                <p:cTn id="21" presetID="1" presetClass="entr" presetSubtype="0" fill="hold" grpId="0" nodeType="withEffect">
                                  <p:stCondLst>
                                    <p:cond delay="2450"/>
                                  </p:stCondLst>
                                  <p:childTnLst>
                                    <p:set>
                                      <p:cBhvr>
                                        <p:cTn id="22" dur="1" fill="hold">
                                          <p:stCondLst>
                                            <p:cond delay="0"/>
                                          </p:stCondLst>
                                        </p:cTn>
                                        <p:tgtEl>
                                          <p:spTgt spid="21"/>
                                        </p:tgtEl>
                                        <p:attrNameLst>
                                          <p:attrName>style.visibility</p:attrName>
                                        </p:attrNameLst>
                                      </p:cBhvr>
                                      <p:to>
                                        <p:strVal val="visible"/>
                                      </p:to>
                                    </p:set>
                                  </p:childTnLst>
                                </p:cTn>
                              </p:par>
                              <p:par>
                                <p:cTn id="23" presetID="37" presetClass="path" presetSubtype="0" repeatCount="indefinite" fill="hold" grpId="1" nodeType="withEffect">
                                  <p:stCondLst>
                                    <p:cond delay="2450"/>
                                  </p:stCondLst>
                                  <p:childTnLst>
                                    <p:animMotion origin="layout" path="M -0.05599 0.05625 C -0.05599 0.03102 0.01172 0.01713 0.01237 -0.03356 " pathEditMode="relative" rAng="0" ptsTypes="AA">
                                      <p:cBhvr>
                                        <p:cTn id="24" dur="1000" fill="hold"/>
                                        <p:tgtEl>
                                          <p:spTgt spid="21"/>
                                        </p:tgtEl>
                                        <p:attrNameLst>
                                          <p:attrName>ppt_x</p:attrName>
                                          <p:attrName>ppt_y</p:attrName>
                                        </p:attrNameLst>
                                      </p:cBhvr>
                                      <p:rCtr x="3411" y="-4491"/>
                                    </p:animMotion>
                                  </p:childTnLst>
                                </p:cTn>
                              </p:par>
                              <p:par>
                                <p:cTn id="25" presetID="1" presetClass="entr" presetSubtype="0" fill="hold" grpId="0" nodeType="withEffect">
                                  <p:stCondLst>
                                    <p:cond delay="3050"/>
                                  </p:stCondLst>
                                  <p:childTnLst>
                                    <p:set>
                                      <p:cBhvr>
                                        <p:cTn id="26" dur="1" fill="hold">
                                          <p:stCondLst>
                                            <p:cond delay="0"/>
                                          </p:stCondLst>
                                        </p:cTn>
                                        <p:tgtEl>
                                          <p:spTgt spid="128"/>
                                        </p:tgtEl>
                                        <p:attrNameLst>
                                          <p:attrName>style.visibility</p:attrName>
                                        </p:attrNameLst>
                                      </p:cBhvr>
                                      <p:to>
                                        <p:strVal val="visible"/>
                                      </p:to>
                                    </p:set>
                                  </p:childTnLst>
                                </p:cTn>
                              </p:par>
                              <p:par>
                                <p:cTn id="27" presetID="37" presetClass="path" presetSubtype="0" repeatCount="indefinite" fill="hold" grpId="1" nodeType="withEffect">
                                  <p:stCondLst>
                                    <p:cond delay="3050"/>
                                  </p:stCondLst>
                                  <p:childTnLst>
                                    <p:animMotion origin="layout" path="M 0.01849 0.03565 C 0.01784 0.00717 -0.01562 0.00486 -0.01641 -0.05949 " pathEditMode="relative" rAng="0" ptsTypes="AA">
                                      <p:cBhvr>
                                        <p:cTn id="28" dur="1150" fill="hold"/>
                                        <p:tgtEl>
                                          <p:spTgt spid="128"/>
                                        </p:tgtEl>
                                        <p:attrNameLst>
                                          <p:attrName>ppt_x</p:attrName>
                                          <p:attrName>ppt_y</p:attrName>
                                        </p:attrNameLst>
                                      </p:cBhvr>
                                      <p:rCtr x="-1745" y="-4769"/>
                                    </p:animMotion>
                                  </p:childTnLst>
                                </p:cTn>
                              </p:par>
                              <p:par>
                                <p:cTn id="29" presetID="1" presetClass="entr" presetSubtype="0" fill="hold" grpId="0" nodeType="withEffect">
                                  <p:stCondLst>
                                    <p:cond delay="3000"/>
                                  </p:stCondLst>
                                  <p:childTnLst>
                                    <p:set>
                                      <p:cBhvr>
                                        <p:cTn id="30" dur="1" fill="hold">
                                          <p:stCondLst>
                                            <p:cond delay="0"/>
                                          </p:stCondLst>
                                        </p:cTn>
                                        <p:tgtEl>
                                          <p:spTgt spid="171"/>
                                        </p:tgtEl>
                                        <p:attrNameLst>
                                          <p:attrName>style.visibility</p:attrName>
                                        </p:attrNameLst>
                                      </p:cBhvr>
                                      <p:to>
                                        <p:strVal val="visible"/>
                                      </p:to>
                                    </p:set>
                                  </p:childTnLst>
                                </p:cTn>
                              </p:par>
                              <p:par>
                                <p:cTn id="31" presetID="37" presetClass="path" presetSubtype="0" repeatCount="indefinite" fill="hold" grpId="1" nodeType="withEffect">
                                  <p:stCondLst>
                                    <p:cond delay="3000"/>
                                  </p:stCondLst>
                                  <p:childTnLst>
                                    <p:animMotion origin="layout" path="M -0.05599 0.05625 C -0.05599 0.03102 0.01172 0.01713 0.01237 -0.03356 " pathEditMode="relative" rAng="0" ptsTypes="AA">
                                      <p:cBhvr>
                                        <p:cTn id="32" dur="1100" fill="hold"/>
                                        <p:tgtEl>
                                          <p:spTgt spid="171"/>
                                        </p:tgtEl>
                                        <p:attrNameLst>
                                          <p:attrName>ppt_x</p:attrName>
                                          <p:attrName>ppt_y</p:attrName>
                                        </p:attrNameLst>
                                      </p:cBhvr>
                                      <p:rCtr x="3411" y="-4491"/>
                                    </p:animMotion>
                                  </p:childTnLst>
                                </p:cTn>
                              </p:par>
                              <p:par>
                                <p:cTn id="33" presetID="1" presetClass="entr" presetSubtype="0" fill="hold" grpId="0" nodeType="withEffect">
                                  <p:stCondLst>
                                    <p:cond delay="4250"/>
                                  </p:stCondLst>
                                  <p:childTnLst>
                                    <p:set>
                                      <p:cBhvr>
                                        <p:cTn id="34" dur="1" fill="hold">
                                          <p:stCondLst>
                                            <p:cond delay="0"/>
                                          </p:stCondLst>
                                        </p:cTn>
                                        <p:tgtEl>
                                          <p:spTgt spid="32"/>
                                        </p:tgtEl>
                                        <p:attrNameLst>
                                          <p:attrName>style.visibility</p:attrName>
                                        </p:attrNameLst>
                                      </p:cBhvr>
                                      <p:to>
                                        <p:strVal val="visible"/>
                                      </p:to>
                                    </p:set>
                                  </p:childTnLst>
                                </p:cTn>
                              </p:par>
                              <p:par>
                                <p:cTn id="35" presetID="42" presetClass="path" presetSubtype="0" repeatCount="indefinite" fill="hold" grpId="1" nodeType="withEffect">
                                  <p:stCondLst>
                                    <p:cond delay="4250"/>
                                  </p:stCondLst>
                                  <p:childTnLst>
                                    <p:animMotion origin="layout" path="M 3.33333E-6 -0.00856 L 3.33333E-6 0.05347 " pathEditMode="relative" rAng="0" ptsTypes="AA">
                                      <p:cBhvr>
                                        <p:cTn id="36" dur="800" spd="-100000" fill="hold"/>
                                        <p:tgtEl>
                                          <p:spTgt spid="32"/>
                                        </p:tgtEl>
                                        <p:attrNameLst>
                                          <p:attrName>ppt_x</p:attrName>
                                          <p:attrName>ppt_y</p:attrName>
                                        </p:attrNameLst>
                                      </p:cBhvr>
                                      <p:rCtr x="0" y="3102"/>
                                    </p:animMotion>
                                  </p:childTnLst>
                                </p:cTn>
                              </p:par>
                              <p:par>
                                <p:cTn id="37" presetID="1" presetClass="entr" presetSubtype="0" fill="hold" grpId="0" nodeType="withEffect">
                                  <p:stCondLst>
                                    <p:cond delay="4300"/>
                                  </p:stCondLst>
                                  <p:childTnLst>
                                    <p:set>
                                      <p:cBhvr>
                                        <p:cTn id="38" dur="1" fill="hold">
                                          <p:stCondLst>
                                            <p:cond delay="0"/>
                                          </p:stCondLst>
                                        </p:cTn>
                                        <p:tgtEl>
                                          <p:spTgt spid="16"/>
                                        </p:tgtEl>
                                        <p:attrNameLst>
                                          <p:attrName>style.visibility</p:attrName>
                                        </p:attrNameLst>
                                      </p:cBhvr>
                                      <p:to>
                                        <p:strVal val="visible"/>
                                      </p:to>
                                    </p:set>
                                  </p:childTnLst>
                                </p:cTn>
                              </p:par>
                              <p:par>
                                <p:cTn id="39" presetID="42" presetClass="path" presetSubtype="0" repeatCount="indefinite" fill="hold" grpId="1" nodeType="withEffect">
                                  <p:stCondLst>
                                    <p:cond delay="4300"/>
                                  </p:stCondLst>
                                  <p:childTnLst>
                                    <p:animMotion origin="layout" path="M -8.33333E-7 -0.03634 L -8.33333E-7 0.02593 " pathEditMode="relative" rAng="0" ptsTypes="AA">
                                      <p:cBhvr>
                                        <p:cTn id="40" dur="1000" spd="-100000" fill="hold"/>
                                        <p:tgtEl>
                                          <p:spTgt spid="16"/>
                                        </p:tgtEl>
                                        <p:attrNameLst>
                                          <p:attrName>ppt_x</p:attrName>
                                          <p:attrName>ppt_y</p:attrName>
                                        </p:attrNameLst>
                                      </p:cBhvr>
                                      <p:rCtr x="0" y="3102"/>
                                    </p:animMotion>
                                  </p:childTnLst>
                                </p:cTn>
                              </p:par>
                              <p:par>
                                <p:cTn id="41" presetID="1" presetClass="entr" presetSubtype="0" fill="hold" grpId="0" nodeType="withEffect">
                                  <p:stCondLst>
                                    <p:cond delay="4350"/>
                                  </p:stCondLst>
                                  <p:childTnLst>
                                    <p:set>
                                      <p:cBhvr>
                                        <p:cTn id="42" dur="1" fill="hold">
                                          <p:stCondLst>
                                            <p:cond delay="0"/>
                                          </p:stCondLst>
                                        </p:cTn>
                                        <p:tgtEl>
                                          <p:spTgt spid="34"/>
                                        </p:tgtEl>
                                        <p:attrNameLst>
                                          <p:attrName>style.visibility</p:attrName>
                                        </p:attrNameLst>
                                      </p:cBhvr>
                                      <p:to>
                                        <p:strVal val="visible"/>
                                      </p:to>
                                    </p:set>
                                  </p:childTnLst>
                                </p:cTn>
                              </p:par>
                              <p:par>
                                <p:cTn id="43" presetID="42" presetClass="path" presetSubtype="0" repeatCount="indefinite" fill="hold" grpId="1" nodeType="withEffect">
                                  <p:stCondLst>
                                    <p:cond delay="4350"/>
                                  </p:stCondLst>
                                  <p:childTnLst>
                                    <p:animMotion origin="layout" path="M 1.66667E-6 -0.04027 L 1.66667E-6 0.02176 " pathEditMode="relative" rAng="0" ptsTypes="AA">
                                      <p:cBhvr>
                                        <p:cTn id="44" dur="1200" spd="-100000" fill="hold"/>
                                        <p:tgtEl>
                                          <p:spTgt spid="34"/>
                                        </p:tgtEl>
                                        <p:attrNameLst>
                                          <p:attrName>ppt_x</p:attrName>
                                          <p:attrName>ppt_y</p:attrName>
                                        </p:attrNameLst>
                                      </p:cBhvr>
                                      <p:rCtr x="0" y="3102"/>
                                    </p:animMotion>
                                  </p:childTnLst>
                                </p:cTn>
                              </p:par>
                              <p:par>
                                <p:cTn id="45" presetID="1" presetClass="entr" presetSubtype="0" fill="hold" grpId="0" nodeType="withEffect">
                                  <p:stCondLst>
                                    <p:cond delay="4400"/>
                                  </p:stCondLst>
                                  <p:childTnLst>
                                    <p:set>
                                      <p:cBhvr>
                                        <p:cTn id="46" dur="1" fill="hold">
                                          <p:stCondLst>
                                            <p:cond delay="0"/>
                                          </p:stCondLst>
                                        </p:cTn>
                                        <p:tgtEl>
                                          <p:spTgt spid="178"/>
                                        </p:tgtEl>
                                        <p:attrNameLst>
                                          <p:attrName>style.visibility</p:attrName>
                                        </p:attrNameLst>
                                      </p:cBhvr>
                                      <p:to>
                                        <p:strVal val="visible"/>
                                      </p:to>
                                    </p:set>
                                  </p:childTnLst>
                                </p:cTn>
                              </p:par>
                              <p:par>
                                <p:cTn id="47" presetID="42" presetClass="path" presetSubtype="0" repeatCount="indefinite" fill="hold" grpId="1" nodeType="withEffect">
                                  <p:stCondLst>
                                    <p:cond delay="4400"/>
                                  </p:stCondLst>
                                  <p:childTnLst>
                                    <p:animMotion origin="layout" path="M -3.125E-6 -0.03634 L -3.125E-6 0.02593 " pathEditMode="relative" rAng="0" ptsTypes="AA">
                                      <p:cBhvr>
                                        <p:cTn id="48" dur="1000" spd="-100000" fill="hold"/>
                                        <p:tgtEl>
                                          <p:spTgt spid="178"/>
                                        </p:tgtEl>
                                        <p:attrNameLst>
                                          <p:attrName>ppt_x</p:attrName>
                                          <p:attrName>ppt_y</p:attrName>
                                        </p:attrNameLst>
                                      </p:cBhvr>
                                      <p:rCtr x="0" y="3102"/>
                                    </p:animMotion>
                                  </p:childTnLst>
                                </p:cTn>
                              </p:par>
                              <p:par>
                                <p:cTn id="49" presetID="1" presetClass="entr" presetSubtype="0" fill="hold" grpId="0" nodeType="withEffect">
                                  <p:stCondLst>
                                    <p:cond delay="4450"/>
                                  </p:stCondLst>
                                  <p:childTnLst>
                                    <p:set>
                                      <p:cBhvr>
                                        <p:cTn id="50" dur="1" fill="hold">
                                          <p:stCondLst>
                                            <p:cond delay="0"/>
                                          </p:stCondLst>
                                        </p:cTn>
                                        <p:tgtEl>
                                          <p:spTgt spid="179"/>
                                        </p:tgtEl>
                                        <p:attrNameLst>
                                          <p:attrName>style.visibility</p:attrName>
                                        </p:attrNameLst>
                                      </p:cBhvr>
                                      <p:to>
                                        <p:strVal val="visible"/>
                                      </p:to>
                                    </p:set>
                                  </p:childTnLst>
                                </p:cTn>
                              </p:par>
                              <p:par>
                                <p:cTn id="51" presetID="42" presetClass="path" presetSubtype="0" repeatCount="indefinite" fill="hold" grpId="1" nodeType="withEffect">
                                  <p:stCondLst>
                                    <p:cond delay="4450"/>
                                  </p:stCondLst>
                                  <p:childTnLst>
                                    <p:animMotion origin="layout" path="M -4.79167E-6 -0.00856 L -4.79167E-6 0.05347 " pathEditMode="relative" rAng="0" ptsTypes="AA">
                                      <p:cBhvr>
                                        <p:cTn id="52" dur="750" spd="-100000" fill="hold"/>
                                        <p:tgtEl>
                                          <p:spTgt spid="179"/>
                                        </p:tgtEl>
                                        <p:attrNameLst>
                                          <p:attrName>ppt_x</p:attrName>
                                          <p:attrName>ppt_y</p:attrName>
                                        </p:attrNameLst>
                                      </p:cBhvr>
                                      <p:rCtr x="0" y="3102"/>
                                    </p:animMotion>
                                  </p:childTnLst>
                                </p:cTn>
                              </p:par>
                              <p:par>
                                <p:cTn id="53" presetID="1" presetClass="entr" presetSubtype="0" fill="hold" grpId="0" nodeType="withEffect">
                                  <p:stCondLst>
                                    <p:cond delay="5050"/>
                                  </p:stCondLst>
                                  <p:childTnLst>
                                    <p:set>
                                      <p:cBhvr>
                                        <p:cTn id="54" dur="1" fill="hold">
                                          <p:stCondLst>
                                            <p:cond delay="0"/>
                                          </p:stCondLst>
                                        </p:cTn>
                                        <p:tgtEl>
                                          <p:spTgt spid="30"/>
                                        </p:tgtEl>
                                        <p:attrNameLst>
                                          <p:attrName>style.visibility</p:attrName>
                                        </p:attrNameLst>
                                      </p:cBhvr>
                                      <p:to>
                                        <p:strVal val="visible"/>
                                      </p:to>
                                    </p:set>
                                  </p:childTnLst>
                                </p:cTn>
                              </p:par>
                              <p:par>
                                <p:cTn id="55" presetID="42" presetClass="path" presetSubtype="0" repeatCount="indefinite" fill="hold" grpId="1" nodeType="withEffect">
                                  <p:stCondLst>
                                    <p:cond delay="5050"/>
                                  </p:stCondLst>
                                  <p:childTnLst>
                                    <p:animMotion origin="layout" path="M 3.125E-6 -0.01273 L 3.125E-6 0.12199 " pathEditMode="relative" rAng="0" ptsTypes="AA">
                                      <p:cBhvr>
                                        <p:cTn id="56" dur="1250" spd="-100000" fill="hold"/>
                                        <p:tgtEl>
                                          <p:spTgt spid="30"/>
                                        </p:tgtEl>
                                        <p:attrNameLst>
                                          <p:attrName>ppt_x</p:attrName>
                                          <p:attrName>ppt_y</p:attrName>
                                        </p:attrNameLst>
                                      </p:cBhvr>
                                      <p:rCtr x="0" y="6736"/>
                                    </p:animMotion>
                                  </p:childTnLst>
                                </p:cTn>
                              </p:par>
                              <p:par>
                                <p:cTn id="57" presetID="1" presetClass="entr" presetSubtype="0" fill="hold" grpId="0" nodeType="withEffect">
                                  <p:stCondLst>
                                    <p:cond delay="5100"/>
                                  </p:stCondLst>
                                  <p:childTnLst>
                                    <p:set>
                                      <p:cBhvr>
                                        <p:cTn id="58" dur="1" fill="hold">
                                          <p:stCondLst>
                                            <p:cond delay="0"/>
                                          </p:stCondLst>
                                        </p:cTn>
                                        <p:tgtEl>
                                          <p:spTgt spid="22"/>
                                        </p:tgtEl>
                                        <p:attrNameLst>
                                          <p:attrName>style.visibility</p:attrName>
                                        </p:attrNameLst>
                                      </p:cBhvr>
                                      <p:to>
                                        <p:strVal val="visible"/>
                                      </p:to>
                                    </p:set>
                                  </p:childTnLst>
                                </p:cTn>
                              </p:par>
                              <p:par>
                                <p:cTn id="59" presetID="42" presetClass="path" presetSubtype="0" repeatCount="indefinite" fill="hold" grpId="1" nodeType="withEffect">
                                  <p:stCondLst>
                                    <p:cond delay="5100"/>
                                  </p:stCondLst>
                                  <p:childTnLst>
                                    <p:animMotion origin="layout" path="M -4.58333E-6 -0.06991 L -4.58333E-6 0.06343 " pathEditMode="relative" rAng="0" ptsTypes="AA">
                                      <p:cBhvr>
                                        <p:cTn id="60" dur="1100" spd="-100000" fill="hold"/>
                                        <p:tgtEl>
                                          <p:spTgt spid="22"/>
                                        </p:tgtEl>
                                        <p:attrNameLst>
                                          <p:attrName>ppt_x</p:attrName>
                                          <p:attrName>ppt_y</p:attrName>
                                        </p:attrNameLst>
                                      </p:cBhvr>
                                      <p:rCtr x="0" y="6667"/>
                                    </p:animMotion>
                                  </p:childTnLst>
                                </p:cTn>
                              </p:par>
                              <p:par>
                                <p:cTn id="61" presetID="1" presetClass="entr" presetSubtype="0" fill="hold" grpId="0" nodeType="withEffect">
                                  <p:stCondLst>
                                    <p:cond delay="5150"/>
                                  </p:stCondLst>
                                  <p:childTnLst>
                                    <p:set>
                                      <p:cBhvr>
                                        <p:cTn id="62" dur="1" fill="hold">
                                          <p:stCondLst>
                                            <p:cond delay="0"/>
                                          </p:stCondLst>
                                        </p:cTn>
                                        <p:tgtEl>
                                          <p:spTgt spid="33"/>
                                        </p:tgtEl>
                                        <p:attrNameLst>
                                          <p:attrName>style.visibility</p:attrName>
                                        </p:attrNameLst>
                                      </p:cBhvr>
                                      <p:to>
                                        <p:strVal val="visible"/>
                                      </p:to>
                                    </p:set>
                                  </p:childTnLst>
                                </p:cTn>
                              </p:par>
                              <p:par>
                                <p:cTn id="63" presetID="42" presetClass="path" presetSubtype="0" repeatCount="indefinite" fill="hold" grpId="1" nodeType="withEffect">
                                  <p:stCondLst>
                                    <p:cond delay="5150"/>
                                  </p:stCondLst>
                                  <p:childTnLst>
                                    <p:animMotion origin="layout" path="M -8.33333E-7 -0.1125 L -8.33333E-7 0.0213 " pathEditMode="relative" rAng="0" ptsTypes="AA">
                                      <p:cBhvr>
                                        <p:cTn id="64" dur="1300" spd="-100000" fill="hold"/>
                                        <p:tgtEl>
                                          <p:spTgt spid="33"/>
                                        </p:tgtEl>
                                        <p:attrNameLst>
                                          <p:attrName>ppt_x</p:attrName>
                                          <p:attrName>ppt_y</p:attrName>
                                        </p:attrNameLst>
                                      </p:cBhvr>
                                      <p:rCtr x="0" y="6690"/>
                                    </p:animMotion>
                                  </p:childTnLst>
                                </p:cTn>
                              </p:par>
                              <p:par>
                                <p:cTn id="65" presetID="1" presetClass="entr" presetSubtype="0" fill="hold" grpId="0" nodeType="withEffect">
                                  <p:stCondLst>
                                    <p:cond delay="5200"/>
                                  </p:stCondLst>
                                  <p:childTnLst>
                                    <p:set>
                                      <p:cBhvr>
                                        <p:cTn id="66" dur="1" fill="hold">
                                          <p:stCondLst>
                                            <p:cond delay="0"/>
                                          </p:stCondLst>
                                        </p:cTn>
                                        <p:tgtEl>
                                          <p:spTgt spid="124"/>
                                        </p:tgtEl>
                                        <p:attrNameLst>
                                          <p:attrName>style.visibility</p:attrName>
                                        </p:attrNameLst>
                                      </p:cBhvr>
                                      <p:to>
                                        <p:strVal val="visible"/>
                                      </p:to>
                                    </p:set>
                                  </p:childTnLst>
                                </p:cTn>
                              </p:par>
                              <p:par>
                                <p:cTn id="67" presetID="42" presetClass="path" presetSubtype="0" repeatCount="indefinite" fill="hold" grpId="1" nodeType="withEffect">
                                  <p:stCondLst>
                                    <p:cond delay="5200"/>
                                  </p:stCondLst>
                                  <p:childTnLst>
                                    <p:animMotion origin="layout" path="M 1.66667E-6 -0.09792 L 1.66667E-6 0.03727 " pathEditMode="relative" rAng="0" ptsTypes="AA">
                                      <p:cBhvr>
                                        <p:cTn id="68" dur="1250" spd="-100000" fill="hold"/>
                                        <p:tgtEl>
                                          <p:spTgt spid="124"/>
                                        </p:tgtEl>
                                        <p:attrNameLst>
                                          <p:attrName>ppt_x</p:attrName>
                                          <p:attrName>ppt_y</p:attrName>
                                        </p:attrNameLst>
                                      </p:cBhvr>
                                      <p:rCtr x="0" y="6759"/>
                                    </p:animMotion>
                                  </p:childTnLst>
                                </p:cTn>
                              </p:par>
                              <p:par>
                                <p:cTn id="69" presetID="1" presetClass="entr" presetSubtype="0" fill="hold" grpId="0" nodeType="withEffect">
                                  <p:stCondLst>
                                    <p:cond delay="5250"/>
                                  </p:stCondLst>
                                  <p:childTnLst>
                                    <p:set>
                                      <p:cBhvr>
                                        <p:cTn id="70" dur="1" fill="hold">
                                          <p:stCondLst>
                                            <p:cond delay="0"/>
                                          </p:stCondLst>
                                        </p:cTn>
                                        <p:tgtEl>
                                          <p:spTgt spid="41"/>
                                        </p:tgtEl>
                                        <p:attrNameLst>
                                          <p:attrName>style.visibility</p:attrName>
                                        </p:attrNameLst>
                                      </p:cBhvr>
                                      <p:to>
                                        <p:strVal val="visible"/>
                                      </p:to>
                                    </p:set>
                                  </p:childTnLst>
                                </p:cTn>
                              </p:par>
                              <p:par>
                                <p:cTn id="71" presetID="42" presetClass="path" presetSubtype="0" repeatCount="indefinite" fill="hold" grpId="1" nodeType="withEffect">
                                  <p:stCondLst>
                                    <p:cond delay="5250"/>
                                  </p:stCondLst>
                                  <p:childTnLst>
                                    <p:animMotion origin="layout" path="M -2.91667E-6 -0.04028 L -2.91667E-6 0.09444 " pathEditMode="relative" rAng="0" ptsTypes="AA">
                                      <p:cBhvr>
                                        <p:cTn id="72" dur="1100" spd="-100000" fill="hold"/>
                                        <p:tgtEl>
                                          <p:spTgt spid="41"/>
                                        </p:tgtEl>
                                        <p:attrNameLst>
                                          <p:attrName>ppt_x</p:attrName>
                                          <p:attrName>ppt_y</p:attrName>
                                        </p:attrNameLst>
                                      </p:cBhvr>
                                      <p:rCtr x="0" y="6736"/>
                                    </p:animMotion>
                                  </p:childTnLst>
                                </p:cTn>
                              </p:par>
                              <p:par>
                                <p:cTn id="73" presetID="1" presetClass="entr" presetSubtype="0" fill="hold" grpId="0" nodeType="withEffect">
                                  <p:stCondLst>
                                    <p:cond delay="6450"/>
                                  </p:stCondLst>
                                  <p:childTnLst>
                                    <p:set>
                                      <p:cBhvr>
                                        <p:cTn id="74" dur="1" fill="hold">
                                          <p:stCondLst>
                                            <p:cond delay="0"/>
                                          </p:stCondLst>
                                        </p:cTn>
                                        <p:tgtEl>
                                          <p:spTgt spid="125"/>
                                        </p:tgtEl>
                                        <p:attrNameLst>
                                          <p:attrName>style.visibility</p:attrName>
                                        </p:attrNameLst>
                                      </p:cBhvr>
                                      <p:to>
                                        <p:strVal val="visible"/>
                                      </p:to>
                                    </p:set>
                                  </p:childTnLst>
                                </p:cTn>
                              </p:par>
                              <p:par>
                                <p:cTn id="75" presetID="42" presetClass="path" presetSubtype="0" repeatCount="indefinite" fill="hold" grpId="1" nodeType="withEffect">
                                  <p:stCondLst>
                                    <p:cond delay="6450"/>
                                  </p:stCondLst>
                                  <p:childTnLst>
                                    <p:animMotion origin="layout" path="M 1.66667E-6 -0.0338 L 1.66667E-6 0.10069 " pathEditMode="relative" rAng="0" ptsTypes="AA">
                                      <p:cBhvr>
                                        <p:cTn id="76" dur="1250" spd="-100000" fill="hold"/>
                                        <p:tgtEl>
                                          <p:spTgt spid="125"/>
                                        </p:tgtEl>
                                        <p:attrNameLst>
                                          <p:attrName>ppt_x</p:attrName>
                                          <p:attrName>ppt_y</p:attrName>
                                        </p:attrNameLst>
                                      </p:cBhvr>
                                      <p:rCtr x="0" y="6713"/>
                                    </p:animMotion>
                                  </p:childTnLst>
                                </p:cTn>
                              </p:par>
                              <p:par>
                                <p:cTn id="77" presetID="1" presetClass="entr" presetSubtype="0" fill="hold" grpId="0" nodeType="withEffect">
                                  <p:stCondLst>
                                    <p:cond delay="6500"/>
                                  </p:stCondLst>
                                  <p:childTnLst>
                                    <p:set>
                                      <p:cBhvr>
                                        <p:cTn id="78" dur="1" fill="hold">
                                          <p:stCondLst>
                                            <p:cond delay="0"/>
                                          </p:stCondLst>
                                        </p:cTn>
                                        <p:tgtEl>
                                          <p:spTgt spid="181"/>
                                        </p:tgtEl>
                                        <p:attrNameLst>
                                          <p:attrName>style.visibility</p:attrName>
                                        </p:attrNameLst>
                                      </p:cBhvr>
                                      <p:to>
                                        <p:strVal val="visible"/>
                                      </p:to>
                                    </p:set>
                                  </p:childTnLst>
                                </p:cTn>
                              </p:par>
                              <p:par>
                                <p:cTn id="79" presetID="42" presetClass="path" presetSubtype="0" repeatCount="indefinite" fill="hold" grpId="1" nodeType="withEffect">
                                  <p:stCondLst>
                                    <p:cond delay="6500"/>
                                  </p:stCondLst>
                                  <p:childTnLst>
                                    <p:animMotion origin="layout" path="M 3.125E-6 -0.08496 L 3.125E-6 0.0493 " pathEditMode="relative" rAng="0" ptsTypes="AA">
                                      <p:cBhvr>
                                        <p:cTn id="80" dur="1100" spd="-100000" fill="hold"/>
                                        <p:tgtEl>
                                          <p:spTgt spid="181"/>
                                        </p:tgtEl>
                                        <p:attrNameLst>
                                          <p:attrName>ppt_x</p:attrName>
                                          <p:attrName>ppt_y</p:attrName>
                                        </p:attrNameLst>
                                      </p:cBhvr>
                                      <p:rCtr x="0" y="6713"/>
                                    </p:animMotion>
                                  </p:childTnLst>
                                </p:cTn>
                              </p:par>
                              <p:par>
                                <p:cTn id="81" presetID="1" presetClass="entr" presetSubtype="0" fill="hold" grpId="0" nodeType="withEffect">
                                  <p:stCondLst>
                                    <p:cond delay="750"/>
                                  </p:stCondLst>
                                  <p:childTnLst>
                                    <p:set>
                                      <p:cBhvr>
                                        <p:cTn id="82" dur="1" fill="hold">
                                          <p:stCondLst>
                                            <p:cond delay="0"/>
                                          </p:stCondLst>
                                        </p:cTn>
                                        <p:tgtEl>
                                          <p:spTgt spid="190"/>
                                        </p:tgtEl>
                                        <p:attrNameLst>
                                          <p:attrName>style.visibility</p:attrName>
                                        </p:attrNameLst>
                                      </p:cBhvr>
                                      <p:to>
                                        <p:strVal val="visible"/>
                                      </p:to>
                                    </p:set>
                                  </p:childTnLst>
                                </p:cTn>
                              </p:par>
                              <p:par>
                                <p:cTn id="83"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84" dur="1250" fill="hold"/>
                                        <p:tgtEl>
                                          <p:spTgt spid="190"/>
                                        </p:tgtEl>
                                        <p:attrNameLst>
                                          <p:attrName>ppt_x</p:attrName>
                                          <p:attrName>ppt_y</p:attrName>
                                        </p:attrNameLst>
                                      </p:cBhvr>
                                      <p:rCtr x="5618" y="-8854"/>
                                    </p:animMotion>
                                  </p:childTnLst>
                                </p:cTn>
                              </p:par>
                              <p:par>
                                <p:cTn id="85" presetID="1" presetClass="entr" presetSubtype="0" fill="hold" grpId="0" nodeType="withEffect">
                                  <p:stCondLst>
                                    <p:cond delay="80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88" dur="1750" fill="hold"/>
                                        <p:tgtEl>
                                          <p:spTgt spid="169"/>
                                        </p:tgtEl>
                                        <p:attrNameLst>
                                          <p:attrName>ppt_x</p:attrName>
                                          <p:attrName>ppt_y</p:attrName>
                                        </p:attrNameLst>
                                      </p:cBhvr>
                                      <p:rCtr x="-228" y="-8669"/>
                                    </p:animMotion>
                                  </p:childTnLst>
                                </p:cTn>
                              </p:par>
                              <p:par>
                                <p:cTn id="89" presetID="1" presetClass="entr" presetSubtype="0" fill="hold" grpId="0" nodeType="withEffect">
                                  <p:stCondLst>
                                    <p:cond delay="850"/>
                                  </p:stCondLst>
                                  <p:childTnLst>
                                    <p:set>
                                      <p:cBhvr>
                                        <p:cTn id="90" dur="1" fill="hold">
                                          <p:stCondLst>
                                            <p:cond delay="0"/>
                                          </p:stCondLst>
                                        </p:cTn>
                                        <p:tgtEl>
                                          <p:spTgt spid="189"/>
                                        </p:tgtEl>
                                        <p:attrNameLst>
                                          <p:attrName>style.visibility</p:attrName>
                                        </p:attrNameLst>
                                      </p:cBhvr>
                                      <p:to>
                                        <p:strVal val="visible"/>
                                      </p:to>
                                    </p:set>
                                  </p:childTnLst>
                                </p:cTn>
                              </p:par>
                              <p:par>
                                <p:cTn id="91"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92" dur="1250" fill="hold"/>
                                        <p:tgtEl>
                                          <p:spTgt spid="189"/>
                                        </p:tgtEl>
                                        <p:attrNameLst>
                                          <p:attrName>ppt_x</p:attrName>
                                          <p:attrName>ppt_y</p:attrName>
                                        </p:attrNameLst>
                                      </p:cBhvr>
                                      <p:rCtr x="586" y="-8657"/>
                                    </p:animMotion>
                                  </p:childTnLst>
                                </p:cTn>
                              </p:par>
                              <p:par>
                                <p:cTn id="93" presetID="1" presetClass="entr" presetSubtype="0" fill="hold" grpId="0" nodeType="withEffect">
                                  <p:stCondLst>
                                    <p:cond delay="900"/>
                                  </p:stCondLst>
                                  <p:childTnLst>
                                    <p:set>
                                      <p:cBhvr>
                                        <p:cTn id="94" dur="1" fill="hold">
                                          <p:stCondLst>
                                            <p:cond delay="0"/>
                                          </p:stCondLst>
                                        </p:cTn>
                                        <p:tgtEl>
                                          <p:spTgt spid="130"/>
                                        </p:tgtEl>
                                        <p:attrNameLst>
                                          <p:attrName>style.visibility</p:attrName>
                                        </p:attrNameLst>
                                      </p:cBhvr>
                                      <p:to>
                                        <p:strVal val="visible"/>
                                      </p:to>
                                    </p:set>
                                  </p:childTnLst>
                                </p:cTn>
                              </p:par>
                              <p:par>
                                <p:cTn id="95"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96" dur="1750" fill="hold"/>
                                        <p:tgtEl>
                                          <p:spTgt spid="130"/>
                                        </p:tgtEl>
                                        <p:attrNameLst>
                                          <p:attrName>ppt_x</p:attrName>
                                          <p:attrName>ppt_y</p:attrName>
                                        </p:attrNameLst>
                                      </p:cBhvr>
                                      <p:rCtr x="3587" y="-8681"/>
                                    </p:animMotion>
                                  </p:childTnLst>
                                </p:cTn>
                              </p:par>
                              <p:par>
                                <p:cTn id="97" presetID="1" presetClass="entr" presetSubtype="0" fill="hold" grpId="0" nodeType="withEffect">
                                  <p:stCondLst>
                                    <p:cond delay="950"/>
                                  </p:stCondLst>
                                  <p:childTnLst>
                                    <p:set>
                                      <p:cBhvr>
                                        <p:cTn id="98" dur="1" fill="hold">
                                          <p:stCondLst>
                                            <p:cond delay="0"/>
                                          </p:stCondLst>
                                        </p:cTn>
                                        <p:tgtEl>
                                          <p:spTgt spid="118"/>
                                        </p:tgtEl>
                                        <p:attrNameLst>
                                          <p:attrName>style.visibility</p:attrName>
                                        </p:attrNameLst>
                                      </p:cBhvr>
                                      <p:to>
                                        <p:strVal val="visible"/>
                                      </p:to>
                                    </p:set>
                                  </p:childTnLst>
                                </p:cTn>
                              </p:par>
                              <p:par>
                                <p:cTn id="99"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100" dur="1250" fill="hold"/>
                                        <p:tgtEl>
                                          <p:spTgt spid="118"/>
                                        </p:tgtEl>
                                        <p:attrNameLst>
                                          <p:attrName>ppt_x</p:attrName>
                                          <p:attrName>ppt_y</p:attrName>
                                        </p:attrNameLst>
                                      </p:cBhvr>
                                      <p:rCtr x="-2285" y="-8715"/>
                                    </p:animMotion>
                                  </p:childTnLst>
                                </p:cTn>
                              </p:par>
                              <p:par>
                                <p:cTn id="101" presetID="1" presetClass="entr" presetSubtype="0" fill="hold" grpId="0" nodeType="withEffect">
                                  <p:stCondLst>
                                    <p:cond delay="1000"/>
                                  </p:stCondLst>
                                  <p:childTnLst>
                                    <p:set>
                                      <p:cBhvr>
                                        <p:cTn id="102" dur="1" fill="hold">
                                          <p:stCondLst>
                                            <p:cond delay="0"/>
                                          </p:stCondLst>
                                        </p:cTn>
                                        <p:tgtEl>
                                          <p:spTgt spid="126"/>
                                        </p:tgtEl>
                                        <p:attrNameLst>
                                          <p:attrName>style.visibility</p:attrName>
                                        </p:attrNameLst>
                                      </p:cBhvr>
                                      <p:to>
                                        <p:strVal val="visible"/>
                                      </p:to>
                                    </p:set>
                                  </p:childTnLst>
                                </p:cTn>
                              </p:par>
                              <p:par>
                                <p:cTn id="103"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104" dur="1500" fill="hold"/>
                                        <p:tgtEl>
                                          <p:spTgt spid="126"/>
                                        </p:tgtEl>
                                        <p:attrNameLst>
                                          <p:attrName>ppt_x</p:attrName>
                                          <p:attrName>ppt_y</p:attrName>
                                        </p:attrNameLst>
                                      </p:cBhvr>
                                      <p:rCtr x="-5195" y="-8692"/>
                                    </p:animMotion>
                                  </p:childTnLst>
                                </p:cTn>
                              </p:par>
                              <p:par>
                                <p:cTn id="105" presetID="1" presetClass="entr" presetSubtype="0" fill="hold" grpId="0" nodeType="withEffect">
                                  <p:stCondLst>
                                    <p:cond delay="1050"/>
                                  </p:stCondLst>
                                  <p:childTnLst>
                                    <p:set>
                                      <p:cBhvr>
                                        <p:cTn id="106" dur="1" fill="hold">
                                          <p:stCondLst>
                                            <p:cond delay="0"/>
                                          </p:stCondLst>
                                        </p:cTn>
                                        <p:tgtEl>
                                          <p:spTgt spid="119"/>
                                        </p:tgtEl>
                                        <p:attrNameLst>
                                          <p:attrName>style.visibility</p:attrName>
                                        </p:attrNameLst>
                                      </p:cBhvr>
                                      <p:to>
                                        <p:strVal val="visible"/>
                                      </p:to>
                                    </p:set>
                                  </p:childTnLst>
                                </p:cTn>
                              </p:par>
                              <p:par>
                                <p:cTn id="107" presetID="37" presetClass="path" presetSubtype="0" repeatCount="indefinite" fill="hold" grpId="1" nodeType="withEffect">
                                  <p:stCondLst>
                                    <p:cond delay="1050"/>
                                  </p:stCondLst>
                                  <p:childTnLst>
                                    <p:animMotion origin="layout" path="M -0.02448 0.15439 C -0.00807 0.13287 0.00013 0.04421 -0.00013 -0.01852 " pathEditMode="relative" rAng="0" ptsTypes="AA">
                                      <p:cBhvr>
                                        <p:cTn id="108" dur="1250" fill="hold"/>
                                        <p:tgtEl>
                                          <p:spTgt spid="119"/>
                                        </p:tgtEl>
                                        <p:attrNameLst>
                                          <p:attrName>ppt_x</p:attrName>
                                          <p:attrName>ppt_y</p:attrName>
                                        </p:attrNameLst>
                                      </p:cBhvr>
                                      <p:rCtr x="1211" y="-8657"/>
                                    </p:animMotion>
                                  </p:childTnLst>
                                </p:cTn>
                              </p:par>
                              <p:par>
                                <p:cTn id="109" presetID="1" presetClass="entr" presetSubtype="0" fill="hold" grpId="0" nodeType="withEffect">
                                  <p:stCondLst>
                                    <p:cond delay="1100"/>
                                  </p:stCondLst>
                                  <p:childTnLst>
                                    <p:set>
                                      <p:cBhvr>
                                        <p:cTn id="110" dur="1" fill="hold">
                                          <p:stCondLst>
                                            <p:cond delay="0"/>
                                          </p:stCondLst>
                                        </p:cTn>
                                        <p:tgtEl>
                                          <p:spTgt spid="192"/>
                                        </p:tgtEl>
                                        <p:attrNameLst>
                                          <p:attrName>style.visibility</p:attrName>
                                        </p:attrNameLst>
                                      </p:cBhvr>
                                      <p:to>
                                        <p:strVal val="visible"/>
                                      </p:to>
                                    </p:set>
                                  </p:childTnLst>
                                </p:cTn>
                              </p:par>
                              <p:par>
                                <p:cTn id="111" presetID="37" presetClass="path" presetSubtype="0" repeatCount="indefinite" fill="hold" grpId="1" nodeType="withEffect">
                                  <p:stCondLst>
                                    <p:cond delay="1100"/>
                                  </p:stCondLst>
                                  <p:childTnLst>
                                    <p:animMotion origin="layout" path="M 0.06954 0.15972 C 0.05157 0.1456 -0.00039 0.09699 -0.00039 -0.01389 " pathEditMode="relative" rAng="0" ptsTypes="AA">
                                      <p:cBhvr>
                                        <p:cTn id="112" dur="1500" fill="hold"/>
                                        <p:tgtEl>
                                          <p:spTgt spid="192"/>
                                        </p:tgtEl>
                                        <p:attrNameLst>
                                          <p:attrName>ppt_x</p:attrName>
                                          <p:attrName>ppt_y</p:attrName>
                                        </p:attrNameLst>
                                      </p:cBhvr>
                                      <p:rCtr x="-3503" y="-8681"/>
                                    </p:animMotion>
                                  </p:childTnLst>
                                </p:cTn>
                              </p:par>
                              <p:par>
                                <p:cTn id="113" presetID="1" presetClass="entr" presetSubtype="0" fill="hold" grpId="0" nodeType="withEffect">
                                  <p:stCondLst>
                                    <p:cond delay="1150"/>
                                  </p:stCondLst>
                                  <p:childTnLst>
                                    <p:set>
                                      <p:cBhvr>
                                        <p:cTn id="114" dur="1" fill="hold">
                                          <p:stCondLst>
                                            <p:cond delay="0"/>
                                          </p:stCondLst>
                                        </p:cTn>
                                        <p:tgtEl>
                                          <p:spTgt spid="188"/>
                                        </p:tgtEl>
                                        <p:attrNameLst>
                                          <p:attrName>style.visibility</p:attrName>
                                        </p:attrNameLst>
                                      </p:cBhvr>
                                      <p:to>
                                        <p:strVal val="visible"/>
                                      </p:to>
                                    </p:set>
                                  </p:childTnLst>
                                </p:cTn>
                              </p:par>
                              <p:par>
                                <p:cTn id="115"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116" dur="1250" fill="hold"/>
                                        <p:tgtEl>
                                          <p:spTgt spid="188"/>
                                        </p:tgtEl>
                                        <p:attrNameLst>
                                          <p:attrName>ppt_x</p:attrName>
                                          <p:attrName>ppt_y</p:attrName>
                                        </p:attrNameLst>
                                      </p:cBhvr>
                                      <p:rCtr x="3893" y="-8553"/>
                                    </p:animMotion>
                                  </p:childTnLst>
                                </p:cTn>
                              </p:par>
                              <p:par>
                                <p:cTn id="117" presetID="1" presetClass="entr" presetSubtype="0" fill="hold" grpId="0" nodeType="withEffect">
                                  <p:stCondLst>
                                    <p:cond delay="1200"/>
                                  </p:stCondLst>
                                  <p:childTnLst>
                                    <p:set>
                                      <p:cBhvr>
                                        <p:cTn id="118" dur="1" fill="hold">
                                          <p:stCondLst>
                                            <p:cond delay="0"/>
                                          </p:stCondLst>
                                        </p:cTn>
                                        <p:tgtEl>
                                          <p:spTgt spid="193"/>
                                        </p:tgtEl>
                                        <p:attrNameLst>
                                          <p:attrName>style.visibility</p:attrName>
                                        </p:attrNameLst>
                                      </p:cBhvr>
                                      <p:to>
                                        <p:strVal val="visible"/>
                                      </p:to>
                                    </p:set>
                                  </p:childTnLst>
                                </p:cTn>
                              </p:par>
                              <p:par>
                                <p:cTn id="119"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120" dur="1750" fill="hold"/>
                                        <p:tgtEl>
                                          <p:spTgt spid="193"/>
                                        </p:tgtEl>
                                        <p:attrNameLst>
                                          <p:attrName>ppt_x</p:attrName>
                                          <p:attrName>ppt_y</p:attrName>
                                        </p:attrNameLst>
                                      </p:cBhvr>
                                      <p:rCtr x="2982" y="-8426"/>
                                    </p:animMotion>
                                  </p:childTnLst>
                                </p:cTn>
                              </p:par>
                              <p:par>
                                <p:cTn id="121" presetID="1" presetClass="entr" presetSubtype="0" fill="hold" grpId="0" nodeType="withEffect">
                                  <p:stCondLst>
                                    <p:cond delay="1250"/>
                                  </p:stCondLst>
                                  <p:childTnLst>
                                    <p:set>
                                      <p:cBhvr>
                                        <p:cTn id="122" dur="1" fill="hold">
                                          <p:stCondLst>
                                            <p:cond delay="0"/>
                                          </p:stCondLst>
                                        </p:cTn>
                                        <p:tgtEl>
                                          <p:spTgt spid="191"/>
                                        </p:tgtEl>
                                        <p:attrNameLst>
                                          <p:attrName>style.visibility</p:attrName>
                                        </p:attrNameLst>
                                      </p:cBhvr>
                                      <p:to>
                                        <p:strVal val="visible"/>
                                      </p:to>
                                    </p:set>
                                  </p:childTnLst>
                                </p:cTn>
                              </p:par>
                              <p:par>
                                <p:cTn id="123" presetID="37" presetClass="path" presetSubtype="0" repeatCount="indefinite" fill="hold" grpId="1" nodeType="withEffect">
                                  <p:stCondLst>
                                    <p:cond delay="1250"/>
                                  </p:stCondLst>
                                  <p:childTnLst>
                                    <p:animMotion origin="layout" path="M -0.10091 0.16389 C -0.0263 0.1412 -0.00013 0.04351 0.0004 -0.00926 " pathEditMode="relative" rAng="0" ptsTypes="AA">
                                      <p:cBhvr>
                                        <p:cTn id="124" dur="1750" fill="hold"/>
                                        <p:tgtEl>
                                          <p:spTgt spid="191"/>
                                        </p:tgtEl>
                                        <p:attrNameLst>
                                          <p:attrName>ppt_x</p:attrName>
                                          <p:attrName>ppt_y</p:attrName>
                                        </p:attrNameLst>
                                      </p:cBhvr>
                                      <p:rCtr x="5065" y="-8657"/>
                                    </p:animMotion>
                                  </p:childTnLst>
                                </p:cTn>
                              </p:par>
                              <p:par>
                                <p:cTn id="125" presetID="1" presetClass="entr" presetSubtype="0" fill="hold" grpId="0" nodeType="withEffect">
                                  <p:stCondLst>
                                    <p:cond delay="1300"/>
                                  </p:stCondLst>
                                  <p:childTnLst>
                                    <p:set>
                                      <p:cBhvr>
                                        <p:cTn id="126" dur="1" fill="hold">
                                          <p:stCondLst>
                                            <p:cond delay="0"/>
                                          </p:stCondLst>
                                        </p:cTn>
                                        <p:tgtEl>
                                          <p:spTgt spid="117"/>
                                        </p:tgtEl>
                                        <p:attrNameLst>
                                          <p:attrName>style.visibility</p:attrName>
                                        </p:attrNameLst>
                                      </p:cBhvr>
                                      <p:to>
                                        <p:strVal val="visible"/>
                                      </p:to>
                                    </p:set>
                                  </p:childTnLst>
                                </p:cTn>
                              </p:par>
                              <p:par>
                                <p:cTn id="127"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128" dur="1750" fill="hold"/>
                                        <p:tgtEl>
                                          <p:spTgt spid="117"/>
                                        </p:tgtEl>
                                        <p:attrNameLst>
                                          <p:attrName>ppt_x</p:attrName>
                                          <p:attrName>ppt_y</p:attrName>
                                        </p:attrNameLst>
                                      </p:cBhvr>
                                      <p:rCtr x="5618" y="-8854"/>
                                    </p:animMotion>
                                  </p:childTnLst>
                                </p:cTn>
                              </p:par>
                              <p:par>
                                <p:cTn id="129" presetID="1" presetClass="entr" presetSubtype="0" fill="hold" grpId="0" nodeType="withEffect">
                                  <p:stCondLst>
                                    <p:cond delay="1350"/>
                                  </p:stCondLst>
                                  <p:childTnLst>
                                    <p:set>
                                      <p:cBhvr>
                                        <p:cTn id="130" dur="1" fill="hold">
                                          <p:stCondLst>
                                            <p:cond delay="0"/>
                                          </p:stCondLst>
                                        </p:cTn>
                                        <p:tgtEl>
                                          <p:spTgt spid="170"/>
                                        </p:tgtEl>
                                        <p:attrNameLst>
                                          <p:attrName>style.visibility</p:attrName>
                                        </p:attrNameLst>
                                      </p:cBhvr>
                                      <p:to>
                                        <p:strVal val="visible"/>
                                      </p:to>
                                    </p:set>
                                  </p:childTnLst>
                                </p:cTn>
                              </p:par>
                              <p:par>
                                <p:cTn id="131"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132" dur="1250" fill="hold"/>
                                        <p:tgtEl>
                                          <p:spTgt spid="170"/>
                                        </p:tgtEl>
                                        <p:attrNameLst>
                                          <p:attrName>ppt_x</p:attrName>
                                          <p:attrName>ppt_y</p:attrName>
                                        </p:attrNameLst>
                                      </p:cBhvr>
                                      <p:rCtr x="2982" y="-8715"/>
                                    </p:animMotion>
                                  </p:childTnLst>
                                </p:cTn>
                              </p:par>
                              <p:par>
                                <p:cTn id="133" presetID="1" presetClass="entr" presetSubtype="0" fill="hold" grpId="0" nodeType="withEffect">
                                  <p:stCondLst>
                                    <p:cond delay="1400"/>
                                  </p:stCondLst>
                                  <p:childTnLst>
                                    <p:set>
                                      <p:cBhvr>
                                        <p:cTn id="134" dur="1" fill="hold">
                                          <p:stCondLst>
                                            <p:cond delay="0"/>
                                          </p:stCondLst>
                                        </p:cTn>
                                        <p:tgtEl>
                                          <p:spTgt spid="194"/>
                                        </p:tgtEl>
                                        <p:attrNameLst>
                                          <p:attrName>style.visibility</p:attrName>
                                        </p:attrNameLst>
                                      </p:cBhvr>
                                      <p:to>
                                        <p:strVal val="visible"/>
                                      </p:to>
                                    </p:set>
                                  </p:childTnLst>
                                </p:cTn>
                              </p:par>
                              <p:par>
                                <p:cTn id="135"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136" dur="2000" fill="hold"/>
                                        <p:tgtEl>
                                          <p:spTgt spid="194"/>
                                        </p:tgtEl>
                                        <p:attrNameLst>
                                          <p:attrName>ppt_x</p:attrName>
                                          <p:attrName>ppt_y</p:attrName>
                                        </p:attrNameLst>
                                      </p:cBhvr>
                                      <p:rCtr x="3587" y="-8681"/>
                                    </p:animMotion>
                                  </p:childTnLst>
                                </p:cTn>
                              </p:par>
                              <p:par>
                                <p:cTn id="137" presetID="1" presetClass="entr" presetSubtype="0" fill="hold" grpId="0" nodeType="withEffect">
                                  <p:stCondLst>
                                    <p:cond delay="1450"/>
                                  </p:stCondLst>
                                  <p:childTnLst>
                                    <p:set>
                                      <p:cBhvr>
                                        <p:cTn id="138" dur="1" fill="hold">
                                          <p:stCondLst>
                                            <p:cond delay="0"/>
                                          </p:stCondLst>
                                        </p:cTn>
                                        <p:tgtEl>
                                          <p:spTgt spid="195"/>
                                        </p:tgtEl>
                                        <p:attrNameLst>
                                          <p:attrName>style.visibility</p:attrName>
                                        </p:attrNameLst>
                                      </p:cBhvr>
                                      <p:to>
                                        <p:strVal val="visible"/>
                                      </p:to>
                                    </p:set>
                                  </p:childTnLst>
                                </p:cTn>
                              </p:par>
                              <p:par>
                                <p:cTn id="139"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140" dur="1500" fill="hold"/>
                                        <p:tgtEl>
                                          <p:spTgt spid="195"/>
                                        </p:tgtEl>
                                        <p:attrNameLst>
                                          <p:attrName>ppt_x</p:attrName>
                                          <p:attrName>ppt_y</p:attrName>
                                        </p:attrNameLst>
                                      </p:cBhvr>
                                      <p:rCtr x="-2285" y="-87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8" grpId="0" animBg="1"/>
      <p:bldP spid="118" grpId="1" animBg="1"/>
      <p:bldP spid="119" grpId="0" animBg="1"/>
      <p:bldP spid="119" grpId="1" animBg="1"/>
      <p:bldP spid="126" grpId="0" animBg="1"/>
      <p:bldP spid="126" grpId="1" animBg="1"/>
      <p:bldP spid="130" grpId="0" animBg="1"/>
      <p:bldP spid="130" grpId="1" animBg="1"/>
      <p:bldP spid="169" grpId="0" animBg="1"/>
      <p:bldP spid="169" grpId="1" animBg="1"/>
      <p:bldP spid="170" grpId="0" animBg="1"/>
      <p:bldP spid="170" grpId="1" animBg="1"/>
      <p:bldP spid="188" grpId="0" animBg="1"/>
      <p:bldP spid="188" grpId="1" animBg="1"/>
      <p:bldP spid="189" grpId="0" animBg="1"/>
      <p:bldP spid="189" grpId="1" animBg="1"/>
      <p:bldP spid="190" grpId="0" animBg="1"/>
      <p:bldP spid="190" grpId="1" animBg="1"/>
      <p:bldP spid="192" grpId="0" animBg="1"/>
      <p:bldP spid="192" grpId="1" animBg="1"/>
      <p:bldP spid="193" grpId="0" animBg="1"/>
      <p:bldP spid="193" grpId="1" animBg="1"/>
      <p:bldP spid="194" grpId="0" animBg="1"/>
      <p:bldP spid="194" grpId="1" animBg="1"/>
      <p:bldP spid="195" grpId="0" animBg="1"/>
      <p:bldP spid="195" grpId="1" animBg="1"/>
      <p:bldP spid="191" grpId="0" animBg="1"/>
      <p:bldP spid="191"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6" grpId="0" animBg="1"/>
      <p:bldP spid="16" grpId="1" animBg="1"/>
      <p:bldP spid="22" grpId="0" animBg="1"/>
      <p:bldP spid="22" grpId="1" animBg="1"/>
      <p:bldP spid="30" grpId="0" animBg="1"/>
      <p:bldP spid="30"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71" grpId="0" animBg="1"/>
      <p:bldP spid="171" grpId="1" animBg="1"/>
      <p:bldP spid="178" grpId="0" animBg="1"/>
      <p:bldP spid="178" grpId="1" animBg="1"/>
      <p:bldP spid="179" grpId="0" animBg="1"/>
      <p:bldP spid="179" grpId="1" animBg="1"/>
      <p:bldP spid="33" grpId="0" animBg="1"/>
      <p:bldP spid="33" grpId="1" animBg="1"/>
      <p:bldP spid="181" grpId="0" animBg="1"/>
      <p:bldP spid="181"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8C9CF-2861-48C0-A8AB-9731571BE706}"/>
              </a:ext>
            </a:extLst>
          </p:cNvPr>
          <p:cNvSpPr>
            <a:spLocks noGrp="1"/>
          </p:cNvSpPr>
          <p:nvPr>
            <p:ph type="title"/>
          </p:nvPr>
        </p:nvSpPr>
        <p:spPr>
          <a:xfrm>
            <a:off x="1954661" y="517118"/>
            <a:ext cx="8576955" cy="609398"/>
          </a:xfrm>
        </p:spPr>
        <p:txBody>
          <a:bodyPr/>
          <a:lstStyle/>
          <a:p>
            <a:pPr lvl="0">
              <a:lnSpc>
                <a:spcPct val="90000"/>
              </a:lnSpc>
            </a:pPr>
            <a:r>
              <a:rPr lang="en-US" sz="4400">
                <a:gradFill flip="none" rotWithShape="1">
                  <a:gsLst>
                    <a:gs pos="12000">
                      <a:srgbClr val="FFFFFF"/>
                    </a:gs>
                    <a:gs pos="100000">
                      <a:srgbClr val="FFFFFF"/>
                    </a:gs>
                  </a:gsLst>
                  <a:lin ang="18900000" scaled="1"/>
                  <a:tileRect/>
                </a:gradFill>
                <a:cs typeface="+mn-cs"/>
              </a:rPr>
              <a:t>Trusted by world’s leading brands</a:t>
            </a:r>
            <a:endParaRPr lang="en-US"/>
          </a:p>
        </p:txBody>
      </p:sp>
      <p:grpSp>
        <p:nvGrpSpPr>
          <p:cNvPr id="30" name="Group 29" descr="World leading brands such as 3M, ABB, ABInBev, Abn-Amro, Adobe, Aggreko, Alberstons, Alaska, Al-Futtaim, Air Canada, Asos, Avanade, AXA, BASF - We create chemistry, BMW, Booz Allen Hamilton, Brother, Bupa, Carhartt, Carlsberg Group, Carnival, Centrica, Clearsale, Coca-Cola, Coloplast, Columbia, Convercent, Co-op, Costa, Costco - Wholesale, Daimler, Data iku, Descartes, Davanti - Leading the way, Endjin, EY - Building a better working world, Etisalat, Evoqua - Water Technologies, Fast Shop, FedEx - Corporation, GE Aviation, Grab, Home hardware, Honeywell, H&amp;R Block, JLL, Johnson-Johnson, Joysound, Kao, Kelly, Kimberly Clark, Komatsu, Konica Minolta, Kroger - Fresh for everyone, Lexmark, Liberty Mutual, Loreal, Macaw, Magna, Marks &amp; Spencers, Media Brix, Miami Dade County, Microsoft Advertising, Myntra, Nestle, Newell Brands, Nielsen, NHS, Novartis, Precision diagnostics, Presence Orb, Purefacts, Reckitt Benckiser, Rockwell Automation, Rukibloud, Safeway, SAS, Save the Children, Schneider Electric, SEIBU &amp; SOBO, Showmax, SentryOne, Sierra Pacific Mortgage, Southern Company, Symantec, Targetbase, Thomson Reuters, Thyssenkrupp, Toshiba, Varmlandstrafik, Vattenfall, Walgreens Boots Alliance, Willis Tower Watson, YMFG Yamaguchi Financial Group, ZEISS, etc.">
            <a:extLst>
              <a:ext uri="{FF2B5EF4-FFF2-40B4-BE49-F238E27FC236}">
                <a16:creationId xmlns:a16="http://schemas.microsoft.com/office/drawing/2014/main" id="{50E576F4-AEA7-4FC7-B3AA-1BA7D7B87FC7}"/>
              </a:ext>
              <a:ext uri="{C183D7F6-B498-43B3-948B-1728B52AA6E4}">
                <adec:decorative xmlns:adec="http://schemas.microsoft.com/office/drawing/2017/decorative" val="0"/>
              </a:ext>
            </a:extLst>
          </p:cNvPr>
          <p:cNvGrpSpPr/>
          <p:nvPr/>
        </p:nvGrpSpPr>
        <p:grpSpPr>
          <a:xfrm>
            <a:off x="929047" y="1453985"/>
            <a:ext cx="10354523" cy="335690"/>
            <a:chOff x="929047" y="1386052"/>
            <a:chExt cx="10354523" cy="335690"/>
          </a:xfrm>
        </p:grpSpPr>
        <p:pic>
          <p:nvPicPr>
            <p:cNvPr id="1042" name="Picture 18">
              <a:extLst>
                <a:ext uri="{FF2B5EF4-FFF2-40B4-BE49-F238E27FC236}">
                  <a16:creationId xmlns:a16="http://schemas.microsoft.com/office/drawing/2014/main" id="{C24050A2-5AD0-4D68-ACED-C7A8E3F05AD1}"/>
                </a:ext>
                <a:ext uri="{C183D7F6-B498-43B3-948B-1728B52AA6E4}">
                  <adec:decorative xmlns:adec="http://schemas.microsoft.com/office/drawing/2017/decorative" val="1"/>
                </a:ext>
              </a:extLst>
            </p:cNvPr>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29047" y="1443202"/>
              <a:ext cx="415208" cy="22139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433BCCA9-0C59-408A-BF5A-404D0EF016B4}"/>
                </a:ext>
                <a:ext uri="{C183D7F6-B498-43B3-948B-1728B52AA6E4}">
                  <adec:decorative xmlns:adec="http://schemas.microsoft.com/office/drawing/2017/decorative" val="1"/>
                </a:ext>
              </a:extLst>
            </p:cNvPr>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971643" y="1446741"/>
              <a:ext cx="538940" cy="214313"/>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2">
              <a:extLst>
                <a:ext uri="{FF2B5EF4-FFF2-40B4-BE49-F238E27FC236}">
                  <a16:creationId xmlns:a16="http://schemas.microsoft.com/office/drawing/2014/main" id="{A13B87CE-126A-47C4-8170-3A7AA4EA931B}"/>
                </a:ext>
                <a:ext uri="{C183D7F6-B498-43B3-948B-1728B52AA6E4}">
                  <adec:decorative xmlns:adec="http://schemas.microsoft.com/office/drawing/2017/decorative" val="1"/>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024901" y="1412480"/>
              <a:ext cx="641350" cy="28283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EA74B833-7999-4002-8B00-0ABF3F22F768}"/>
                </a:ext>
                <a:ext uri="{C183D7F6-B498-43B3-948B-1728B52AA6E4}">
                  <adec:decorative xmlns:adec="http://schemas.microsoft.com/office/drawing/2017/decorative" val="1"/>
                </a:ext>
              </a:extLst>
            </p:cNvPr>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049988" y="1451218"/>
              <a:ext cx="800100" cy="205359"/>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a:extLst>
                <a:ext uri="{FF2B5EF4-FFF2-40B4-BE49-F238E27FC236}">
                  <a16:creationId xmlns:a16="http://schemas.microsoft.com/office/drawing/2014/main" id="{2A3BE6D6-FA8A-461F-9F49-BB10E36EDD49}"/>
                </a:ext>
                <a:ext uri="{C183D7F6-B498-43B3-948B-1728B52AA6E4}">
                  <adec:decorative xmlns:adec="http://schemas.microsoft.com/office/drawing/2017/decorative" val="1"/>
                </a:ext>
              </a:extLst>
            </p:cNvPr>
            <p:cNvPicPr>
              <a:picLocks noChangeAspect="1" noChangeArrowheads="1"/>
            </p:cNvPicPr>
            <p:nvPr/>
          </p:nvPicPr>
          <p:blipFill rotWithShape="1">
            <a:blip r:embed="rId11" cstate="email">
              <a:extLst>
                <a:ext uri="{BEBA8EAE-BF5A-486C-A8C5-ECC9F3942E4B}">
                  <a14:imgProps xmlns:a14="http://schemas.microsoft.com/office/drawing/2010/main">
                    <a14:imgLayer r:embed="rId12">
                      <a14:imgEffect>
                        <a14:brightnessContrast bright="100000"/>
                      </a14:imgEffect>
                    </a14:imgLayer>
                  </a14:imgProps>
                </a:ext>
                <a:ext uri="{28A0092B-C50C-407E-A947-70E740481C1C}">
                  <a14:useLocalDpi xmlns:a14="http://schemas.microsoft.com/office/drawing/2010/main"/>
                </a:ext>
              </a:extLst>
            </a:blip>
            <a:srcRect/>
            <a:stretch/>
          </p:blipFill>
          <p:spPr bwMode="auto">
            <a:xfrm>
              <a:off x="5273514" y="1486724"/>
              <a:ext cx="561975" cy="134347"/>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0529A5C8-21E2-40FE-9F5C-77F294ACF61D}"/>
                </a:ext>
                <a:ext uri="{C183D7F6-B498-43B3-948B-1728B52AA6E4}">
                  <adec:decorative xmlns:adec="http://schemas.microsoft.com/office/drawing/2017/decorative" val="1"/>
                </a:ext>
              </a:extLst>
            </p:cNvPr>
            <p:cNvPicPr>
              <a:picLocks noChangeAspect="1" noChangeArrowheads="1"/>
            </p:cNvPicPr>
            <p:nvPr/>
          </p:nvPicPr>
          <p:blipFill>
            <a:blip r:embed="rId13" cstate="email">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60347" y="1471777"/>
              <a:ext cx="597236" cy="164240"/>
            </a:xfrm>
            <a:prstGeom prst="rect">
              <a:avLst/>
            </a:prstGeom>
            <a:noFill/>
            <a:extLst>
              <a:ext uri="{909E8E84-426E-40DD-AFC4-6F175D3DCCD1}">
                <a14:hiddenFill xmlns:a14="http://schemas.microsoft.com/office/drawing/2010/main">
                  <a:solidFill>
                    <a:srgbClr val="FFFFFF"/>
                  </a:solidFill>
                </a14:hiddenFill>
              </a:ext>
            </a:extLst>
          </p:spPr>
        </p:pic>
        <p:pic>
          <p:nvPicPr>
            <p:cNvPr id="203" name="Picture 202">
              <a:extLst>
                <a:ext uri="{FF2B5EF4-FFF2-40B4-BE49-F238E27FC236}">
                  <a16:creationId xmlns:a16="http://schemas.microsoft.com/office/drawing/2014/main" id="{8F17468C-C892-471D-9524-71F9ED608AAA}"/>
                </a:ext>
                <a:ext uri="{C183D7F6-B498-43B3-948B-1728B52AA6E4}">
                  <adec:decorative xmlns:adec="http://schemas.microsoft.com/office/drawing/2017/decorative" val="1"/>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7578262" y="1417802"/>
              <a:ext cx="370332" cy="272192"/>
            </a:xfrm>
            <a:prstGeom prst="rect">
              <a:avLst/>
            </a:prstGeom>
          </p:spPr>
        </p:pic>
        <p:pic>
          <p:nvPicPr>
            <p:cNvPr id="1056" name="Picture 32">
              <a:extLst>
                <a:ext uri="{FF2B5EF4-FFF2-40B4-BE49-F238E27FC236}">
                  <a16:creationId xmlns:a16="http://schemas.microsoft.com/office/drawing/2014/main" id="{091A7218-4957-4425-B855-258402A2B9D2}"/>
                </a:ext>
                <a:ext uri="{C183D7F6-B498-43B3-948B-1728B52AA6E4}">
                  <adec:decorative xmlns:adec="http://schemas.microsoft.com/office/drawing/2017/decorative" val="1"/>
                </a:ext>
              </a:extLst>
            </p:cNvPr>
            <p:cNvPicPr>
              <a:picLocks noChangeAspect="1" noChangeArrowheads="1"/>
            </p:cNvPicPr>
            <p:nvPr/>
          </p:nvPicPr>
          <p:blipFill>
            <a:blip r:embed="rId16" cstate="email">
              <a:extLst>
                <a:ext uri="{BEBA8EAE-BF5A-486C-A8C5-ECC9F3942E4B}">
                  <a14:imgProps xmlns:a14="http://schemas.microsoft.com/office/drawing/2010/main">
                    <a14:imgLayer r:embed="rId1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595376" y="1470554"/>
              <a:ext cx="545026" cy="166687"/>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a:extLst>
                <a:ext uri="{FF2B5EF4-FFF2-40B4-BE49-F238E27FC236}">
                  <a16:creationId xmlns:a16="http://schemas.microsoft.com/office/drawing/2014/main" id="{DA549A4D-12C0-4D8E-B6E6-CAB8561CCEA9}"/>
                </a:ext>
                <a:ext uri="{C183D7F6-B498-43B3-948B-1728B52AA6E4}">
                  <adec:decorative xmlns:adec="http://schemas.microsoft.com/office/drawing/2017/decorative" val="1"/>
                </a:ext>
              </a:extLst>
            </p:cNvPr>
            <p:cNvPicPr>
              <a:picLocks noChangeAspect="1" noChangeArrowheads="1"/>
            </p:cNvPicPr>
            <p:nvPr/>
          </p:nvPicPr>
          <p:blipFill>
            <a:blip r:embed="rId18" cstate="email">
              <a:extLst>
                <a:ext uri="{BEBA8EAE-BF5A-486C-A8C5-ECC9F3942E4B}">
                  <a14:imgProps xmlns:a14="http://schemas.microsoft.com/office/drawing/2010/main">
                    <a14:imgLayer r:embed="rId1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799909" y="1386052"/>
              <a:ext cx="344888" cy="33569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170">
              <a:extLst>
                <a:ext uri="{FF2B5EF4-FFF2-40B4-BE49-F238E27FC236}">
                  <a16:creationId xmlns:a16="http://schemas.microsoft.com/office/drawing/2014/main" id="{00CBD0F6-32D3-48B5-A1F9-A7BB554CF1E8}"/>
                </a:ext>
                <a:ext uri="{C183D7F6-B498-43B3-948B-1728B52AA6E4}">
                  <adec:decorative xmlns:adec="http://schemas.microsoft.com/office/drawing/2017/decorative" val="1"/>
                </a:ext>
              </a:extLst>
            </p:cNvPr>
            <p:cNvPicPr>
              <a:picLocks noChangeAspect="1"/>
            </p:cNvPicPr>
            <p:nvPr/>
          </p:nvPicPr>
          <p:blipFill>
            <a:blip r:embed="rId20" cstate="email">
              <a:extLst>
                <a:ext uri="{BEBA8EAE-BF5A-486C-A8C5-ECC9F3942E4B}">
                  <a14:imgProps xmlns:a14="http://schemas.microsoft.com/office/drawing/2010/main">
                    <a14:imgLayer r:embed="rId21">
                      <a14:imgEffect>
                        <a14:brightnessContrast bright="100000"/>
                      </a14:imgEffect>
                    </a14:imgLayer>
                  </a14:imgProps>
                </a:ext>
                <a:ext uri="{28A0092B-C50C-407E-A947-70E740481C1C}">
                  <a14:useLocalDpi xmlns:a14="http://schemas.microsoft.com/office/drawing/2010/main"/>
                </a:ext>
              </a:extLst>
            </a:blip>
            <a:stretch>
              <a:fillRect/>
            </a:stretch>
          </p:blipFill>
          <p:spPr>
            <a:xfrm>
              <a:off x="10870056" y="1388135"/>
              <a:ext cx="413514" cy="331524"/>
            </a:xfrm>
            <a:prstGeom prst="rect">
              <a:avLst/>
            </a:prstGeom>
          </p:spPr>
        </p:pic>
      </p:grpSp>
      <p:grpSp>
        <p:nvGrpSpPr>
          <p:cNvPr id="31" name="Group 30">
            <a:extLst>
              <a:ext uri="{FF2B5EF4-FFF2-40B4-BE49-F238E27FC236}">
                <a16:creationId xmlns:a16="http://schemas.microsoft.com/office/drawing/2014/main" id="{0556B990-DD30-4552-A6E2-64B197129382}"/>
              </a:ext>
              <a:ext uri="{C183D7F6-B498-43B3-948B-1728B52AA6E4}">
                <adec:decorative xmlns:adec="http://schemas.microsoft.com/office/drawing/2017/decorative" val="1"/>
              </a:ext>
            </a:extLst>
          </p:cNvPr>
          <p:cNvGrpSpPr/>
          <p:nvPr/>
        </p:nvGrpSpPr>
        <p:grpSpPr>
          <a:xfrm>
            <a:off x="844047" y="1918857"/>
            <a:ext cx="10475528" cy="405028"/>
            <a:chOff x="844047" y="1896592"/>
            <a:chExt cx="10475528" cy="405028"/>
          </a:xfrm>
        </p:grpSpPr>
        <p:pic>
          <p:nvPicPr>
            <p:cNvPr id="25" name="Picture 24">
              <a:extLst>
                <a:ext uri="{FF2B5EF4-FFF2-40B4-BE49-F238E27FC236}">
                  <a16:creationId xmlns:a16="http://schemas.microsoft.com/office/drawing/2014/main" id="{E222B9A5-98FC-4B19-A801-0BD8B842D027}"/>
                </a:ext>
                <a:ext uri="{C183D7F6-B498-43B3-948B-1728B52AA6E4}">
                  <adec:decorative xmlns:adec="http://schemas.microsoft.com/office/drawing/2017/decorative" val="1"/>
                </a:ext>
              </a:extLst>
            </p:cNvPr>
            <p:cNvPicPr>
              <a:picLocks noChangeAspect="1"/>
            </p:cNvPicPr>
            <p:nvPr/>
          </p:nvPicPr>
          <p:blipFill>
            <a:blip r:embed="rId22" cstate="email">
              <a:extLst>
                <a:ext uri="{BEBA8EAE-BF5A-486C-A8C5-ECC9F3942E4B}">
                  <a14:imgProps xmlns:a14="http://schemas.microsoft.com/office/drawing/2010/main">
                    <a14:imgLayer r:embed="rId23">
                      <a14:imgEffect>
                        <a14:brightnessContrast bright="100000"/>
                      </a14:imgEffect>
                    </a14:imgLayer>
                  </a14:imgProps>
                </a:ext>
                <a:ext uri="{28A0092B-C50C-407E-A947-70E740481C1C}">
                  <a14:useLocalDpi xmlns:a14="http://schemas.microsoft.com/office/drawing/2010/main"/>
                </a:ext>
              </a:extLst>
            </a:blip>
            <a:stretch>
              <a:fillRect/>
            </a:stretch>
          </p:blipFill>
          <p:spPr>
            <a:xfrm>
              <a:off x="10834052" y="1961945"/>
              <a:ext cx="485523" cy="274320"/>
            </a:xfrm>
            <a:prstGeom prst="rect">
              <a:avLst/>
            </a:prstGeom>
          </p:spPr>
        </p:pic>
        <p:pic>
          <p:nvPicPr>
            <p:cNvPr id="177" name="Picture 176">
              <a:extLst>
                <a:ext uri="{FF2B5EF4-FFF2-40B4-BE49-F238E27FC236}">
                  <a16:creationId xmlns:a16="http://schemas.microsoft.com/office/drawing/2014/main" id="{8D6EFB81-E437-4916-8EB9-4990CBC54446}"/>
                </a:ext>
                <a:ext uri="{C183D7F6-B498-43B3-948B-1728B52AA6E4}">
                  <adec:decorative xmlns:adec="http://schemas.microsoft.com/office/drawing/2017/decorative" val="1"/>
                </a:ext>
              </a:extLst>
            </p:cNvPr>
            <p:cNvPicPr>
              <a:picLocks noChangeAspect="1"/>
            </p:cNvPicPr>
            <p:nvPr/>
          </p:nvPicPr>
          <p:blipFill>
            <a:blip r:embed="rId24" cstate="email">
              <a:extLst>
                <a:ext uri="{BEBA8EAE-BF5A-486C-A8C5-ECC9F3942E4B}">
                  <a14:imgProps xmlns:a14="http://schemas.microsoft.com/office/drawing/2010/main">
                    <a14:imgLayer r:embed="rId25">
                      <a14:imgEffect>
                        <a14:brightnessContrast bright="100000"/>
                      </a14:imgEffect>
                    </a14:imgLayer>
                  </a14:imgProps>
                </a:ext>
                <a:ext uri="{28A0092B-C50C-407E-A947-70E740481C1C}">
                  <a14:useLocalDpi xmlns:a14="http://schemas.microsoft.com/office/drawing/2010/main"/>
                </a:ext>
              </a:extLst>
            </a:blip>
            <a:stretch>
              <a:fillRect/>
            </a:stretch>
          </p:blipFill>
          <p:spPr>
            <a:xfrm>
              <a:off x="9792229" y="1940459"/>
              <a:ext cx="360248" cy="317292"/>
            </a:xfrm>
            <a:prstGeom prst="rect">
              <a:avLst/>
            </a:prstGeom>
          </p:spPr>
        </p:pic>
        <p:pic>
          <p:nvPicPr>
            <p:cNvPr id="1026" name="Picture 2">
              <a:extLst>
                <a:ext uri="{FF2B5EF4-FFF2-40B4-BE49-F238E27FC236}">
                  <a16:creationId xmlns:a16="http://schemas.microsoft.com/office/drawing/2014/main" id="{207E2614-346B-4EBE-A546-BFBC89211141}"/>
                </a:ext>
                <a:ext uri="{C183D7F6-B498-43B3-948B-1728B52AA6E4}">
                  <adec:decorative xmlns:adec="http://schemas.microsoft.com/office/drawing/2017/decorative" val="1"/>
                </a:ext>
              </a:extLst>
            </p:cNvPr>
            <p:cNvPicPr>
              <a:picLocks noChangeAspect="1" noChangeArrowheads="1"/>
            </p:cNvPicPr>
            <p:nvPr/>
          </p:nvPicPr>
          <p:blipFill>
            <a:blip r:embed="rId26" cstate="email">
              <a:extLst>
                <a:ext uri="{BEBA8EAE-BF5A-486C-A8C5-ECC9F3942E4B}">
                  <a14:imgProps xmlns:a14="http://schemas.microsoft.com/office/drawing/2010/main">
                    <a14:imgLayer r:embed="rId2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351987" y="1896592"/>
              <a:ext cx="405030" cy="405028"/>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a:extLst>
                <a:ext uri="{FF2B5EF4-FFF2-40B4-BE49-F238E27FC236}">
                  <a16:creationId xmlns:a16="http://schemas.microsoft.com/office/drawing/2014/main" id="{CDF97290-2797-45D8-8ECA-9F2DEC23227F}"/>
                </a:ext>
                <a:ext uri="{C183D7F6-B498-43B3-948B-1728B52AA6E4}">
                  <adec:decorative xmlns:adec="http://schemas.microsoft.com/office/drawing/2017/decorative" val="1"/>
                </a:ext>
              </a:extLst>
            </p:cNvPr>
            <p:cNvPicPr>
              <a:picLocks noChangeAspect="1" noChangeArrowheads="1"/>
            </p:cNvPicPr>
            <p:nvPr/>
          </p:nvPicPr>
          <p:blipFill>
            <a:blip r:embed="rId28" cstate="email">
              <a:extLst>
                <a:ext uri="{BEBA8EAE-BF5A-486C-A8C5-ECC9F3942E4B}">
                  <a14:imgProps xmlns:a14="http://schemas.microsoft.com/office/drawing/2010/main">
                    <a14:imgLayer r:embed="rId2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44047" y="2014067"/>
              <a:ext cx="585208" cy="170076"/>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167">
              <a:extLst>
                <a:ext uri="{FF2B5EF4-FFF2-40B4-BE49-F238E27FC236}">
                  <a16:creationId xmlns:a16="http://schemas.microsoft.com/office/drawing/2014/main" id="{3CF49AA5-6313-43FC-BDF5-337CD7202244}"/>
                </a:ext>
                <a:ext uri="{C183D7F6-B498-43B3-948B-1728B52AA6E4}">
                  <adec:decorative xmlns:adec="http://schemas.microsoft.com/office/drawing/2017/decorative" val="1"/>
                </a:ext>
              </a:extLst>
            </p:cNvPr>
            <p:cNvPicPr>
              <a:picLocks noChangeAspect="1"/>
            </p:cNvPicPr>
            <p:nvPr/>
          </p:nvPicPr>
          <p:blipFill rotWithShape="1">
            <a:blip r:embed="rId30" cstate="email">
              <a:extLst>
                <a:ext uri="{BEBA8EAE-BF5A-486C-A8C5-ECC9F3942E4B}">
                  <a14:imgProps xmlns:a14="http://schemas.microsoft.com/office/drawing/2010/main">
                    <a14:imgLayer r:embed="rId31">
                      <a14:imgEffect>
                        <a14:brightnessContrast bright="100000"/>
                      </a14:imgEffect>
                    </a14:imgLayer>
                  </a14:imgProps>
                </a:ext>
                <a:ext uri="{28A0092B-C50C-407E-A947-70E740481C1C}">
                  <a14:useLocalDpi xmlns:a14="http://schemas.microsoft.com/office/drawing/2010/main"/>
                </a:ext>
              </a:extLst>
            </a:blip>
            <a:srcRect/>
            <a:stretch/>
          </p:blipFill>
          <p:spPr>
            <a:xfrm>
              <a:off x="1881845" y="2004615"/>
              <a:ext cx="691112" cy="188980"/>
            </a:xfrm>
            <a:prstGeom prst="rect">
              <a:avLst/>
            </a:prstGeom>
          </p:spPr>
        </p:pic>
        <p:pic>
          <p:nvPicPr>
            <p:cNvPr id="1060" name="Picture 36">
              <a:extLst>
                <a:ext uri="{FF2B5EF4-FFF2-40B4-BE49-F238E27FC236}">
                  <a16:creationId xmlns:a16="http://schemas.microsoft.com/office/drawing/2014/main" id="{6EBBEED5-E165-4602-BD29-AEF7E40C13D9}"/>
                </a:ext>
                <a:ext uri="{C183D7F6-B498-43B3-948B-1728B52AA6E4}">
                  <adec:decorative xmlns:adec="http://schemas.microsoft.com/office/drawing/2017/decorative" val="1"/>
                </a:ext>
              </a:extLst>
            </p:cNvPr>
            <p:cNvPicPr>
              <a:picLocks noChangeAspect="1" noChangeArrowheads="1"/>
            </p:cNvPicPr>
            <p:nvPr/>
          </p:nvPicPr>
          <p:blipFill rotWithShape="1">
            <a:blip r:embed="rId32" cstate="email">
              <a:extLst>
                <a:ext uri="{BEBA8EAE-BF5A-486C-A8C5-ECC9F3942E4B}">
                  <a14:imgProps xmlns:a14="http://schemas.microsoft.com/office/drawing/2010/main">
                    <a14:imgLayer r:embed="rId33">
                      <a14:imgEffect>
                        <a14:brightnessContrast bright="100000"/>
                      </a14:imgEffect>
                    </a14:imgLayer>
                  </a14:imgProps>
                </a:ext>
                <a:ext uri="{28A0092B-C50C-407E-A947-70E740481C1C}">
                  <a14:useLocalDpi xmlns:a14="http://schemas.microsoft.com/office/drawing/2010/main"/>
                </a:ext>
              </a:extLst>
            </a:blip>
            <a:srcRect/>
            <a:stretch/>
          </p:blipFill>
          <p:spPr bwMode="auto">
            <a:xfrm>
              <a:off x="3175221" y="1927318"/>
              <a:ext cx="340712" cy="343574"/>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0">
              <a:extLst>
                <a:ext uri="{FF2B5EF4-FFF2-40B4-BE49-F238E27FC236}">
                  <a16:creationId xmlns:a16="http://schemas.microsoft.com/office/drawing/2014/main" id="{0BE7D213-7A12-4D9D-B27F-F19D988B2B7A}"/>
                </a:ext>
                <a:ext uri="{C183D7F6-B498-43B3-948B-1728B52AA6E4}">
                  <adec:decorative xmlns:adec="http://schemas.microsoft.com/office/drawing/2017/decorative" val="1"/>
                </a:ext>
              </a:extLst>
            </p:cNvPr>
            <p:cNvPicPr>
              <a:picLocks noChangeAspect="1" noChangeArrowheads="1"/>
            </p:cNvPicPr>
            <p:nvPr/>
          </p:nvPicPr>
          <p:blipFill>
            <a:blip r:embed="rId34" cstate="email">
              <a:extLst>
                <a:ext uri="{BEBA8EAE-BF5A-486C-A8C5-ECC9F3942E4B}">
                  <a14:imgProps xmlns:a14="http://schemas.microsoft.com/office/drawing/2010/main">
                    <a14:imgLayer r:embed="rId3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155420" y="1991277"/>
              <a:ext cx="589238" cy="215658"/>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a:extLst>
                <a:ext uri="{FF2B5EF4-FFF2-40B4-BE49-F238E27FC236}">
                  <a16:creationId xmlns:a16="http://schemas.microsoft.com/office/drawing/2014/main" id="{447A3EDC-92AA-4A14-9E91-4FEF1BA5FD79}"/>
                </a:ext>
                <a:ext uri="{C183D7F6-B498-43B3-948B-1728B52AA6E4}">
                  <adec:decorative xmlns:adec="http://schemas.microsoft.com/office/drawing/2017/decorative" val="1"/>
                </a:ext>
              </a:extLst>
            </p:cNvPr>
            <p:cNvPicPr>
              <a:picLocks noChangeAspect="1" noChangeArrowheads="1"/>
            </p:cNvPicPr>
            <p:nvPr/>
          </p:nvPicPr>
          <p:blipFill>
            <a:blip r:embed="rId36" cstate="email">
              <a:extLst>
                <a:ext uri="{BEBA8EAE-BF5A-486C-A8C5-ECC9F3942E4B}">
                  <a14:imgProps xmlns:a14="http://schemas.microsoft.com/office/drawing/2010/main">
                    <a14:imgLayer r:embed="rId3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184519" y="2022798"/>
              <a:ext cx="948892" cy="152614"/>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a:extLst>
                <a:ext uri="{FF2B5EF4-FFF2-40B4-BE49-F238E27FC236}">
                  <a16:creationId xmlns:a16="http://schemas.microsoft.com/office/drawing/2014/main" id="{028F3456-3C4A-47DF-9799-1D7E56D6B6A9}"/>
                </a:ext>
                <a:ext uri="{C183D7F6-B498-43B3-948B-1728B52AA6E4}">
                  <adec:decorative xmlns:adec="http://schemas.microsoft.com/office/drawing/2017/decorative" val="1"/>
                </a:ext>
              </a:extLst>
            </p:cNvPr>
            <p:cNvPicPr>
              <a:picLocks noChangeAspect="1" noChangeArrowheads="1"/>
            </p:cNvPicPr>
            <p:nvPr/>
          </p:nvPicPr>
          <p:blipFill>
            <a:blip r:embed="rId38" cstate="email">
              <a:extLst>
                <a:ext uri="{BEBA8EAE-BF5A-486C-A8C5-ECC9F3942E4B}">
                  <a14:imgProps xmlns:a14="http://schemas.microsoft.com/office/drawing/2010/main">
                    <a14:imgLayer r:embed="rId3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439577" y="2020420"/>
              <a:ext cx="647700" cy="157371"/>
            </a:xfrm>
            <a:prstGeom prst="rect">
              <a:avLst/>
            </a:prstGeom>
            <a:noFill/>
            <a:extLst>
              <a:ext uri="{909E8E84-426E-40DD-AFC4-6F175D3DCCD1}">
                <a14:hiddenFill xmlns:a14="http://schemas.microsoft.com/office/drawing/2010/main">
                  <a:solidFill>
                    <a:srgbClr val="FFFFFF"/>
                  </a:solidFill>
                </a14:hiddenFill>
              </a:ext>
            </a:extLst>
          </p:spPr>
        </p:pic>
        <p:pic>
          <p:nvPicPr>
            <p:cNvPr id="215" name="Picture 214">
              <a:extLst>
                <a:ext uri="{FF2B5EF4-FFF2-40B4-BE49-F238E27FC236}">
                  <a16:creationId xmlns:a16="http://schemas.microsoft.com/office/drawing/2014/main" id="{B128F1E1-F54F-4C7D-8750-4019C0476718}"/>
                </a:ext>
                <a:ext uri="{C183D7F6-B498-43B3-948B-1728B52AA6E4}">
                  <adec:decorative xmlns:adec="http://schemas.microsoft.com/office/drawing/2017/decorative" val="1"/>
                </a:ext>
              </a:extLst>
            </p:cNvPr>
            <p:cNvPicPr>
              <a:picLocks noChangeAspect="1"/>
            </p:cNvPicPr>
            <p:nvPr/>
          </p:nvPicPr>
          <p:blipFill>
            <a:blip r:embed="rId40" cstate="email">
              <a:extLst>
                <a:ext uri="{BEBA8EAE-BF5A-486C-A8C5-ECC9F3942E4B}">
                  <a14:imgProps xmlns:a14="http://schemas.microsoft.com/office/drawing/2010/main">
                    <a14:imgLayer r:embed="rId41">
                      <a14:imgEffect>
                        <a14:brightnessContrast bright="100000"/>
                      </a14:imgEffect>
                    </a14:imgLayer>
                  </a14:imgProps>
                </a:ext>
                <a:ext uri="{28A0092B-C50C-407E-A947-70E740481C1C}">
                  <a14:useLocalDpi xmlns:a14="http://schemas.microsoft.com/office/drawing/2010/main"/>
                </a:ext>
              </a:extLst>
            </a:blip>
            <a:stretch>
              <a:fillRect/>
            </a:stretch>
          </p:blipFill>
          <p:spPr>
            <a:xfrm>
              <a:off x="8554852" y="1956353"/>
              <a:ext cx="626074" cy="285506"/>
            </a:xfrm>
            <a:prstGeom prst="rect">
              <a:avLst/>
            </a:prstGeom>
          </p:spPr>
        </p:pic>
      </p:grpSp>
      <p:grpSp>
        <p:nvGrpSpPr>
          <p:cNvPr id="32" name="Group 31">
            <a:extLst>
              <a:ext uri="{FF2B5EF4-FFF2-40B4-BE49-F238E27FC236}">
                <a16:creationId xmlns:a16="http://schemas.microsoft.com/office/drawing/2014/main" id="{20F8DAE7-2D93-4531-9178-E2E33D973D3F}"/>
              </a:ext>
              <a:ext uri="{C183D7F6-B498-43B3-948B-1728B52AA6E4}">
                <adec:decorative xmlns:adec="http://schemas.microsoft.com/office/drawing/2017/decorative" val="1"/>
              </a:ext>
            </a:extLst>
          </p:cNvPr>
          <p:cNvGrpSpPr/>
          <p:nvPr/>
        </p:nvGrpSpPr>
        <p:grpSpPr>
          <a:xfrm>
            <a:off x="772703" y="2411905"/>
            <a:ext cx="10509453" cy="417594"/>
            <a:chOff x="772703" y="2435517"/>
            <a:chExt cx="10509453" cy="417594"/>
          </a:xfrm>
        </p:grpSpPr>
        <p:pic>
          <p:nvPicPr>
            <p:cNvPr id="27" name="Picture 26">
              <a:extLst>
                <a:ext uri="{FF2B5EF4-FFF2-40B4-BE49-F238E27FC236}">
                  <a16:creationId xmlns:a16="http://schemas.microsoft.com/office/drawing/2014/main" id="{AC669E70-7402-41D9-B637-777EC9FECE1D}"/>
                </a:ext>
                <a:ext uri="{C183D7F6-B498-43B3-948B-1728B52AA6E4}">
                  <adec:decorative xmlns:adec="http://schemas.microsoft.com/office/drawing/2017/decorative" val="1"/>
                </a:ext>
              </a:extLst>
            </p:cNvPr>
            <p:cNvPicPr>
              <a:picLocks noChangeAspect="1"/>
            </p:cNvPicPr>
            <p:nvPr/>
          </p:nvPicPr>
          <p:blipFill>
            <a:blip r:embed="rId42" cstate="email">
              <a:extLst>
                <a:ext uri="{BEBA8EAE-BF5A-486C-A8C5-ECC9F3942E4B}">
                  <a14:imgProps xmlns:a14="http://schemas.microsoft.com/office/drawing/2010/main">
                    <a14:imgLayer r:embed="rId43">
                      <a14:imgEffect>
                        <a14:brightnessContrast bright="100000"/>
                      </a14:imgEffect>
                    </a14:imgLayer>
                  </a14:imgProps>
                </a:ext>
                <a:ext uri="{28A0092B-C50C-407E-A947-70E740481C1C}">
                  <a14:useLocalDpi xmlns:a14="http://schemas.microsoft.com/office/drawing/2010/main"/>
                </a:ext>
              </a:extLst>
            </a:blip>
            <a:stretch>
              <a:fillRect/>
            </a:stretch>
          </p:blipFill>
          <p:spPr>
            <a:xfrm>
              <a:off x="772703" y="2550483"/>
              <a:ext cx="727894" cy="187660"/>
            </a:xfrm>
            <a:prstGeom prst="rect">
              <a:avLst/>
            </a:prstGeom>
          </p:spPr>
        </p:pic>
        <p:pic>
          <p:nvPicPr>
            <p:cNvPr id="33" name="Picture 32">
              <a:extLst>
                <a:ext uri="{FF2B5EF4-FFF2-40B4-BE49-F238E27FC236}">
                  <a16:creationId xmlns:a16="http://schemas.microsoft.com/office/drawing/2014/main" id="{1FB6CAC4-3941-40E1-BB6C-A617E6AF0C17}"/>
                </a:ext>
                <a:ext uri="{C183D7F6-B498-43B3-948B-1728B52AA6E4}">
                  <adec:decorative xmlns:adec="http://schemas.microsoft.com/office/drawing/2017/decorative" val="1"/>
                </a:ext>
              </a:extLst>
            </p:cNvPr>
            <p:cNvPicPr>
              <a:picLocks noChangeAspect="1"/>
            </p:cNvPicPr>
            <p:nvPr/>
          </p:nvPicPr>
          <p:blipFill rotWithShape="1">
            <a:blip r:embed="rId44" cstate="email">
              <a:extLst>
                <a:ext uri="{BEBA8EAE-BF5A-486C-A8C5-ECC9F3942E4B}">
                  <a14:imgProps xmlns:a14="http://schemas.microsoft.com/office/drawing/2010/main">
                    <a14:imgLayer r:embed="rId45">
                      <a14:imgEffect>
                        <a14:brightnessContrast bright="100000"/>
                      </a14:imgEffect>
                    </a14:imgLayer>
                  </a14:imgProps>
                </a:ext>
                <a:ext uri="{28A0092B-C50C-407E-A947-70E740481C1C}">
                  <a14:useLocalDpi xmlns:a14="http://schemas.microsoft.com/office/drawing/2010/main"/>
                </a:ext>
              </a:extLst>
            </a:blip>
            <a:srcRect/>
            <a:stretch/>
          </p:blipFill>
          <p:spPr>
            <a:xfrm>
              <a:off x="7398213" y="2572232"/>
              <a:ext cx="730428" cy="144162"/>
            </a:xfrm>
            <a:prstGeom prst="rect">
              <a:avLst/>
            </a:prstGeom>
          </p:spPr>
        </p:pic>
        <p:pic>
          <p:nvPicPr>
            <p:cNvPr id="95" name="Picture 94">
              <a:extLst>
                <a:ext uri="{FF2B5EF4-FFF2-40B4-BE49-F238E27FC236}">
                  <a16:creationId xmlns:a16="http://schemas.microsoft.com/office/drawing/2014/main" id="{E3810D2F-1D6E-4F18-A27C-180A6AD84893}"/>
                </a:ext>
                <a:ext uri="{C183D7F6-B498-43B3-948B-1728B52AA6E4}">
                  <adec:decorative xmlns:adec="http://schemas.microsoft.com/office/drawing/2017/decorative" val="1"/>
                </a:ext>
              </a:extLst>
            </p:cNvPr>
            <p:cNvPicPr>
              <a:picLocks noChangeAspect="1"/>
            </p:cNvPicPr>
            <p:nvPr/>
          </p:nvPicPr>
          <p:blipFill>
            <a:blip r:embed="rId46" cstate="email">
              <a:extLst>
                <a:ext uri="{BEBA8EAE-BF5A-486C-A8C5-ECC9F3942E4B}">
                  <a14:imgProps xmlns:a14="http://schemas.microsoft.com/office/drawing/2010/main">
                    <a14:imgLayer r:embed="rId47">
                      <a14:imgEffect>
                        <a14:brightnessContrast bright="100000"/>
                      </a14:imgEffect>
                    </a14:imgLayer>
                  </a14:imgProps>
                </a:ext>
                <a:ext uri="{28A0092B-C50C-407E-A947-70E740481C1C}">
                  <a14:useLocalDpi xmlns:a14="http://schemas.microsoft.com/office/drawing/2010/main"/>
                </a:ext>
              </a:extLst>
            </a:blip>
            <a:stretch>
              <a:fillRect/>
            </a:stretch>
          </p:blipFill>
          <p:spPr>
            <a:xfrm>
              <a:off x="9842752" y="2507153"/>
              <a:ext cx="259200" cy="274320"/>
            </a:xfrm>
            <a:prstGeom prst="rect">
              <a:avLst/>
            </a:prstGeom>
          </p:spPr>
        </p:pic>
        <p:pic>
          <p:nvPicPr>
            <p:cNvPr id="1038" name="Picture 14">
              <a:extLst>
                <a:ext uri="{FF2B5EF4-FFF2-40B4-BE49-F238E27FC236}">
                  <a16:creationId xmlns:a16="http://schemas.microsoft.com/office/drawing/2014/main" id="{257DB652-931E-44B2-91DB-C39C8F1744AB}"/>
                </a:ext>
                <a:ext uri="{C183D7F6-B498-43B3-948B-1728B52AA6E4}">
                  <adec:decorative xmlns:adec="http://schemas.microsoft.com/office/drawing/2017/decorative" val="1"/>
                </a:ext>
              </a:extLst>
            </p:cNvPr>
            <p:cNvPicPr>
              <a:picLocks noChangeAspect="1" noChangeArrowheads="1"/>
            </p:cNvPicPr>
            <p:nvPr/>
          </p:nvPicPr>
          <p:blipFill rotWithShape="1">
            <a:blip r:embed="rId48" cstate="email">
              <a:extLst>
                <a:ext uri="{BEBA8EAE-BF5A-486C-A8C5-ECC9F3942E4B}">
                  <a14:imgProps xmlns:a14="http://schemas.microsoft.com/office/drawing/2010/main">
                    <a14:imgLayer r:embed="rId49">
                      <a14:imgEffect>
                        <a14:brightnessContrast bright="100000"/>
                      </a14:imgEffect>
                    </a14:imgLayer>
                  </a14:imgProps>
                </a:ext>
                <a:ext uri="{28A0092B-C50C-407E-A947-70E740481C1C}">
                  <a14:useLocalDpi xmlns:a14="http://schemas.microsoft.com/office/drawing/2010/main"/>
                </a:ext>
              </a:extLst>
            </a:blip>
            <a:srcRect/>
            <a:stretch/>
          </p:blipFill>
          <p:spPr bwMode="auto">
            <a:xfrm>
              <a:off x="5286849" y="2539034"/>
              <a:ext cx="535305" cy="210559"/>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024">
              <a:extLst>
                <a:ext uri="{FF2B5EF4-FFF2-40B4-BE49-F238E27FC236}">
                  <a16:creationId xmlns:a16="http://schemas.microsoft.com/office/drawing/2014/main" id="{C60B2FB7-F64B-460A-9BB0-E3F4CD369C8A}"/>
                </a:ext>
                <a:ext uri="{C183D7F6-B498-43B3-948B-1728B52AA6E4}">
                  <adec:decorative xmlns:adec="http://schemas.microsoft.com/office/drawing/2017/decorative" val="1"/>
                </a:ext>
              </a:extLst>
            </p:cNvPr>
            <p:cNvPicPr>
              <a:picLocks noChangeAspect="1"/>
            </p:cNvPicPr>
            <p:nvPr/>
          </p:nvPicPr>
          <p:blipFill>
            <a:blip r:embed="rId50" cstate="email">
              <a:extLst>
                <a:ext uri="{BEBA8EAE-BF5A-486C-A8C5-ECC9F3942E4B}">
                  <a14:imgProps xmlns:a14="http://schemas.microsoft.com/office/drawing/2010/main">
                    <a14:imgLayer r:embed="rId51">
                      <a14:imgEffect>
                        <a14:brightnessContrast bright="100000"/>
                      </a14:imgEffect>
                    </a14:imgLayer>
                  </a14:imgProps>
                </a:ext>
                <a:ext uri="{28A0092B-C50C-407E-A947-70E740481C1C}">
                  <a14:useLocalDpi xmlns:a14="http://schemas.microsoft.com/office/drawing/2010/main"/>
                </a:ext>
              </a:extLst>
            </a:blip>
            <a:stretch>
              <a:fillRect/>
            </a:stretch>
          </p:blipFill>
          <p:spPr>
            <a:xfrm>
              <a:off x="2092625" y="2435517"/>
              <a:ext cx="296976" cy="417594"/>
            </a:xfrm>
            <a:prstGeom prst="rect">
              <a:avLst/>
            </a:prstGeom>
          </p:spPr>
        </p:pic>
        <p:pic>
          <p:nvPicPr>
            <p:cNvPr id="1066" name="Picture 42">
              <a:extLst>
                <a:ext uri="{FF2B5EF4-FFF2-40B4-BE49-F238E27FC236}">
                  <a16:creationId xmlns:a16="http://schemas.microsoft.com/office/drawing/2014/main" id="{DBDB9542-8B52-44D2-ABEA-11ADABFB8F18}"/>
                </a:ext>
                <a:ext uri="{C183D7F6-B498-43B3-948B-1728B52AA6E4}">
                  <adec:decorative xmlns:adec="http://schemas.microsoft.com/office/drawing/2017/decorative" val="1"/>
                </a:ext>
              </a:extLst>
            </p:cNvPr>
            <p:cNvPicPr>
              <a:picLocks noChangeAspect="1" noChangeArrowheads="1"/>
            </p:cNvPicPr>
            <p:nvPr/>
          </p:nvPicPr>
          <p:blipFill>
            <a:blip r:embed="rId52" cstate="email">
              <a:extLst>
                <a:ext uri="{BEBA8EAE-BF5A-486C-A8C5-ECC9F3942E4B}">
                  <a14:imgProps xmlns:a14="http://schemas.microsoft.com/office/drawing/2010/main">
                    <a14:imgLayer r:embed="rId53">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027582" y="2581776"/>
              <a:ext cx="635988" cy="125076"/>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a:extLst>
                <a:ext uri="{FF2B5EF4-FFF2-40B4-BE49-F238E27FC236}">
                  <a16:creationId xmlns:a16="http://schemas.microsoft.com/office/drawing/2014/main" id="{B0BF481F-30E9-4AE5-A581-6ADB761721FE}"/>
                </a:ext>
                <a:ext uri="{C183D7F6-B498-43B3-948B-1728B52AA6E4}">
                  <adec:decorative xmlns:adec="http://schemas.microsoft.com/office/drawing/2017/decorative" val="1"/>
                </a:ext>
              </a:extLst>
            </p:cNvPr>
            <p:cNvPicPr>
              <a:picLocks noChangeAspect="1" noChangeArrowheads="1"/>
            </p:cNvPicPr>
            <p:nvPr/>
          </p:nvPicPr>
          <p:blipFill>
            <a:blip r:embed="rId54" cstate="email">
              <a:extLst>
                <a:ext uri="{BEBA8EAE-BF5A-486C-A8C5-ECC9F3942E4B}">
                  <a14:imgProps xmlns:a14="http://schemas.microsoft.com/office/drawing/2010/main">
                    <a14:imgLayer r:embed="rId5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195424" y="2510640"/>
              <a:ext cx="509228" cy="267346"/>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a:extLst>
                <a:ext uri="{FF2B5EF4-FFF2-40B4-BE49-F238E27FC236}">
                  <a16:creationId xmlns:a16="http://schemas.microsoft.com/office/drawing/2014/main" id="{FFACCB03-FC7E-4C77-A69F-5A3ECCE2A0D9}"/>
                </a:ext>
                <a:ext uri="{C183D7F6-B498-43B3-948B-1728B52AA6E4}">
                  <adec:decorative xmlns:adec="http://schemas.microsoft.com/office/drawing/2017/decorative" val="1"/>
                </a:ext>
              </a:extLst>
            </p:cNvPr>
            <p:cNvPicPr>
              <a:picLocks noChangeAspect="1" noChangeArrowheads="1"/>
            </p:cNvPicPr>
            <p:nvPr/>
          </p:nvPicPr>
          <p:blipFill>
            <a:blip r:embed="rId56" cstate="email">
              <a:extLst>
                <a:ext uri="{BEBA8EAE-BF5A-486C-A8C5-ECC9F3942E4B}">
                  <a14:imgProps xmlns:a14="http://schemas.microsoft.com/office/drawing/2010/main">
                    <a14:imgLayer r:embed="rId57">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269868" y="2556676"/>
              <a:ext cx="778193" cy="175275"/>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a:extLst>
                <a:ext uri="{FF2B5EF4-FFF2-40B4-BE49-F238E27FC236}">
                  <a16:creationId xmlns:a16="http://schemas.microsoft.com/office/drawing/2014/main" id="{97DAC561-F7D0-46F0-95B4-D58CE4B7846C}"/>
                </a:ext>
                <a:ext uri="{C183D7F6-B498-43B3-948B-1728B52AA6E4}">
                  <adec:decorative xmlns:adec="http://schemas.microsoft.com/office/drawing/2017/decorative" val="1"/>
                </a:ext>
              </a:extLst>
            </p:cNvPr>
            <p:cNvPicPr>
              <a:picLocks noChangeAspect="1" noChangeArrowheads="1"/>
            </p:cNvPicPr>
            <p:nvPr/>
          </p:nvPicPr>
          <p:blipFill rotWithShape="1">
            <a:blip r:embed="rId58" cstate="email">
              <a:extLst>
                <a:ext uri="{BEBA8EAE-BF5A-486C-A8C5-ECC9F3942E4B}">
                  <a14:imgProps xmlns:a14="http://schemas.microsoft.com/office/drawing/2010/main">
                    <a14:imgLayer r:embed="rId59">
                      <a14:imgEffect>
                        <a14:brightnessContrast bright="100000"/>
                      </a14:imgEffect>
                    </a14:imgLayer>
                  </a14:imgProps>
                </a:ext>
                <a:ext uri="{28A0092B-C50C-407E-A947-70E740481C1C}">
                  <a14:useLocalDpi xmlns:a14="http://schemas.microsoft.com/office/drawing/2010/main"/>
                </a:ext>
              </a:extLst>
            </a:blip>
            <a:srcRect/>
            <a:stretch/>
          </p:blipFill>
          <p:spPr bwMode="auto">
            <a:xfrm>
              <a:off x="8509749" y="2524214"/>
              <a:ext cx="716280" cy="240198"/>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AB085583-0DA9-4BEB-B889-E7D8B9C48AE3}"/>
                </a:ext>
                <a:ext uri="{C183D7F6-B498-43B3-948B-1728B52AA6E4}">
                  <adec:decorative xmlns:adec="http://schemas.microsoft.com/office/drawing/2017/decorative" val="1"/>
                </a:ext>
              </a:extLst>
            </p:cNvPr>
            <p:cNvPicPr>
              <a:picLocks noChangeAspect="1" noChangeArrowheads="1"/>
            </p:cNvPicPr>
            <p:nvPr/>
          </p:nvPicPr>
          <p:blipFill>
            <a:blip r:embed="rId60" cstate="email">
              <a:extLst>
                <a:ext uri="{BEBA8EAE-BF5A-486C-A8C5-ECC9F3942E4B}">
                  <a14:imgProps xmlns:a14="http://schemas.microsoft.com/office/drawing/2010/main">
                    <a14:imgLayer r:embed="rId61">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871470" y="2525243"/>
              <a:ext cx="410686" cy="2381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4" name="Group 33">
            <a:extLst>
              <a:ext uri="{FF2B5EF4-FFF2-40B4-BE49-F238E27FC236}">
                <a16:creationId xmlns:a16="http://schemas.microsoft.com/office/drawing/2014/main" id="{A6055C0B-9A64-447D-B2F4-F3309E6865C0}"/>
              </a:ext>
              <a:ext uri="{C183D7F6-B498-43B3-948B-1728B52AA6E4}">
                <adec:decorative xmlns:adec="http://schemas.microsoft.com/office/drawing/2017/decorative" val="1"/>
              </a:ext>
            </a:extLst>
          </p:cNvPr>
          <p:cNvGrpSpPr/>
          <p:nvPr/>
        </p:nvGrpSpPr>
        <p:grpSpPr>
          <a:xfrm>
            <a:off x="847087" y="2912423"/>
            <a:ext cx="10602630" cy="415220"/>
            <a:chOff x="847087" y="2981911"/>
            <a:chExt cx="10602630" cy="415220"/>
          </a:xfrm>
        </p:grpSpPr>
        <p:pic>
          <p:nvPicPr>
            <p:cNvPr id="166" name="Picture 165">
              <a:extLst>
                <a:ext uri="{FF2B5EF4-FFF2-40B4-BE49-F238E27FC236}">
                  <a16:creationId xmlns:a16="http://schemas.microsoft.com/office/drawing/2014/main" id="{0F4DDCA1-7620-4FD8-8580-361A94E487E4}"/>
                </a:ext>
                <a:ext uri="{C183D7F6-B498-43B3-948B-1728B52AA6E4}">
                  <adec:decorative xmlns:adec="http://schemas.microsoft.com/office/drawing/2017/decorative" val="1"/>
                </a:ext>
              </a:extLst>
            </p:cNvPr>
            <p:cNvPicPr>
              <a:picLocks noChangeAspect="1"/>
            </p:cNvPicPr>
            <p:nvPr/>
          </p:nvPicPr>
          <p:blipFill>
            <a:blip r:embed="rId62" cstate="email">
              <a:extLst>
                <a:ext uri="{BEBA8EAE-BF5A-486C-A8C5-ECC9F3942E4B}">
                  <a14:imgProps xmlns:a14="http://schemas.microsoft.com/office/drawing/2010/main">
                    <a14:imgLayer r:embed="rId63">
                      <a14:imgEffect>
                        <a14:brightnessContrast bright="100000"/>
                      </a14:imgEffect>
                    </a14:imgLayer>
                  </a14:imgProps>
                </a:ext>
                <a:ext uri="{28A0092B-C50C-407E-A947-70E740481C1C}">
                  <a14:useLocalDpi xmlns:a14="http://schemas.microsoft.com/office/drawing/2010/main"/>
                </a:ext>
              </a:extLst>
            </a:blip>
            <a:stretch>
              <a:fillRect/>
            </a:stretch>
          </p:blipFill>
          <p:spPr>
            <a:xfrm>
              <a:off x="4015196" y="3094604"/>
              <a:ext cx="869685" cy="189835"/>
            </a:xfrm>
            <a:prstGeom prst="rect">
              <a:avLst/>
            </a:prstGeom>
          </p:spPr>
        </p:pic>
        <p:pic>
          <p:nvPicPr>
            <p:cNvPr id="1030" name="Picture 6">
              <a:extLst>
                <a:ext uri="{FF2B5EF4-FFF2-40B4-BE49-F238E27FC236}">
                  <a16:creationId xmlns:a16="http://schemas.microsoft.com/office/drawing/2014/main" id="{AFCAA1AE-D349-45EA-BFED-24E44CD965C2}"/>
                </a:ext>
                <a:ext uri="{C183D7F6-B498-43B3-948B-1728B52AA6E4}">
                  <adec:decorative xmlns:adec="http://schemas.microsoft.com/office/drawing/2017/decorative" val="1"/>
                </a:ext>
              </a:extLst>
            </p:cNvPr>
            <p:cNvPicPr>
              <a:picLocks noChangeAspect="1" noChangeArrowheads="1"/>
            </p:cNvPicPr>
            <p:nvPr/>
          </p:nvPicPr>
          <p:blipFill>
            <a:blip r:embed="rId64" cstate="email">
              <a:extLst>
                <a:ext uri="{BEBA8EAE-BF5A-486C-A8C5-ECC9F3942E4B}">
                  <a14:imgProps xmlns:a14="http://schemas.microsoft.com/office/drawing/2010/main">
                    <a14:imgLayer r:embed="rId6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47087" y="3109421"/>
              <a:ext cx="579127" cy="160201"/>
            </a:xfrm>
            <a:prstGeom prst="rect">
              <a:avLst/>
            </a:prstGeom>
            <a:noFill/>
            <a:extLst>
              <a:ext uri="{909E8E84-426E-40DD-AFC4-6F175D3DCCD1}">
                <a14:hiddenFill xmlns:a14="http://schemas.microsoft.com/office/drawing/2010/main">
                  <a:solidFill>
                    <a:srgbClr val="FFFFFF"/>
                  </a:solidFill>
                </a14:hiddenFill>
              </a:ext>
            </a:extLst>
          </p:spPr>
        </p:pic>
        <p:pic>
          <p:nvPicPr>
            <p:cNvPr id="1076" name="Picture 52">
              <a:extLst>
                <a:ext uri="{FF2B5EF4-FFF2-40B4-BE49-F238E27FC236}">
                  <a16:creationId xmlns:a16="http://schemas.microsoft.com/office/drawing/2014/main" id="{3AF779C7-241E-40BC-A78A-D3887181FA67}"/>
                </a:ext>
                <a:ext uri="{C183D7F6-B498-43B3-948B-1728B52AA6E4}">
                  <adec:decorative xmlns:adec="http://schemas.microsoft.com/office/drawing/2017/decorative" val="1"/>
                </a:ext>
              </a:extLst>
            </p:cNvPr>
            <p:cNvPicPr>
              <a:picLocks noChangeAspect="1" noChangeArrowheads="1"/>
            </p:cNvPicPr>
            <p:nvPr/>
          </p:nvPicPr>
          <p:blipFill rotWithShape="1">
            <a:blip r:embed="rId66" cstate="email">
              <a:extLst>
                <a:ext uri="{BEBA8EAE-BF5A-486C-A8C5-ECC9F3942E4B}">
                  <a14:imgProps xmlns:a14="http://schemas.microsoft.com/office/drawing/2010/main">
                    <a14:imgLayer r:embed="rId67">
                      <a14:imgEffect>
                        <a14:brightnessContrast bright="100000"/>
                      </a14:imgEffect>
                    </a14:imgLayer>
                  </a14:imgProps>
                </a:ext>
                <a:ext uri="{28A0092B-C50C-407E-A947-70E740481C1C}">
                  <a14:useLocalDpi xmlns:a14="http://schemas.microsoft.com/office/drawing/2010/main"/>
                </a:ext>
              </a:extLst>
            </a:blip>
            <a:srcRect/>
            <a:stretch/>
          </p:blipFill>
          <p:spPr bwMode="auto">
            <a:xfrm>
              <a:off x="1886783" y="3137989"/>
              <a:ext cx="708660" cy="103065"/>
            </a:xfrm>
            <a:prstGeom prst="rect">
              <a:avLst/>
            </a:prstGeom>
            <a:noFill/>
            <a:extLst>
              <a:ext uri="{909E8E84-426E-40DD-AFC4-6F175D3DCCD1}">
                <a14:hiddenFill xmlns:a14="http://schemas.microsoft.com/office/drawing/2010/main">
                  <a:solidFill>
                    <a:srgbClr val="FFFFFF"/>
                  </a:solidFill>
                </a14:hiddenFill>
              </a:ext>
            </a:extLst>
          </p:spPr>
        </p:pic>
        <p:pic>
          <p:nvPicPr>
            <p:cNvPr id="1078" name="Picture 54">
              <a:extLst>
                <a:ext uri="{FF2B5EF4-FFF2-40B4-BE49-F238E27FC236}">
                  <a16:creationId xmlns:a16="http://schemas.microsoft.com/office/drawing/2014/main" id="{5DA8ED9C-A273-4794-AC40-A4F56D6ABCEF}"/>
                </a:ext>
                <a:ext uri="{C183D7F6-B498-43B3-948B-1728B52AA6E4}">
                  <adec:decorative xmlns:adec="http://schemas.microsoft.com/office/drawing/2017/decorative" val="1"/>
                </a:ext>
              </a:extLst>
            </p:cNvPr>
            <p:cNvPicPr>
              <a:picLocks noChangeAspect="1" noChangeArrowheads="1"/>
            </p:cNvPicPr>
            <p:nvPr/>
          </p:nvPicPr>
          <p:blipFill>
            <a:blip r:embed="rId68" cstate="email">
              <a:extLst>
                <a:ext uri="{BEBA8EAE-BF5A-486C-A8C5-ECC9F3942E4B}">
                  <a14:imgProps xmlns:a14="http://schemas.microsoft.com/office/drawing/2010/main">
                    <a14:imgLayer r:embed="rId6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121881" y="3064717"/>
              <a:ext cx="447392" cy="249608"/>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1032">
              <a:extLst>
                <a:ext uri="{FF2B5EF4-FFF2-40B4-BE49-F238E27FC236}">
                  <a16:creationId xmlns:a16="http://schemas.microsoft.com/office/drawing/2014/main" id="{FF4A6987-42E9-4879-8E94-A64583B12E91}"/>
                </a:ext>
                <a:ext uri="{C183D7F6-B498-43B3-948B-1728B52AA6E4}">
                  <adec:decorative xmlns:adec="http://schemas.microsoft.com/office/drawing/2017/decorative" val="1"/>
                </a:ext>
              </a:extLst>
            </p:cNvPr>
            <p:cNvPicPr>
              <a:picLocks noChangeAspect="1"/>
            </p:cNvPicPr>
            <p:nvPr/>
          </p:nvPicPr>
          <p:blipFill>
            <a:blip r:embed="rId70" cstate="email">
              <a:extLst>
                <a:ext uri="{BEBA8EAE-BF5A-486C-A8C5-ECC9F3942E4B}">
                  <a14:imgProps xmlns:a14="http://schemas.microsoft.com/office/drawing/2010/main">
                    <a14:imgLayer r:embed="rId71">
                      <a14:imgEffect>
                        <a14:brightnessContrast bright="100000"/>
                      </a14:imgEffect>
                    </a14:imgLayer>
                  </a14:imgProps>
                </a:ext>
                <a:ext uri="{28A0092B-C50C-407E-A947-70E740481C1C}">
                  <a14:useLocalDpi xmlns:a14="http://schemas.microsoft.com/office/drawing/2010/main"/>
                </a:ext>
              </a:extLst>
            </a:blip>
            <a:stretch>
              <a:fillRect/>
            </a:stretch>
          </p:blipFill>
          <p:spPr>
            <a:xfrm>
              <a:off x="5154671" y="3110445"/>
              <a:ext cx="799662" cy="158154"/>
            </a:xfrm>
            <a:prstGeom prst="rect">
              <a:avLst/>
            </a:prstGeom>
          </p:spPr>
        </p:pic>
        <p:pic>
          <p:nvPicPr>
            <p:cNvPr id="1037" name="Picture 1036">
              <a:extLst>
                <a:ext uri="{FF2B5EF4-FFF2-40B4-BE49-F238E27FC236}">
                  <a16:creationId xmlns:a16="http://schemas.microsoft.com/office/drawing/2014/main" id="{14F18D64-8F53-407F-954B-830CCABC9642}"/>
                </a:ext>
                <a:ext uri="{C183D7F6-B498-43B3-948B-1728B52AA6E4}">
                  <adec:decorative xmlns:adec="http://schemas.microsoft.com/office/drawing/2017/decorative" val="1"/>
                </a:ext>
              </a:extLst>
            </p:cNvPr>
            <p:cNvPicPr>
              <a:picLocks noChangeAspect="1"/>
            </p:cNvPicPr>
            <p:nvPr/>
          </p:nvPicPr>
          <p:blipFill>
            <a:blip r:embed="rId72" cstate="email">
              <a:extLst>
                <a:ext uri="{BEBA8EAE-BF5A-486C-A8C5-ECC9F3942E4B}">
                  <a14:imgProps xmlns:a14="http://schemas.microsoft.com/office/drawing/2010/main">
                    <a14:imgLayer r:embed="rId73">
                      <a14:imgEffect>
                        <a14:brightnessContrast bright="100000"/>
                      </a14:imgEffect>
                    </a14:imgLayer>
                  </a14:imgProps>
                </a:ext>
                <a:ext uri="{28A0092B-C50C-407E-A947-70E740481C1C}">
                  <a14:useLocalDpi xmlns:a14="http://schemas.microsoft.com/office/drawing/2010/main"/>
                </a:ext>
              </a:extLst>
            </a:blip>
            <a:stretch>
              <a:fillRect/>
            </a:stretch>
          </p:blipFill>
          <p:spPr>
            <a:xfrm>
              <a:off x="6490472" y="3004957"/>
              <a:ext cx="336986" cy="369128"/>
            </a:xfrm>
            <a:prstGeom prst="rect">
              <a:avLst/>
            </a:prstGeom>
          </p:spPr>
        </p:pic>
        <p:pic>
          <p:nvPicPr>
            <p:cNvPr id="1041" name="Picture 1040">
              <a:extLst>
                <a:ext uri="{FF2B5EF4-FFF2-40B4-BE49-F238E27FC236}">
                  <a16:creationId xmlns:a16="http://schemas.microsoft.com/office/drawing/2014/main" id="{C524922F-055B-4A51-9AE5-CDF19B0C6432}"/>
                </a:ext>
                <a:ext uri="{C183D7F6-B498-43B3-948B-1728B52AA6E4}">
                  <adec:decorative xmlns:adec="http://schemas.microsoft.com/office/drawing/2017/decorative" val="1"/>
                </a:ext>
              </a:extLst>
            </p:cNvPr>
            <p:cNvPicPr>
              <a:picLocks noChangeAspect="1"/>
            </p:cNvPicPr>
            <p:nvPr/>
          </p:nvPicPr>
          <p:blipFill>
            <a:blip r:embed="rId74" cstate="email">
              <a:extLst>
                <a:ext uri="{28A0092B-C50C-407E-A947-70E740481C1C}">
                  <a14:useLocalDpi xmlns:a14="http://schemas.microsoft.com/office/drawing/2010/main"/>
                </a:ext>
              </a:extLst>
            </a:blip>
            <a:stretch>
              <a:fillRect/>
            </a:stretch>
          </p:blipFill>
          <p:spPr>
            <a:xfrm>
              <a:off x="7553223" y="2981911"/>
              <a:ext cx="420410" cy="415220"/>
            </a:xfrm>
            <a:prstGeom prst="rect">
              <a:avLst/>
            </a:prstGeom>
          </p:spPr>
        </p:pic>
        <p:pic>
          <p:nvPicPr>
            <p:cNvPr id="162" name="Picture 2">
              <a:extLst>
                <a:ext uri="{FF2B5EF4-FFF2-40B4-BE49-F238E27FC236}">
                  <a16:creationId xmlns:a16="http://schemas.microsoft.com/office/drawing/2014/main" id="{CE4A9721-A328-4EF6-9288-682EDF3273CD}"/>
                </a:ext>
                <a:ext uri="{C183D7F6-B498-43B3-948B-1728B52AA6E4}">
                  <adec:decorative xmlns:adec="http://schemas.microsoft.com/office/drawing/2017/decorative" val="1"/>
                </a:ext>
              </a:extLst>
            </p:cNvPr>
            <p:cNvPicPr>
              <a:picLocks noChangeAspect="1" noChangeArrowheads="1"/>
            </p:cNvPicPr>
            <p:nvPr/>
          </p:nvPicPr>
          <p:blipFill>
            <a:blip r:embed="rId75" cstate="email">
              <a:extLst>
                <a:ext uri="{BEBA8EAE-BF5A-486C-A8C5-ECC9F3942E4B}">
                  <a14:imgProps xmlns:a14="http://schemas.microsoft.com/office/drawing/2010/main">
                    <a14:imgLayer r:embed="rId7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631546" y="3052361"/>
              <a:ext cx="472686"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5" name="Picture 1044">
              <a:extLst>
                <a:ext uri="{FF2B5EF4-FFF2-40B4-BE49-F238E27FC236}">
                  <a16:creationId xmlns:a16="http://schemas.microsoft.com/office/drawing/2014/main" id="{26716F4A-CDCD-4AA8-91F3-70A5ACD7B0A1}"/>
                </a:ext>
                <a:ext uri="{C183D7F6-B498-43B3-948B-1728B52AA6E4}">
                  <adec:decorative xmlns:adec="http://schemas.microsoft.com/office/drawing/2017/decorative" val="1"/>
                </a:ext>
              </a:extLst>
            </p:cNvPr>
            <p:cNvPicPr>
              <a:picLocks noChangeAspect="1"/>
            </p:cNvPicPr>
            <p:nvPr/>
          </p:nvPicPr>
          <p:blipFill>
            <a:blip r:embed="rId77" cstate="email">
              <a:extLst>
                <a:ext uri="{28A0092B-C50C-407E-A947-70E740481C1C}">
                  <a14:useLocalDpi xmlns:a14="http://schemas.microsoft.com/office/drawing/2010/main"/>
                </a:ext>
              </a:extLst>
            </a:blip>
            <a:stretch>
              <a:fillRect/>
            </a:stretch>
          </p:blipFill>
          <p:spPr>
            <a:xfrm>
              <a:off x="9692216" y="3084251"/>
              <a:ext cx="560272" cy="210540"/>
            </a:xfrm>
            <a:prstGeom prst="rect">
              <a:avLst/>
            </a:prstGeom>
          </p:spPr>
        </p:pic>
        <p:pic>
          <p:nvPicPr>
            <p:cNvPr id="1080" name="Picture 56">
              <a:extLst>
                <a:ext uri="{FF2B5EF4-FFF2-40B4-BE49-F238E27FC236}">
                  <a16:creationId xmlns:a16="http://schemas.microsoft.com/office/drawing/2014/main" id="{0855A073-2C25-4717-B227-C4149E52C266}"/>
                </a:ext>
                <a:ext uri="{C183D7F6-B498-43B3-948B-1728B52AA6E4}">
                  <adec:decorative xmlns:adec="http://schemas.microsoft.com/office/drawing/2017/decorative" val="1"/>
                </a:ext>
              </a:extLst>
            </p:cNvPr>
            <p:cNvPicPr>
              <a:picLocks noChangeAspect="1" noChangeArrowheads="1"/>
            </p:cNvPicPr>
            <p:nvPr/>
          </p:nvPicPr>
          <p:blipFill>
            <a:blip r:embed="rId78" cstate="email">
              <a:extLst>
                <a:ext uri="{BEBA8EAE-BF5A-486C-A8C5-ECC9F3942E4B}">
                  <a14:imgProps xmlns:a14="http://schemas.microsoft.com/office/drawing/2010/main">
                    <a14:imgLayer r:embed="rId7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703910" y="3095616"/>
              <a:ext cx="745807" cy="18781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5" name="Group 34">
            <a:extLst>
              <a:ext uri="{FF2B5EF4-FFF2-40B4-BE49-F238E27FC236}">
                <a16:creationId xmlns:a16="http://schemas.microsoft.com/office/drawing/2014/main" id="{E380D7B9-1E87-4BDF-A7DD-636919306F6E}"/>
              </a:ext>
              <a:ext uri="{C183D7F6-B498-43B3-948B-1728B52AA6E4}">
                <adec:decorative xmlns:adec="http://schemas.microsoft.com/office/drawing/2017/decorative" val="1"/>
              </a:ext>
            </a:extLst>
          </p:cNvPr>
          <p:cNvGrpSpPr/>
          <p:nvPr/>
        </p:nvGrpSpPr>
        <p:grpSpPr>
          <a:xfrm>
            <a:off x="894356" y="3465247"/>
            <a:ext cx="10496573" cy="308234"/>
            <a:chOff x="894356" y="3580612"/>
            <a:chExt cx="10496573" cy="308234"/>
          </a:xfrm>
        </p:grpSpPr>
        <p:pic>
          <p:nvPicPr>
            <p:cNvPr id="178" name="Picture 177">
              <a:extLst>
                <a:ext uri="{FF2B5EF4-FFF2-40B4-BE49-F238E27FC236}">
                  <a16:creationId xmlns:a16="http://schemas.microsoft.com/office/drawing/2014/main" id="{E7815731-4FDC-4EF5-9435-F5F7B87DC285}"/>
                </a:ext>
                <a:ext uri="{C183D7F6-B498-43B3-948B-1728B52AA6E4}">
                  <adec:decorative xmlns:adec="http://schemas.microsoft.com/office/drawing/2017/decorative" val="1"/>
                </a:ext>
              </a:extLst>
            </p:cNvPr>
            <p:cNvPicPr>
              <a:picLocks noChangeAspect="1"/>
            </p:cNvPicPr>
            <p:nvPr/>
          </p:nvPicPr>
          <p:blipFill>
            <a:blip r:embed="rId80" cstate="email">
              <a:extLst>
                <a:ext uri="{BEBA8EAE-BF5A-486C-A8C5-ECC9F3942E4B}">
                  <a14:imgProps xmlns:a14="http://schemas.microsoft.com/office/drawing/2010/main">
                    <a14:imgLayer r:embed="rId81">
                      <a14:imgEffect>
                        <a14:brightnessContrast bright="100000"/>
                      </a14:imgEffect>
                    </a14:imgLayer>
                  </a14:imgProps>
                </a:ext>
                <a:ext uri="{28A0092B-C50C-407E-A947-70E740481C1C}">
                  <a14:useLocalDpi xmlns:a14="http://schemas.microsoft.com/office/drawing/2010/main"/>
                </a:ext>
              </a:extLst>
            </a:blip>
            <a:stretch>
              <a:fillRect/>
            </a:stretch>
          </p:blipFill>
          <p:spPr>
            <a:xfrm>
              <a:off x="1941655" y="3625177"/>
              <a:ext cx="598918" cy="219104"/>
            </a:xfrm>
            <a:prstGeom prst="rect">
              <a:avLst/>
            </a:prstGeom>
          </p:spPr>
        </p:pic>
        <p:pic>
          <p:nvPicPr>
            <p:cNvPr id="161" name="My Shape">
              <a:extLst>
                <a:ext uri="{FF2B5EF4-FFF2-40B4-BE49-F238E27FC236}">
                  <a16:creationId xmlns:a16="http://schemas.microsoft.com/office/drawing/2014/main" id="{29422132-E670-4A81-ADB1-8EDE5DF06803}"/>
                </a:ext>
                <a:ext uri="{C183D7F6-B498-43B3-948B-1728B52AA6E4}">
                  <adec:decorative xmlns:adec="http://schemas.microsoft.com/office/drawing/2017/decorative" val="1"/>
                </a:ext>
              </a:extLst>
            </p:cNvPr>
            <p:cNvPicPr>
              <a:picLocks noChangeAspect="1"/>
            </p:cNvPicPr>
            <p:nvPr/>
          </p:nvPicPr>
          <p:blipFill>
            <a:blip r:embed="rId82" cstate="email">
              <a:extLst>
                <a:ext uri="{BEBA8EAE-BF5A-486C-A8C5-ECC9F3942E4B}">
                  <a14:imgProps xmlns:a14="http://schemas.microsoft.com/office/drawing/2010/main">
                    <a14:imgLayer r:embed="rId83">
                      <a14:imgEffect>
                        <a14:brightnessContrast bright="100000"/>
                      </a14:imgEffect>
                    </a14:imgLayer>
                  </a14:imgProps>
                </a:ext>
                <a:ext uri="{28A0092B-C50C-407E-A947-70E740481C1C}">
                  <a14:useLocalDpi xmlns:a14="http://schemas.microsoft.com/office/drawing/2010/main"/>
                </a:ext>
              </a:extLst>
            </a:blip>
            <a:stretch>
              <a:fillRect/>
            </a:stretch>
          </p:blipFill>
          <p:spPr>
            <a:xfrm>
              <a:off x="8576779" y="3580612"/>
              <a:ext cx="582220" cy="308234"/>
            </a:xfrm>
            <a:prstGeom prst="rect">
              <a:avLst/>
            </a:prstGeom>
          </p:spPr>
        </p:pic>
        <p:pic>
          <p:nvPicPr>
            <p:cNvPr id="1036" name="Picture 12">
              <a:extLst>
                <a:ext uri="{FF2B5EF4-FFF2-40B4-BE49-F238E27FC236}">
                  <a16:creationId xmlns:a16="http://schemas.microsoft.com/office/drawing/2014/main" id="{D59A288B-2B5A-49B1-9B77-8B5A26BEA1B1}"/>
                </a:ext>
                <a:ext uri="{C183D7F6-B498-43B3-948B-1728B52AA6E4}">
                  <adec:decorative xmlns:adec="http://schemas.microsoft.com/office/drawing/2017/decorative" val="1"/>
                </a:ext>
              </a:extLst>
            </p:cNvPr>
            <p:cNvPicPr>
              <a:picLocks noChangeAspect="1" noChangeArrowheads="1"/>
            </p:cNvPicPr>
            <p:nvPr/>
          </p:nvPicPr>
          <p:blipFill>
            <a:blip r:embed="rId84" cstate="email">
              <a:extLst>
                <a:ext uri="{BEBA8EAE-BF5A-486C-A8C5-ECC9F3942E4B}">
                  <a14:imgProps xmlns:a14="http://schemas.microsoft.com/office/drawing/2010/main">
                    <a14:imgLayer r:embed="rId8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393679" y="3614254"/>
              <a:ext cx="739498" cy="240952"/>
            </a:xfrm>
            <a:prstGeom prst="rect">
              <a:avLst/>
            </a:prstGeom>
            <a:noFill/>
            <a:extLst>
              <a:ext uri="{909E8E84-426E-40DD-AFC4-6F175D3DCCD1}">
                <a14:hiddenFill xmlns:a14="http://schemas.microsoft.com/office/drawing/2010/main">
                  <a:solidFill>
                    <a:srgbClr val="FFFFFF"/>
                  </a:solidFill>
                </a14:hiddenFill>
              </a:ext>
            </a:extLst>
          </p:spPr>
        </p:pic>
        <p:pic>
          <p:nvPicPr>
            <p:cNvPr id="1051" name="Picture 1050">
              <a:extLst>
                <a:ext uri="{FF2B5EF4-FFF2-40B4-BE49-F238E27FC236}">
                  <a16:creationId xmlns:a16="http://schemas.microsoft.com/office/drawing/2014/main" id="{603E5A79-38F3-44C2-8746-C8B051E3733B}"/>
                </a:ext>
                <a:ext uri="{C183D7F6-B498-43B3-948B-1728B52AA6E4}">
                  <adec:decorative xmlns:adec="http://schemas.microsoft.com/office/drawing/2017/decorative" val="1"/>
                </a:ext>
              </a:extLst>
            </p:cNvPr>
            <p:cNvPicPr>
              <a:picLocks noChangeAspect="1"/>
            </p:cNvPicPr>
            <p:nvPr/>
          </p:nvPicPr>
          <p:blipFill>
            <a:blip r:embed="rId86" cstate="email">
              <a:extLst>
                <a:ext uri="{BEBA8EAE-BF5A-486C-A8C5-ECC9F3942E4B}">
                  <a14:imgProps xmlns:a14="http://schemas.microsoft.com/office/drawing/2010/main">
                    <a14:imgLayer r:embed="rId87">
                      <a14:imgEffect>
                        <a14:brightnessContrast bright="100000"/>
                      </a14:imgEffect>
                    </a14:imgLayer>
                  </a14:imgProps>
                </a:ext>
                <a:ext uri="{28A0092B-C50C-407E-A947-70E740481C1C}">
                  <a14:useLocalDpi xmlns:a14="http://schemas.microsoft.com/office/drawing/2010/main"/>
                </a:ext>
              </a:extLst>
            </a:blip>
            <a:stretch>
              <a:fillRect/>
            </a:stretch>
          </p:blipFill>
          <p:spPr>
            <a:xfrm>
              <a:off x="894356" y="3607282"/>
              <a:ext cx="484588" cy="254894"/>
            </a:xfrm>
            <a:prstGeom prst="rect">
              <a:avLst/>
            </a:prstGeom>
          </p:spPr>
        </p:pic>
        <p:pic>
          <p:nvPicPr>
            <p:cNvPr id="1082" name="Picture 58">
              <a:extLst>
                <a:ext uri="{FF2B5EF4-FFF2-40B4-BE49-F238E27FC236}">
                  <a16:creationId xmlns:a16="http://schemas.microsoft.com/office/drawing/2014/main" id="{DEAD0E84-D2CD-4F70-8650-6C352C9C42E0}"/>
                </a:ext>
                <a:ext uri="{C183D7F6-B498-43B3-948B-1728B52AA6E4}">
                  <adec:decorative xmlns:adec="http://schemas.microsoft.com/office/drawing/2017/decorative" val="1"/>
                </a:ext>
              </a:extLst>
            </p:cNvPr>
            <p:cNvPicPr>
              <a:picLocks noChangeAspect="1" noChangeArrowheads="1"/>
            </p:cNvPicPr>
            <p:nvPr/>
          </p:nvPicPr>
          <p:blipFill>
            <a:blip r:embed="rId88" cstate="email">
              <a:extLst>
                <a:ext uri="{BEBA8EAE-BF5A-486C-A8C5-ECC9F3942E4B}">
                  <a14:imgProps xmlns:a14="http://schemas.microsoft.com/office/drawing/2010/main">
                    <a14:imgLayer r:embed="rId89">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950289" y="3624708"/>
              <a:ext cx="790575" cy="220043"/>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
              <a:extLst>
                <a:ext uri="{FF2B5EF4-FFF2-40B4-BE49-F238E27FC236}">
                  <a16:creationId xmlns:a16="http://schemas.microsoft.com/office/drawing/2014/main" id="{E28BFB81-32FD-49E8-984E-00756BD31670}"/>
                </a:ext>
                <a:ext uri="{C183D7F6-B498-43B3-948B-1728B52AA6E4}">
                  <adec:decorative xmlns:adec="http://schemas.microsoft.com/office/drawing/2017/decorative" val="1"/>
                </a:ext>
              </a:extLst>
            </p:cNvPr>
            <p:cNvPicPr>
              <a:picLocks noChangeAspect="1" noChangeArrowheads="1"/>
            </p:cNvPicPr>
            <p:nvPr/>
          </p:nvPicPr>
          <p:blipFill>
            <a:blip r:embed="rId90" cstate="email">
              <a:extLst>
                <a:ext uri="{28A0092B-C50C-407E-A947-70E740481C1C}">
                  <a14:useLocalDpi xmlns:a14="http://schemas.microsoft.com/office/drawing/2010/main"/>
                </a:ext>
              </a:extLst>
            </a:blip>
            <a:srcRect/>
            <a:stretch>
              <a:fillRect/>
            </a:stretch>
          </p:blipFill>
          <p:spPr bwMode="auto">
            <a:xfrm>
              <a:off x="4210016" y="3642315"/>
              <a:ext cx="480044" cy="184828"/>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1054">
              <a:extLst>
                <a:ext uri="{FF2B5EF4-FFF2-40B4-BE49-F238E27FC236}">
                  <a16:creationId xmlns:a16="http://schemas.microsoft.com/office/drawing/2014/main" id="{39689B07-5083-44EB-8898-BC3D237E5ADA}"/>
                </a:ext>
                <a:ext uri="{C183D7F6-B498-43B3-948B-1728B52AA6E4}">
                  <adec:decorative xmlns:adec="http://schemas.microsoft.com/office/drawing/2017/decorative" val="1"/>
                </a:ext>
              </a:extLst>
            </p:cNvPr>
            <p:cNvPicPr>
              <a:picLocks noChangeAspect="1"/>
            </p:cNvPicPr>
            <p:nvPr/>
          </p:nvPicPr>
          <p:blipFill>
            <a:blip r:embed="rId91" cstate="email">
              <a:extLst>
                <a:ext uri="{BEBA8EAE-BF5A-486C-A8C5-ECC9F3942E4B}">
                  <a14:imgProps xmlns:a14="http://schemas.microsoft.com/office/drawing/2010/main">
                    <a14:imgLayer r:embed="rId92">
                      <a14:imgEffect>
                        <a14:brightnessContrast bright="100000"/>
                      </a14:imgEffect>
                    </a14:imgLayer>
                  </a14:imgProps>
                </a:ext>
                <a:ext uri="{28A0092B-C50C-407E-A947-70E740481C1C}">
                  <a14:useLocalDpi xmlns:a14="http://schemas.microsoft.com/office/drawing/2010/main"/>
                </a:ext>
              </a:extLst>
            </a:blip>
            <a:stretch>
              <a:fillRect/>
            </a:stretch>
          </p:blipFill>
          <p:spPr>
            <a:xfrm>
              <a:off x="5268970" y="3647718"/>
              <a:ext cx="571062" cy="174024"/>
            </a:xfrm>
            <a:prstGeom prst="rect">
              <a:avLst/>
            </a:prstGeom>
          </p:spPr>
        </p:pic>
        <p:pic>
          <p:nvPicPr>
            <p:cNvPr id="1084" name="Picture 60">
              <a:extLst>
                <a:ext uri="{FF2B5EF4-FFF2-40B4-BE49-F238E27FC236}">
                  <a16:creationId xmlns:a16="http://schemas.microsoft.com/office/drawing/2014/main" id="{84776EF4-3B94-4FBB-B4BE-776043856BC1}"/>
                </a:ext>
                <a:ext uri="{C183D7F6-B498-43B3-948B-1728B52AA6E4}">
                  <adec:decorative xmlns:adec="http://schemas.microsoft.com/office/drawing/2017/decorative" val="1"/>
                </a:ext>
              </a:extLst>
            </p:cNvPr>
            <p:cNvPicPr>
              <a:picLocks noChangeAspect="1" noChangeArrowheads="1"/>
            </p:cNvPicPr>
            <p:nvPr/>
          </p:nvPicPr>
          <p:blipFill>
            <a:blip r:embed="rId93" cstate="email">
              <a:extLst>
                <a:ext uri="{BEBA8EAE-BF5A-486C-A8C5-ECC9F3942E4B}">
                  <a14:imgProps xmlns:a14="http://schemas.microsoft.com/office/drawing/2010/main">
                    <a14:imgLayer r:embed="rId9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15847" y="3657886"/>
              <a:ext cx="686236" cy="153688"/>
            </a:xfrm>
            <a:prstGeom prst="rect">
              <a:avLst/>
            </a:prstGeom>
            <a:noFill/>
            <a:extLst>
              <a:ext uri="{909E8E84-426E-40DD-AFC4-6F175D3DCCD1}">
                <a14:hiddenFill xmlns:a14="http://schemas.microsoft.com/office/drawing/2010/main">
                  <a:solidFill>
                    <a:srgbClr val="FFFFFF"/>
                  </a:solidFill>
                </a14:hiddenFill>
              </a:ext>
            </a:extLst>
          </p:spPr>
        </p:pic>
        <p:pic>
          <p:nvPicPr>
            <p:cNvPr id="1086" name="Picture 62">
              <a:extLst>
                <a:ext uri="{FF2B5EF4-FFF2-40B4-BE49-F238E27FC236}">
                  <a16:creationId xmlns:a16="http://schemas.microsoft.com/office/drawing/2014/main" id="{563E0E2D-350A-4092-B344-D703019999F9}"/>
                </a:ext>
                <a:ext uri="{C183D7F6-B498-43B3-948B-1728B52AA6E4}">
                  <adec:decorative xmlns:adec="http://schemas.microsoft.com/office/drawing/2017/decorative" val="1"/>
                </a:ext>
              </a:extLst>
            </p:cNvPr>
            <p:cNvPicPr>
              <a:picLocks noChangeAspect="1" noChangeArrowheads="1"/>
            </p:cNvPicPr>
            <p:nvPr/>
          </p:nvPicPr>
          <p:blipFill>
            <a:blip r:embed="rId95" cstate="email">
              <a:extLst>
                <a:ext uri="{BEBA8EAE-BF5A-486C-A8C5-ECC9F3942E4B}">
                  <a14:imgProps xmlns:a14="http://schemas.microsoft.com/office/drawing/2010/main">
                    <a14:imgLayer r:embed="rId9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572302" y="3650719"/>
              <a:ext cx="800100" cy="168021"/>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1058">
              <a:extLst>
                <a:ext uri="{FF2B5EF4-FFF2-40B4-BE49-F238E27FC236}">
                  <a16:creationId xmlns:a16="http://schemas.microsoft.com/office/drawing/2014/main" id="{63735467-0C36-40BC-8669-C91F76240415}"/>
                </a:ext>
                <a:ext uri="{C183D7F6-B498-43B3-948B-1728B52AA6E4}">
                  <adec:decorative xmlns:adec="http://schemas.microsoft.com/office/drawing/2017/decorative" val="1"/>
                </a:ext>
              </a:extLst>
            </p:cNvPr>
            <p:cNvPicPr>
              <a:picLocks noChangeAspect="1"/>
            </p:cNvPicPr>
            <p:nvPr/>
          </p:nvPicPr>
          <p:blipFill>
            <a:blip r:embed="rId97" cstate="email">
              <a:extLst>
                <a:ext uri="{BEBA8EAE-BF5A-486C-A8C5-ECC9F3942E4B}">
                  <a14:imgProps xmlns:a14="http://schemas.microsoft.com/office/drawing/2010/main">
                    <a14:imgLayer r:embed="rId98">
                      <a14:imgEffect>
                        <a14:brightnessContrast bright="100000"/>
                      </a14:imgEffect>
                    </a14:imgLayer>
                  </a14:imgProps>
                </a:ext>
                <a:ext uri="{28A0092B-C50C-407E-A947-70E740481C1C}">
                  <a14:useLocalDpi xmlns:a14="http://schemas.microsoft.com/office/drawing/2010/main"/>
                </a:ext>
              </a:extLst>
            </a:blip>
            <a:stretch>
              <a:fillRect/>
            </a:stretch>
          </p:blipFill>
          <p:spPr>
            <a:xfrm>
              <a:off x="10762698" y="3678212"/>
              <a:ext cx="628231" cy="113034"/>
            </a:xfrm>
            <a:prstGeom prst="rect">
              <a:avLst/>
            </a:prstGeom>
          </p:spPr>
        </p:pic>
      </p:grpSp>
      <p:grpSp>
        <p:nvGrpSpPr>
          <p:cNvPr id="36" name="Group 35">
            <a:extLst>
              <a:ext uri="{FF2B5EF4-FFF2-40B4-BE49-F238E27FC236}">
                <a16:creationId xmlns:a16="http://schemas.microsoft.com/office/drawing/2014/main" id="{20E6F7F8-35C3-4B55-8B32-498F9F949E21}"/>
              </a:ext>
              <a:ext uri="{C183D7F6-B498-43B3-948B-1728B52AA6E4}">
                <adec:decorative xmlns:adec="http://schemas.microsoft.com/office/drawing/2017/decorative" val="1"/>
              </a:ext>
            </a:extLst>
          </p:cNvPr>
          <p:cNvGrpSpPr/>
          <p:nvPr/>
        </p:nvGrpSpPr>
        <p:grpSpPr>
          <a:xfrm>
            <a:off x="883971" y="3965496"/>
            <a:ext cx="10463352" cy="306398"/>
            <a:chOff x="883971" y="4126738"/>
            <a:chExt cx="10463352" cy="306398"/>
          </a:xfrm>
        </p:grpSpPr>
        <p:pic>
          <p:nvPicPr>
            <p:cNvPr id="159" name="Picture 158">
              <a:extLst>
                <a:ext uri="{FF2B5EF4-FFF2-40B4-BE49-F238E27FC236}">
                  <a16:creationId xmlns:a16="http://schemas.microsoft.com/office/drawing/2014/main" id="{C0274F6D-1861-4050-914B-13EE73AC76F8}"/>
                </a:ext>
                <a:ext uri="{C183D7F6-B498-43B3-948B-1728B52AA6E4}">
                  <adec:decorative xmlns:adec="http://schemas.microsoft.com/office/drawing/2017/decorative" val="1"/>
                </a:ext>
              </a:extLst>
            </p:cNvPr>
            <p:cNvPicPr>
              <a:picLocks noChangeAspect="1"/>
            </p:cNvPicPr>
            <p:nvPr/>
          </p:nvPicPr>
          <p:blipFill>
            <a:blip r:embed="rId99" cstate="email">
              <a:extLst>
                <a:ext uri="{BEBA8EAE-BF5A-486C-A8C5-ECC9F3942E4B}">
                  <a14:imgProps xmlns:a14="http://schemas.microsoft.com/office/drawing/2010/main">
                    <a14:imgLayer r:embed="rId100">
                      <a14:imgEffect>
                        <a14:brightnessContrast bright="100000"/>
                      </a14:imgEffect>
                    </a14:imgLayer>
                  </a14:imgProps>
                </a:ext>
                <a:ext uri="{28A0092B-C50C-407E-A947-70E740481C1C}">
                  <a14:useLocalDpi xmlns:a14="http://schemas.microsoft.com/office/drawing/2010/main"/>
                </a:ext>
              </a:extLst>
            </a:blip>
            <a:stretch>
              <a:fillRect/>
            </a:stretch>
          </p:blipFill>
          <p:spPr>
            <a:xfrm>
              <a:off x="2906141" y="4200329"/>
              <a:ext cx="878872" cy="159216"/>
            </a:xfrm>
            <a:prstGeom prst="rect">
              <a:avLst/>
            </a:prstGeom>
          </p:spPr>
        </p:pic>
        <p:pic>
          <p:nvPicPr>
            <p:cNvPr id="167" name="Picture 166">
              <a:extLst>
                <a:ext uri="{FF2B5EF4-FFF2-40B4-BE49-F238E27FC236}">
                  <a16:creationId xmlns:a16="http://schemas.microsoft.com/office/drawing/2014/main" id="{A2D3A239-462E-43FC-874A-2B7FEB0ACEFE}"/>
                </a:ext>
                <a:ext uri="{C183D7F6-B498-43B3-948B-1728B52AA6E4}">
                  <adec:decorative xmlns:adec="http://schemas.microsoft.com/office/drawing/2017/decorative" val="1"/>
                </a:ext>
              </a:extLst>
            </p:cNvPr>
            <p:cNvPicPr>
              <a:picLocks noChangeAspect="1"/>
            </p:cNvPicPr>
            <p:nvPr/>
          </p:nvPicPr>
          <p:blipFill>
            <a:blip r:embed="rId101" cstate="email">
              <a:extLst>
                <a:ext uri="{BEBA8EAE-BF5A-486C-A8C5-ECC9F3942E4B}">
                  <a14:imgProps xmlns:a14="http://schemas.microsoft.com/office/drawing/2010/main">
                    <a14:imgLayer r:embed="rId102">
                      <a14:imgEffect>
                        <a14:brightnessContrast bright="100000"/>
                      </a14:imgEffect>
                    </a14:imgLayer>
                  </a14:imgProps>
                </a:ext>
                <a:ext uri="{28A0092B-C50C-407E-A947-70E740481C1C}">
                  <a14:useLocalDpi xmlns:a14="http://schemas.microsoft.com/office/drawing/2010/main"/>
                </a:ext>
              </a:extLst>
            </a:blip>
            <a:stretch>
              <a:fillRect/>
            </a:stretch>
          </p:blipFill>
          <p:spPr>
            <a:xfrm>
              <a:off x="7410394" y="4209263"/>
              <a:ext cx="706068" cy="141350"/>
            </a:xfrm>
            <a:prstGeom prst="rect">
              <a:avLst/>
            </a:prstGeom>
          </p:spPr>
        </p:pic>
        <p:pic>
          <p:nvPicPr>
            <p:cNvPr id="183" name="Picture 182">
              <a:extLst>
                <a:ext uri="{FF2B5EF4-FFF2-40B4-BE49-F238E27FC236}">
                  <a16:creationId xmlns:a16="http://schemas.microsoft.com/office/drawing/2014/main" id="{652C2CC9-92EC-4ED1-AE0C-36D8C6BE4745}"/>
                </a:ext>
                <a:ext uri="{C183D7F6-B498-43B3-948B-1728B52AA6E4}">
                  <adec:decorative xmlns:adec="http://schemas.microsoft.com/office/drawing/2017/decorative" val="1"/>
                </a:ext>
              </a:extLst>
            </p:cNvPr>
            <p:cNvPicPr>
              <a:picLocks noChangeAspect="1"/>
            </p:cNvPicPr>
            <p:nvPr/>
          </p:nvPicPr>
          <p:blipFill rotWithShape="1">
            <a:blip r:embed="rId103" cstate="email">
              <a:extLst>
                <a:ext uri="{BEBA8EAE-BF5A-486C-A8C5-ECC9F3942E4B}">
                  <a14:imgProps xmlns:a14="http://schemas.microsoft.com/office/drawing/2010/main">
                    <a14:imgLayer r:embed="rId104">
                      <a14:imgEffect>
                        <a14:brightnessContrast bright="100000"/>
                      </a14:imgEffect>
                    </a14:imgLayer>
                  </a14:imgProps>
                </a:ext>
                <a:ext uri="{28A0092B-C50C-407E-A947-70E740481C1C}">
                  <a14:useLocalDpi xmlns:a14="http://schemas.microsoft.com/office/drawing/2010/main"/>
                </a:ext>
              </a:extLst>
            </a:blip>
            <a:srcRect/>
            <a:stretch/>
          </p:blipFill>
          <p:spPr>
            <a:xfrm>
              <a:off x="9691422" y="4195572"/>
              <a:ext cx="561860" cy="168730"/>
            </a:xfrm>
            <a:prstGeom prst="rect">
              <a:avLst/>
            </a:prstGeom>
          </p:spPr>
        </p:pic>
        <p:pic>
          <p:nvPicPr>
            <p:cNvPr id="1028" name="Picture 4">
              <a:extLst>
                <a:ext uri="{FF2B5EF4-FFF2-40B4-BE49-F238E27FC236}">
                  <a16:creationId xmlns:a16="http://schemas.microsoft.com/office/drawing/2014/main" id="{A086213C-9CFC-46B2-9DF0-246EB9ACC4D8}"/>
                </a:ext>
                <a:ext uri="{C183D7F6-B498-43B3-948B-1728B52AA6E4}">
                  <adec:decorative xmlns:adec="http://schemas.microsoft.com/office/drawing/2017/decorative" val="1"/>
                </a:ext>
              </a:extLst>
            </p:cNvPr>
            <p:cNvPicPr>
              <a:picLocks noChangeAspect="1" noChangeArrowheads="1"/>
            </p:cNvPicPr>
            <p:nvPr/>
          </p:nvPicPr>
          <p:blipFill rotWithShape="1">
            <a:blip r:embed="rId105" cstate="email">
              <a:extLst>
                <a:ext uri="{BEBA8EAE-BF5A-486C-A8C5-ECC9F3942E4B}">
                  <a14:imgProps xmlns:a14="http://schemas.microsoft.com/office/drawing/2010/main">
                    <a14:imgLayer r:embed="rId106">
                      <a14:imgEffect>
                        <a14:brightnessContrast bright="100000"/>
                      </a14:imgEffect>
                    </a14:imgLayer>
                  </a14:imgProps>
                </a:ext>
                <a:ext uri="{28A0092B-C50C-407E-A947-70E740481C1C}">
                  <a14:useLocalDpi xmlns:a14="http://schemas.microsoft.com/office/drawing/2010/main"/>
                </a:ext>
              </a:extLst>
            </a:blip>
            <a:srcRect/>
            <a:stretch/>
          </p:blipFill>
          <p:spPr bwMode="auto">
            <a:xfrm>
              <a:off x="6433957" y="4157963"/>
              <a:ext cx="450016" cy="243950"/>
            </a:xfrm>
            <a:prstGeom prst="rect">
              <a:avLst/>
            </a:prstGeom>
            <a:noFill/>
            <a:extLst>
              <a:ext uri="{909E8E84-426E-40DD-AFC4-6F175D3DCCD1}">
                <a14:hiddenFill xmlns:a14="http://schemas.microsoft.com/office/drawing/2010/main">
                  <a:solidFill>
                    <a:srgbClr val="FFFFFF"/>
                  </a:solidFill>
                </a14:hiddenFill>
              </a:ext>
            </a:extLst>
          </p:spPr>
        </p:pic>
        <p:pic>
          <p:nvPicPr>
            <p:cNvPr id="1088" name="Picture 64">
              <a:extLst>
                <a:ext uri="{FF2B5EF4-FFF2-40B4-BE49-F238E27FC236}">
                  <a16:creationId xmlns:a16="http://schemas.microsoft.com/office/drawing/2014/main" id="{985DF1AB-E8A7-463D-A6D6-6D049CCD3166}"/>
                </a:ext>
                <a:ext uri="{C183D7F6-B498-43B3-948B-1728B52AA6E4}">
                  <adec:decorative xmlns:adec="http://schemas.microsoft.com/office/drawing/2017/decorative" val="1"/>
                </a:ext>
              </a:extLst>
            </p:cNvPr>
            <p:cNvPicPr>
              <a:picLocks noChangeAspect="1" noChangeArrowheads="1"/>
            </p:cNvPicPr>
            <p:nvPr/>
          </p:nvPicPr>
          <p:blipFill>
            <a:blip r:embed="rId107" cstate="email">
              <a:extLst>
                <a:ext uri="{BEBA8EAE-BF5A-486C-A8C5-ECC9F3942E4B}">
                  <a14:imgProps xmlns:a14="http://schemas.microsoft.com/office/drawing/2010/main">
                    <a14:imgLayer r:embed="rId10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883971" y="4148302"/>
              <a:ext cx="505358" cy="263272"/>
            </a:xfrm>
            <a:prstGeom prst="rect">
              <a:avLst/>
            </a:prstGeom>
            <a:noFill/>
            <a:extLst>
              <a:ext uri="{909E8E84-426E-40DD-AFC4-6F175D3DCCD1}">
                <a14:hiddenFill xmlns:a14="http://schemas.microsoft.com/office/drawing/2010/main">
                  <a:solidFill>
                    <a:srgbClr val="FFFFFF"/>
                  </a:solidFill>
                </a14:hiddenFill>
              </a:ext>
            </a:extLst>
          </p:spPr>
        </p:pic>
        <p:pic>
          <p:nvPicPr>
            <p:cNvPr id="1090" name="Picture 66">
              <a:extLst>
                <a:ext uri="{FF2B5EF4-FFF2-40B4-BE49-F238E27FC236}">
                  <a16:creationId xmlns:a16="http://schemas.microsoft.com/office/drawing/2014/main" id="{4C895D57-4600-4B34-B5BD-25304F2B8FC1}"/>
                </a:ext>
                <a:ext uri="{C183D7F6-B498-43B3-948B-1728B52AA6E4}">
                  <adec:decorative xmlns:adec="http://schemas.microsoft.com/office/drawing/2017/decorative" val="1"/>
                </a:ext>
              </a:extLst>
            </p:cNvPr>
            <p:cNvPicPr>
              <a:picLocks noChangeAspect="1" noChangeArrowheads="1"/>
            </p:cNvPicPr>
            <p:nvPr/>
          </p:nvPicPr>
          <p:blipFill rotWithShape="1">
            <a:blip r:embed="rId109" cstate="email">
              <a:extLst>
                <a:ext uri="{BEBA8EAE-BF5A-486C-A8C5-ECC9F3942E4B}">
                  <a14:imgProps xmlns:a14="http://schemas.microsoft.com/office/drawing/2010/main">
                    <a14:imgLayer r:embed="rId110">
                      <a14:imgEffect>
                        <a14:brightnessContrast bright="100000"/>
                      </a14:imgEffect>
                    </a14:imgLayer>
                  </a14:imgProps>
                </a:ext>
                <a:ext uri="{28A0092B-C50C-407E-A947-70E740481C1C}">
                  <a14:useLocalDpi xmlns:a14="http://schemas.microsoft.com/office/drawing/2010/main"/>
                </a:ext>
              </a:extLst>
            </a:blip>
            <a:srcRect/>
            <a:stretch/>
          </p:blipFill>
          <p:spPr bwMode="auto">
            <a:xfrm>
              <a:off x="1969274" y="4180877"/>
              <a:ext cx="543678" cy="198120"/>
            </a:xfrm>
            <a:prstGeom prst="rect">
              <a:avLst/>
            </a:prstGeom>
            <a:noFill/>
            <a:extLst>
              <a:ext uri="{909E8E84-426E-40DD-AFC4-6F175D3DCCD1}">
                <a14:hiddenFill xmlns:a14="http://schemas.microsoft.com/office/drawing/2010/main">
                  <a:solidFill>
                    <a:srgbClr val="FFFFFF"/>
                  </a:solidFill>
                </a14:hiddenFill>
              </a:ext>
            </a:extLst>
          </p:spPr>
        </p:pic>
        <p:pic>
          <p:nvPicPr>
            <p:cNvPr id="1092" name="Picture 68">
              <a:extLst>
                <a:ext uri="{FF2B5EF4-FFF2-40B4-BE49-F238E27FC236}">
                  <a16:creationId xmlns:a16="http://schemas.microsoft.com/office/drawing/2014/main" id="{602470B7-D48B-4AF6-8281-EB2548BBD8C8}"/>
                </a:ext>
                <a:ext uri="{C183D7F6-B498-43B3-948B-1728B52AA6E4}">
                  <adec:decorative xmlns:adec="http://schemas.microsoft.com/office/drawing/2017/decorative" val="1"/>
                </a:ext>
              </a:extLst>
            </p:cNvPr>
            <p:cNvPicPr>
              <a:picLocks noChangeAspect="1" noChangeArrowheads="1"/>
            </p:cNvPicPr>
            <p:nvPr/>
          </p:nvPicPr>
          <p:blipFill>
            <a:blip r:embed="rId111" cstate="email">
              <a:extLst>
                <a:ext uri="{BEBA8EAE-BF5A-486C-A8C5-ECC9F3942E4B}">
                  <a14:imgProps xmlns:a14="http://schemas.microsoft.com/office/drawing/2010/main">
                    <a14:imgLayer r:embed="rId11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105413" y="4212313"/>
              <a:ext cx="689250" cy="135248"/>
            </a:xfrm>
            <a:prstGeom prst="rect">
              <a:avLst/>
            </a:prstGeom>
            <a:noFill/>
            <a:extLst>
              <a:ext uri="{909E8E84-426E-40DD-AFC4-6F175D3DCCD1}">
                <a14:hiddenFill xmlns:a14="http://schemas.microsoft.com/office/drawing/2010/main">
                  <a:solidFill>
                    <a:srgbClr val="FFFFFF"/>
                  </a:solidFill>
                </a14:hiddenFill>
              </a:ext>
            </a:extLst>
          </p:spPr>
        </p:pic>
        <p:pic>
          <p:nvPicPr>
            <p:cNvPr id="1065" name="Picture 1064">
              <a:extLst>
                <a:ext uri="{FF2B5EF4-FFF2-40B4-BE49-F238E27FC236}">
                  <a16:creationId xmlns:a16="http://schemas.microsoft.com/office/drawing/2014/main" id="{E1E7205A-8F9F-4ECC-94B2-3B5B20D2EDF5}"/>
                </a:ext>
                <a:ext uri="{C183D7F6-B498-43B3-948B-1728B52AA6E4}">
                  <adec:decorative xmlns:adec="http://schemas.microsoft.com/office/drawing/2017/decorative" val="1"/>
                </a:ext>
              </a:extLst>
            </p:cNvPr>
            <p:cNvPicPr>
              <a:picLocks noChangeAspect="1"/>
            </p:cNvPicPr>
            <p:nvPr/>
          </p:nvPicPr>
          <p:blipFill>
            <a:blip r:embed="rId113" cstate="email">
              <a:extLst>
                <a:ext uri="{BEBA8EAE-BF5A-486C-A8C5-ECC9F3942E4B}">
                  <a14:imgProps xmlns:a14="http://schemas.microsoft.com/office/drawing/2010/main">
                    <a14:imgLayer r:embed="rId114">
                      <a14:imgEffect>
                        <a14:brightnessContrast bright="100000"/>
                      </a14:imgEffect>
                    </a14:imgLayer>
                  </a14:imgProps>
                </a:ext>
                <a:ext uri="{28A0092B-C50C-407E-A947-70E740481C1C}">
                  <a14:useLocalDpi xmlns:a14="http://schemas.microsoft.com/office/drawing/2010/main"/>
                </a:ext>
              </a:extLst>
            </a:blip>
            <a:stretch>
              <a:fillRect/>
            </a:stretch>
          </p:blipFill>
          <p:spPr>
            <a:xfrm>
              <a:off x="5290401" y="4126738"/>
              <a:ext cx="528200" cy="306398"/>
            </a:xfrm>
            <a:prstGeom prst="rect">
              <a:avLst/>
            </a:prstGeom>
          </p:spPr>
        </p:pic>
        <p:pic>
          <p:nvPicPr>
            <p:cNvPr id="1094" name="Picture 70">
              <a:extLst>
                <a:ext uri="{FF2B5EF4-FFF2-40B4-BE49-F238E27FC236}">
                  <a16:creationId xmlns:a16="http://schemas.microsoft.com/office/drawing/2014/main" id="{33FDB4A7-F67C-43B7-892B-2FB960B31F47}"/>
                </a:ext>
                <a:ext uri="{C183D7F6-B498-43B3-948B-1728B52AA6E4}">
                  <adec:decorative xmlns:adec="http://schemas.microsoft.com/office/drawing/2017/decorative" val="1"/>
                </a:ext>
              </a:extLst>
            </p:cNvPr>
            <p:cNvPicPr>
              <a:picLocks noChangeAspect="1" noChangeArrowheads="1"/>
            </p:cNvPicPr>
            <p:nvPr/>
          </p:nvPicPr>
          <p:blipFill rotWithShape="1">
            <a:blip r:embed="rId115" cstate="email">
              <a:extLst>
                <a:ext uri="{BEBA8EAE-BF5A-486C-A8C5-ECC9F3942E4B}">
                  <a14:imgProps xmlns:a14="http://schemas.microsoft.com/office/drawing/2010/main">
                    <a14:imgLayer r:embed="rId116">
                      <a14:imgEffect>
                        <a14:brightnessContrast bright="100000"/>
                      </a14:imgEffect>
                    </a14:imgLayer>
                  </a14:imgProps>
                </a:ext>
                <a:ext uri="{28A0092B-C50C-407E-A947-70E740481C1C}">
                  <a14:useLocalDpi xmlns:a14="http://schemas.microsoft.com/office/drawing/2010/main"/>
                </a:ext>
              </a:extLst>
            </a:blip>
            <a:srcRect/>
            <a:stretch/>
          </p:blipFill>
          <p:spPr bwMode="auto">
            <a:xfrm>
              <a:off x="8588385" y="4142777"/>
              <a:ext cx="559008" cy="274320"/>
            </a:xfrm>
            <a:prstGeom prst="rect">
              <a:avLst/>
            </a:prstGeom>
            <a:noFill/>
            <a:extLst>
              <a:ext uri="{909E8E84-426E-40DD-AFC4-6F175D3DCCD1}">
                <a14:hiddenFill xmlns:a14="http://schemas.microsoft.com/office/drawing/2010/main">
                  <a:solidFill>
                    <a:srgbClr val="FFFFFF"/>
                  </a:solidFill>
                </a14:hiddenFill>
              </a:ext>
            </a:extLst>
          </p:spPr>
        </p:pic>
        <p:pic>
          <p:nvPicPr>
            <p:cNvPr id="1096" name="Picture 72">
              <a:extLst>
                <a:ext uri="{FF2B5EF4-FFF2-40B4-BE49-F238E27FC236}">
                  <a16:creationId xmlns:a16="http://schemas.microsoft.com/office/drawing/2014/main" id="{3E12570B-5B3E-4C64-B51B-D1DAA47D89F0}"/>
                </a:ext>
                <a:ext uri="{C183D7F6-B498-43B3-948B-1728B52AA6E4}">
                  <adec:decorative xmlns:adec="http://schemas.microsoft.com/office/drawing/2017/decorative" val="1"/>
                </a:ext>
              </a:extLst>
            </p:cNvPr>
            <p:cNvPicPr>
              <a:picLocks noChangeAspect="1" noChangeArrowheads="1"/>
            </p:cNvPicPr>
            <p:nvPr/>
          </p:nvPicPr>
          <p:blipFill>
            <a:blip r:embed="rId117" cstate="email">
              <a:extLst>
                <a:ext uri="{BEBA8EAE-BF5A-486C-A8C5-ECC9F3942E4B}">
                  <a14:imgProps xmlns:a14="http://schemas.microsoft.com/office/drawing/2010/main">
                    <a14:imgLayer r:embed="rId11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806303" y="4235264"/>
              <a:ext cx="541020" cy="8934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8EC80440-AFEF-454E-9F49-980A285645EB}"/>
              </a:ext>
              <a:ext uri="{C183D7F6-B498-43B3-948B-1728B52AA6E4}">
                <adec:decorative xmlns:adec="http://schemas.microsoft.com/office/drawing/2017/decorative" val="1"/>
              </a:ext>
            </a:extLst>
          </p:cNvPr>
          <p:cNvGrpSpPr/>
          <p:nvPr/>
        </p:nvGrpSpPr>
        <p:grpSpPr>
          <a:xfrm>
            <a:off x="792543" y="4342231"/>
            <a:ext cx="10527298" cy="551590"/>
            <a:chOff x="792543" y="4549350"/>
            <a:chExt cx="10527298" cy="551590"/>
          </a:xfrm>
        </p:grpSpPr>
        <p:pic>
          <p:nvPicPr>
            <p:cNvPr id="15" name="Picture 14">
              <a:extLst>
                <a:ext uri="{FF2B5EF4-FFF2-40B4-BE49-F238E27FC236}">
                  <a16:creationId xmlns:a16="http://schemas.microsoft.com/office/drawing/2014/main" id="{6A39A73E-DD1D-4D67-87BC-B18316B2C0D5}"/>
                </a:ext>
                <a:ext uri="{C183D7F6-B498-43B3-948B-1728B52AA6E4}">
                  <adec:decorative xmlns:adec="http://schemas.microsoft.com/office/drawing/2017/decorative" val="1"/>
                </a:ext>
              </a:extLst>
            </p:cNvPr>
            <p:cNvPicPr>
              <a:picLocks noChangeAspect="1"/>
            </p:cNvPicPr>
            <p:nvPr/>
          </p:nvPicPr>
          <p:blipFill>
            <a:blip r:embed="rId119" cstate="email">
              <a:extLst>
                <a:ext uri="{BEBA8EAE-BF5A-486C-A8C5-ECC9F3942E4B}">
                  <a14:imgProps xmlns:a14="http://schemas.microsoft.com/office/drawing/2010/main">
                    <a14:imgLayer r:embed="rId120">
                      <a14:imgEffect>
                        <a14:brightnessContrast bright="100000"/>
                      </a14:imgEffect>
                    </a14:imgLayer>
                  </a14:imgProps>
                </a:ext>
                <a:ext uri="{28A0092B-C50C-407E-A947-70E740481C1C}">
                  <a14:useLocalDpi xmlns:a14="http://schemas.microsoft.com/office/drawing/2010/main"/>
                </a:ext>
              </a:extLst>
            </a:blip>
            <a:stretch>
              <a:fillRect/>
            </a:stretch>
          </p:blipFill>
          <p:spPr>
            <a:xfrm>
              <a:off x="8635945" y="4718418"/>
              <a:ext cx="463889" cy="213455"/>
            </a:xfrm>
            <a:prstGeom prst="rect">
              <a:avLst/>
            </a:prstGeom>
          </p:spPr>
        </p:pic>
        <p:pic>
          <p:nvPicPr>
            <p:cNvPr id="157" name="Picture 156">
              <a:extLst>
                <a:ext uri="{FF2B5EF4-FFF2-40B4-BE49-F238E27FC236}">
                  <a16:creationId xmlns:a16="http://schemas.microsoft.com/office/drawing/2014/main" id="{3198BF1A-DDE6-4065-8B04-0CEF9071DFA3}"/>
                </a:ext>
                <a:ext uri="{C183D7F6-B498-43B3-948B-1728B52AA6E4}">
                  <adec:decorative xmlns:adec="http://schemas.microsoft.com/office/drawing/2017/decorative" val="1"/>
                </a:ext>
              </a:extLst>
            </p:cNvPr>
            <p:cNvPicPr>
              <a:picLocks noChangeAspect="1"/>
            </p:cNvPicPr>
            <p:nvPr/>
          </p:nvPicPr>
          <p:blipFill>
            <a:blip r:embed="rId121" cstate="email">
              <a:extLst>
                <a:ext uri="{BEBA8EAE-BF5A-486C-A8C5-ECC9F3942E4B}">
                  <a14:imgProps xmlns:a14="http://schemas.microsoft.com/office/drawing/2010/main">
                    <a14:imgLayer r:embed="rId122">
                      <a14:imgEffect>
                        <a14:brightnessContrast bright="100000"/>
                      </a14:imgEffect>
                    </a14:imgLayer>
                  </a14:imgProps>
                </a:ext>
                <a:ext uri="{28A0092B-C50C-407E-A947-70E740481C1C}">
                  <a14:useLocalDpi xmlns:a14="http://schemas.microsoft.com/office/drawing/2010/main"/>
                </a:ext>
              </a:extLst>
            </a:blip>
            <a:stretch>
              <a:fillRect/>
            </a:stretch>
          </p:blipFill>
          <p:spPr>
            <a:xfrm>
              <a:off x="9716029" y="4734364"/>
              <a:ext cx="512648" cy="181562"/>
            </a:xfrm>
            <a:prstGeom prst="rect">
              <a:avLst/>
            </a:prstGeom>
          </p:spPr>
        </p:pic>
        <p:pic>
          <p:nvPicPr>
            <p:cNvPr id="1032" name="Picture 8">
              <a:extLst>
                <a:ext uri="{FF2B5EF4-FFF2-40B4-BE49-F238E27FC236}">
                  <a16:creationId xmlns:a16="http://schemas.microsoft.com/office/drawing/2014/main" id="{7079E95B-0A00-4A43-ACBA-1F79EFAF25F5}"/>
                </a:ext>
                <a:ext uri="{C183D7F6-B498-43B3-948B-1728B52AA6E4}">
                  <adec:decorative xmlns:adec="http://schemas.microsoft.com/office/drawing/2017/decorative" val="1"/>
                </a:ext>
              </a:extLst>
            </p:cNvPr>
            <p:cNvPicPr>
              <a:picLocks noChangeAspect="1" noChangeArrowheads="1"/>
            </p:cNvPicPr>
            <p:nvPr/>
          </p:nvPicPr>
          <p:blipFill>
            <a:blip r:embed="rId123" cstate="email">
              <a:extLst>
                <a:ext uri="{BEBA8EAE-BF5A-486C-A8C5-ECC9F3942E4B}">
                  <a14:imgProps xmlns:a14="http://schemas.microsoft.com/office/drawing/2010/main">
                    <a14:imgLayer r:embed="rId12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405584" y="4701113"/>
              <a:ext cx="715686" cy="248066"/>
            </a:xfrm>
            <a:prstGeom prst="rect">
              <a:avLst/>
            </a:prstGeom>
            <a:noFill/>
            <a:extLst>
              <a:ext uri="{909E8E84-426E-40DD-AFC4-6F175D3DCCD1}">
                <a14:hiddenFill xmlns:a14="http://schemas.microsoft.com/office/drawing/2010/main">
                  <a:solidFill>
                    <a:srgbClr val="FFFFFF"/>
                  </a:solidFill>
                </a14:hiddenFill>
              </a:ext>
            </a:extLst>
          </p:spPr>
        </p:pic>
        <p:sp>
          <p:nvSpPr>
            <p:cNvPr id="333" name="Rectangle 332">
              <a:extLst>
                <a:ext uri="{FF2B5EF4-FFF2-40B4-BE49-F238E27FC236}">
                  <a16:creationId xmlns:a16="http://schemas.microsoft.com/office/drawing/2014/main" id="{90A444B5-1B61-4070-A10B-0834E6D60FC2}"/>
                </a:ext>
                <a:ext uri="{C183D7F6-B498-43B3-948B-1728B52AA6E4}">
                  <adec:decorative xmlns:adec="http://schemas.microsoft.com/office/drawing/2017/decorative" val="1"/>
                </a:ext>
              </a:extLst>
            </p:cNvPr>
            <p:cNvSpPr/>
            <p:nvPr/>
          </p:nvSpPr>
          <p:spPr bwMode="auto">
            <a:xfrm>
              <a:off x="5010751" y="4549350"/>
              <a:ext cx="1087501" cy="55159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900">
                  <a:gradFill>
                    <a:gsLst>
                      <a:gs pos="0">
                        <a:schemeClr val="tx1"/>
                      </a:gs>
                      <a:gs pos="100000">
                        <a:schemeClr val="tx1"/>
                      </a:gs>
                    </a:gsLst>
                    <a:lin ang="5400000" scaled="1"/>
                  </a:gradFill>
                  <a:latin typeface="+mj-lt"/>
                  <a:ea typeface="Segoe UI" pitchFamily="34" charset="0"/>
                  <a:cs typeface="Segoe UI" pitchFamily="34" charset="0"/>
                </a:rPr>
                <a:t>Microsoft</a:t>
              </a:r>
              <a:br>
                <a:rPr lang="en-US" sz="900">
                  <a:gradFill>
                    <a:gsLst>
                      <a:gs pos="0">
                        <a:schemeClr val="tx1"/>
                      </a:gs>
                      <a:gs pos="100000">
                        <a:schemeClr val="tx1"/>
                      </a:gs>
                    </a:gsLst>
                    <a:lin ang="5400000" scaled="1"/>
                  </a:gradFill>
                  <a:latin typeface="+mj-lt"/>
                  <a:ea typeface="Segoe UI" pitchFamily="34" charset="0"/>
                  <a:cs typeface="Segoe UI" pitchFamily="34" charset="0"/>
                </a:rPr>
              </a:br>
              <a:r>
                <a:rPr lang="en-US" sz="900">
                  <a:gradFill>
                    <a:gsLst>
                      <a:gs pos="0">
                        <a:schemeClr val="tx1"/>
                      </a:gs>
                      <a:gs pos="100000">
                        <a:schemeClr val="tx1"/>
                      </a:gs>
                    </a:gsLst>
                    <a:lin ang="5400000" scaled="1"/>
                  </a:gradFill>
                  <a:latin typeface="+mj-lt"/>
                  <a:ea typeface="Segoe UI" pitchFamily="34" charset="0"/>
                  <a:cs typeface="Segoe UI" pitchFamily="34" charset="0"/>
                </a:rPr>
                <a:t>Advertising</a:t>
              </a:r>
            </a:p>
          </p:txBody>
        </p:sp>
        <p:pic>
          <p:nvPicPr>
            <p:cNvPr id="1071" name="Picture 1070">
              <a:extLst>
                <a:ext uri="{FF2B5EF4-FFF2-40B4-BE49-F238E27FC236}">
                  <a16:creationId xmlns:a16="http://schemas.microsoft.com/office/drawing/2014/main" id="{8E338B7C-8310-48A2-B4AE-870DB65C90ED}"/>
                </a:ext>
                <a:ext uri="{C183D7F6-B498-43B3-948B-1728B52AA6E4}">
                  <adec:decorative xmlns:adec="http://schemas.microsoft.com/office/drawing/2017/decorative" val="1"/>
                </a:ext>
              </a:extLst>
            </p:cNvPr>
            <p:cNvPicPr>
              <a:picLocks noChangeAspect="1"/>
            </p:cNvPicPr>
            <p:nvPr/>
          </p:nvPicPr>
          <p:blipFill>
            <a:blip r:embed="rId125" cstate="email">
              <a:extLst>
                <a:ext uri="{BEBA8EAE-BF5A-486C-A8C5-ECC9F3942E4B}">
                  <a14:imgProps xmlns:a14="http://schemas.microsoft.com/office/drawing/2010/main">
                    <a14:imgLayer r:embed="rId126">
                      <a14:imgEffect>
                        <a14:brightnessContrast bright="100000"/>
                      </a14:imgEffect>
                    </a14:imgLayer>
                  </a14:imgProps>
                </a:ext>
                <a:ext uri="{28A0092B-C50C-407E-A947-70E740481C1C}">
                  <a14:useLocalDpi xmlns:a14="http://schemas.microsoft.com/office/drawing/2010/main"/>
                </a:ext>
              </a:extLst>
            </a:blip>
            <a:stretch>
              <a:fillRect/>
            </a:stretch>
          </p:blipFill>
          <p:spPr>
            <a:xfrm>
              <a:off x="792543" y="4746383"/>
              <a:ext cx="688214" cy="157524"/>
            </a:xfrm>
            <a:prstGeom prst="rect">
              <a:avLst/>
            </a:prstGeom>
          </p:spPr>
        </p:pic>
        <p:pic>
          <p:nvPicPr>
            <p:cNvPr id="1098" name="Picture 74">
              <a:extLst>
                <a:ext uri="{FF2B5EF4-FFF2-40B4-BE49-F238E27FC236}">
                  <a16:creationId xmlns:a16="http://schemas.microsoft.com/office/drawing/2014/main" id="{E596F4F0-98F7-458A-B8DD-D7FAA2B66E34}"/>
                </a:ext>
                <a:ext uri="{C183D7F6-B498-43B3-948B-1728B52AA6E4}">
                  <adec:decorative xmlns:adec="http://schemas.microsoft.com/office/drawing/2017/decorative" val="1"/>
                </a:ext>
              </a:extLst>
            </p:cNvPr>
            <p:cNvPicPr>
              <a:picLocks noChangeAspect="1" noChangeArrowheads="1"/>
            </p:cNvPicPr>
            <p:nvPr/>
          </p:nvPicPr>
          <p:blipFill>
            <a:blip r:embed="rId127" cstate="email">
              <a:extLst>
                <a:ext uri="{BEBA8EAE-BF5A-486C-A8C5-ECC9F3942E4B}">
                  <a14:imgProps xmlns:a14="http://schemas.microsoft.com/office/drawing/2010/main">
                    <a14:imgLayer r:embed="rId12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960071" y="4714484"/>
              <a:ext cx="562086" cy="22132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1074">
              <a:extLst>
                <a:ext uri="{FF2B5EF4-FFF2-40B4-BE49-F238E27FC236}">
                  <a16:creationId xmlns:a16="http://schemas.microsoft.com/office/drawing/2014/main" id="{5D3368BB-091D-4A76-A87B-45EF897DF494}"/>
                </a:ext>
                <a:ext uri="{C183D7F6-B498-43B3-948B-1728B52AA6E4}">
                  <adec:decorative xmlns:adec="http://schemas.microsoft.com/office/drawing/2017/decorative" val="1"/>
                </a:ext>
              </a:extLst>
            </p:cNvPr>
            <p:cNvPicPr>
              <a:picLocks noChangeAspect="1"/>
            </p:cNvPicPr>
            <p:nvPr/>
          </p:nvPicPr>
          <p:blipFill>
            <a:blip r:embed="rId129" cstate="email">
              <a:extLst>
                <a:ext uri="{BEBA8EAE-BF5A-486C-A8C5-ECC9F3942E4B}">
                  <a14:imgProps xmlns:a14="http://schemas.microsoft.com/office/drawing/2010/main">
                    <a14:imgLayer r:embed="rId130">
                      <a14:imgEffect>
                        <a14:brightnessContrast bright="100000"/>
                      </a14:imgEffect>
                    </a14:imgLayer>
                  </a14:imgProps>
                </a:ext>
                <a:ext uri="{28A0092B-C50C-407E-A947-70E740481C1C}">
                  <a14:useLocalDpi xmlns:a14="http://schemas.microsoft.com/office/drawing/2010/main"/>
                </a:ext>
              </a:extLst>
            </a:blip>
            <a:stretch>
              <a:fillRect/>
            </a:stretch>
          </p:blipFill>
          <p:spPr>
            <a:xfrm>
              <a:off x="3123719" y="4692228"/>
              <a:ext cx="443714" cy="265836"/>
            </a:xfrm>
            <a:prstGeom prst="rect">
              <a:avLst/>
            </a:prstGeom>
          </p:spPr>
        </p:pic>
        <p:pic>
          <p:nvPicPr>
            <p:cNvPr id="1079" name="Picture 1078">
              <a:extLst>
                <a:ext uri="{FF2B5EF4-FFF2-40B4-BE49-F238E27FC236}">
                  <a16:creationId xmlns:a16="http://schemas.microsoft.com/office/drawing/2014/main" id="{711A2842-2842-49B3-94FE-6D48603EDCA0}"/>
                </a:ext>
                <a:ext uri="{C183D7F6-B498-43B3-948B-1728B52AA6E4}">
                  <adec:decorative xmlns:adec="http://schemas.microsoft.com/office/drawing/2017/decorative" val="1"/>
                </a:ext>
              </a:extLst>
            </p:cNvPr>
            <p:cNvPicPr>
              <a:picLocks noChangeAspect="1"/>
            </p:cNvPicPr>
            <p:nvPr/>
          </p:nvPicPr>
          <p:blipFill>
            <a:blip r:embed="rId131" cstate="email">
              <a:extLst>
                <a:ext uri="{BEBA8EAE-BF5A-486C-A8C5-ECC9F3942E4B}">
                  <a14:imgProps xmlns:a14="http://schemas.microsoft.com/office/drawing/2010/main">
                    <a14:imgLayer r:embed="rId132">
                      <a14:imgEffect>
                        <a14:brightnessContrast bright="100000"/>
                      </a14:imgEffect>
                    </a14:imgLayer>
                  </a14:imgProps>
                </a:ext>
                <a:ext uri="{28A0092B-C50C-407E-A947-70E740481C1C}">
                  <a14:useLocalDpi xmlns:a14="http://schemas.microsoft.com/office/drawing/2010/main"/>
                </a:ext>
              </a:extLst>
            </a:blip>
            <a:stretch>
              <a:fillRect/>
            </a:stretch>
          </p:blipFill>
          <p:spPr>
            <a:xfrm>
              <a:off x="4209071" y="4712758"/>
              <a:ext cx="481934" cy="224776"/>
            </a:xfrm>
            <a:prstGeom prst="rect">
              <a:avLst/>
            </a:prstGeom>
          </p:spPr>
        </p:pic>
        <p:pic>
          <p:nvPicPr>
            <p:cNvPr id="1102" name="Picture 78">
              <a:extLst>
                <a:ext uri="{FF2B5EF4-FFF2-40B4-BE49-F238E27FC236}">
                  <a16:creationId xmlns:a16="http://schemas.microsoft.com/office/drawing/2014/main" id="{74C5DD95-EFD7-4DCF-B34B-DD28BCFADA59}"/>
                </a:ext>
                <a:ext uri="{C183D7F6-B498-43B3-948B-1728B52AA6E4}">
                  <adec:decorative xmlns:adec="http://schemas.microsoft.com/office/drawing/2017/decorative" val="1"/>
                </a:ext>
              </a:extLst>
            </p:cNvPr>
            <p:cNvPicPr>
              <a:picLocks noChangeAspect="1" noChangeArrowheads="1"/>
            </p:cNvPicPr>
            <p:nvPr/>
          </p:nvPicPr>
          <p:blipFill>
            <a:blip r:embed="rId133" cstate="email">
              <a:extLst>
                <a:ext uri="{BEBA8EAE-BF5A-486C-A8C5-ECC9F3942E4B}">
                  <a14:imgProps xmlns:a14="http://schemas.microsoft.com/office/drawing/2010/main">
                    <a14:imgLayer r:embed="rId13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37277" y="4724242"/>
              <a:ext cx="643374" cy="201808"/>
            </a:xfrm>
            <a:prstGeom prst="rect">
              <a:avLst/>
            </a:prstGeom>
            <a:noFill/>
            <a:extLst>
              <a:ext uri="{909E8E84-426E-40DD-AFC4-6F175D3DCCD1}">
                <a14:hiddenFill xmlns:a14="http://schemas.microsoft.com/office/drawing/2010/main">
                  <a:solidFill>
                    <a:srgbClr val="FFFFFF"/>
                  </a:solidFill>
                </a14:hiddenFill>
              </a:ext>
            </a:extLst>
          </p:spPr>
        </p:pic>
        <p:pic>
          <p:nvPicPr>
            <p:cNvPr id="1083" name="Picture 1082">
              <a:extLst>
                <a:ext uri="{FF2B5EF4-FFF2-40B4-BE49-F238E27FC236}">
                  <a16:creationId xmlns:a16="http://schemas.microsoft.com/office/drawing/2014/main" id="{2BA0C0FF-4D21-4133-AD2D-BE33272E8E30}"/>
                </a:ext>
                <a:ext uri="{C183D7F6-B498-43B3-948B-1728B52AA6E4}">
                  <adec:decorative xmlns:adec="http://schemas.microsoft.com/office/drawing/2017/decorative" val="1"/>
                </a:ext>
              </a:extLst>
            </p:cNvPr>
            <p:cNvPicPr>
              <a:picLocks noChangeAspect="1"/>
            </p:cNvPicPr>
            <p:nvPr/>
          </p:nvPicPr>
          <p:blipFill>
            <a:blip r:embed="rId135" cstate="email">
              <a:extLst>
                <a:ext uri="{BEBA8EAE-BF5A-486C-A8C5-ECC9F3942E4B}">
                  <a14:imgProps xmlns:a14="http://schemas.microsoft.com/office/drawing/2010/main">
                    <a14:imgLayer r:embed="rId136">
                      <a14:imgEffect>
                        <a14:brightnessContrast bright="100000"/>
                      </a14:imgEffect>
                    </a14:imgLayer>
                  </a14:imgProps>
                </a:ext>
                <a:ext uri="{28A0092B-C50C-407E-A947-70E740481C1C}">
                  <a14:useLocalDpi xmlns:a14="http://schemas.microsoft.com/office/drawing/2010/main"/>
                </a:ext>
              </a:extLst>
            </a:blip>
            <a:stretch>
              <a:fillRect/>
            </a:stretch>
          </p:blipFill>
          <p:spPr>
            <a:xfrm>
              <a:off x="10833786" y="4714973"/>
              <a:ext cx="486055" cy="220345"/>
            </a:xfrm>
            <a:prstGeom prst="rect">
              <a:avLst/>
            </a:prstGeom>
          </p:spPr>
        </p:pic>
      </p:grpSp>
      <p:grpSp>
        <p:nvGrpSpPr>
          <p:cNvPr id="38" name="Group 37">
            <a:extLst>
              <a:ext uri="{FF2B5EF4-FFF2-40B4-BE49-F238E27FC236}">
                <a16:creationId xmlns:a16="http://schemas.microsoft.com/office/drawing/2014/main" id="{DF15BAAC-77F3-4204-A7B3-3CAE6D8FFB08}"/>
              </a:ext>
              <a:ext uri="{C183D7F6-B498-43B3-948B-1728B52AA6E4}">
                <adec:decorative xmlns:adec="http://schemas.microsoft.com/office/drawing/2017/decorative" val="1"/>
              </a:ext>
            </a:extLst>
          </p:cNvPr>
          <p:cNvGrpSpPr/>
          <p:nvPr/>
        </p:nvGrpSpPr>
        <p:grpSpPr>
          <a:xfrm>
            <a:off x="738569" y="4989398"/>
            <a:ext cx="10714863" cy="255918"/>
            <a:chOff x="738569" y="5242395"/>
            <a:chExt cx="10714863" cy="255918"/>
          </a:xfrm>
        </p:grpSpPr>
        <p:pic>
          <p:nvPicPr>
            <p:cNvPr id="160" name="Picture 159">
              <a:extLst>
                <a:ext uri="{FF2B5EF4-FFF2-40B4-BE49-F238E27FC236}">
                  <a16:creationId xmlns:a16="http://schemas.microsoft.com/office/drawing/2014/main" id="{93218D55-2A89-4E9C-9150-3353DB9B766B}"/>
                </a:ext>
                <a:ext uri="{C183D7F6-B498-43B3-948B-1728B52AA6E4}">
                  <adec:decorative xmlns:adec="http://schemas.microsoft.com/office/drawing/2017/decorative" val="1"/>
                </a:ext>
              </a:extLst>
            </p:cNvPr>
            <p:cNvPicPr>
              <a:picLocks noChangeAspect="1"/>
            </p:cNvPicPr>
            <p:nvPr/>
          </p:nvPicPr>
          <p:blipFill>
            <a:blip r:embed="rId137" cstate="email">
              <a:extLst>
                <a:ext uri="{BEBA8EAE-BF5A-486C-A8C5-ECC9F3942E4B}">
                  <a14:imgProps xmlns:a14="http://schemas.microsoft.com/office/drawing/2010/main">
                    <a14:imgLayer r:embed="rId138">
                      <a14:imgEffect>
                        <a14:brightnessContrast bright="100000"/>
                      </a14:imgEffect>
                    </a14:imgLayer>
                  </a14:imgProps>
                </a:ext>
                <a:ext uri="{28A0092B-C50C-407E-A947-70E740481C1C}">
                  <a14:useLocalDpi xmlns:a14="http://schemas.microsoft.com/office/drawing/2010/main"/>
                </a:ext>
              </a:extLst>
            </a:blip>
            <a:stretch>
              <a:fillRect/>
            </a:stretch>
          </p:blipFill>
          <p:spPr>
            <a:xfrm>
              <a:off x="9735510" y="5251932"/>
              <a:ext cx="473684" cy="236842"/>
            </a:xfrm>
            <a:prstGeom prst="rect">
              <a:avLst/>
            </a:prstGeom>
          </p:spPr>
        </p:pic>
        <p:pic>
          <p:nvPicPr>
            <p:cNvPr id="170" name="Picture 169">
              <a:extLst>
                <a:ext uri="{FF2B5EF4-FFF2-40B4-BE49-F238E27FC236}">
                  <a16:creationId xmlns:a16="http://schemas.microsoft.com/office/drawing/2014/main" id="{FFEB3740-694E-44C4-B3FB-AB131F244A7A}"/>
                </a:ext>
                <a:ext uri="{C183D7F6-B498-43B3-948B-1728B52AA6E4}">
                  <adec:decorative xmlns:adec="http://schemas.microsoft.com/office/drawing/2017/decorative" val="1"/>
                </a:ext>
              </a:extLst>
            </p:cNvPr>
            <p:cNvPicPr>
              <a:picLocks noChangeAspect="1"/>
            </p:cNvPicPr>
            <p:nvPr/>
          </p:nvPicPr>
          <p:blipFill>
            <a:blip r:embed="rId139" cstate="email">
              <a:extLst>
                <a:ext uri="{BEBA8EAE-BF5A-486C-A8C5-ECC9F3942E4B}">
                  <a14:imgProps xmlns:a14="http://schemas.microsoft.com/office/drawing/2010/main">
                    <a14:imgLayer r:embed="rId140">
                      <a14:imgEffect>
                        <a14:brightnessContrast bright="100000"/>
                      </a14:imgEffect>
                    </a14:imgLayer>
                  </a14:imgProps>
                </a:ext>
                <a:ext uri="{28A0092B-C50C-407E-A947-70E740481C1C}">
                  <a14:useLocalDpi xmlns:a14="http://schemas.microsoft.com/office/drawing/2010/main"/>
                </a:ext>
              </a:extLst>
            </a:blip>
            <a:stretch>
              <a:fillRect/>
            </a:stretch>
          </p:blipFill>
          <p:spPr>
            <a:xfrm>
              <a:off x="738569" y="5305536"/>
              <a:ext cx="796164" cy="129636"/>
            </a:xfrm>
            <a:prstGeom prst="rect">
              <a:avLst/>
            </a:prstGeom>
          </p:spPr>
        </p:pic>
        <p:pic>
          <p:nvPicPr>
            <p:cNvPr id="1104" name="Picture 80">
              <a:extLst>
                <a:ext uri="{FF2B5EF4-FFF2-40B4-BE49-F238E27FC236}">
                  <a16:creationId xmlns:a16="http://schemas.microsoft.com/office/drawing/2014/main" id="{EE2D0D00-D458-466B-8C38-DBF9B44408CA}"/>
                </a:ext>
                <a:ext uri="{C183D7F6-B498-43B3-948B-1728B52AA6E4}">
                  <adec:decorative xmlns:adec="http://schemas.microsoft.com/office/drawing/2017/decorative" val="1"/>
                </a:ext>
              </a:extLst>
            </p:cNvPr>
            <p:cNvPicPr>
              <a:picLocks noChangeAspect="1" noChangeArrowheads="1"/>
            </p:cNvPicPr>
            <p:nvPr/>
          </p:nvPicPr>
          <p:blipFill>
            <a:blip r:embed="rId141" cstate="email">
              <a:extLst>
                <a:ext uri="{BEBA8EAE-BF5A-486C-A8C5-ECC9F3942E4B}">
                  <a14:imgProps xmlns:a14="http://schemas.microsoft.com/office/drawing/2010/main">
                    <a14:imgLayer r:embed="rId14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905757" y="5266531"/>
              <a:ext cx="670712" cy="207645"/>
            </a:xfrm>
            <a:prstGeom prst="rect">
              <a:avLst/>
            </a:prstGeom>
            <a:noFill/>
            <a:extLst>
              <a:ext uri="{909E8E84-426E-40DD-AFC4-6F175D3DCCD1}">
                <a14:hiddenFill xmlns:a14="http://schemas.microsoft.com/office/drawing/2010/main">
                  <a:solidFill>
                    <a:srgbClr val="FFFFFF"/>
                  </a:solidFill>
                </a14:hiddenFill>
              </a:ext>
            </a:extLst>
          </p:spPr>
        </p:pic>
        <p:pic>
          <p:nvPicPr>
            <p:cNvPr id="1106" name="Picture 82">
              <a:extLst>
                <a:ext uri="{FF2B5EF4-FFF2-40B4-BE49-F238E27FC236}">
                  <a16:creationId xmlns:a16="http://schemas.microsoft.com/office/drawing/2014/main" id="{ED7816CF-31FC-4214-B28C-1C0837E76071}"/>
                </a:ext>
                <a:ext uri="{C183D7F6-B498-43B3-948B-1728B52AA6E4}">
                  <adec:decorative xmlns:adec="http://schemas.microsoft.com/office/drawing/2017/decorative" val="1"/>
                </a:ext>
              </a:extLst>
            </p:cNvPr>
            <p:cNvPicPr>
              <a:picLocks noChangeAspect="1" noChangeArrowheads="1"/>
            </p:cNvPicPr>
            <p:nvPr/>
          </p:nvPicPr>
          <p:blipFill>
            <a:blip r:embed="rId143" cstate="email">
              <a:extLst>
                <a:ext uri="{BEBA8EAE-BF5A-486C-A8C5-ECC9F3942E4B}">
                  <a14:imgProps xmlns:a14="http://schemas.microsoft.com/office/drawing/2010/main">
                    <a14:imgLayer r:embed="rId14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945526" y="5297323"/>
              <a:ext cx="800100" cy="146060"/>
            </a:xfrm>
            <a:prstGeom prst="rect">
              <a:avLst/>
            </a:prstGeom>
            <a:noFill/>
            <a:extLst>
              <a:ext uri="{909E8E84-426E-40DD-AFC4-6F175D3DCCD1}">
                <a14:hiddenFill xmlns:a14="http://schemas.microsoft.com/office/drawing/2010/main">
                  <a:solidFill>
                    <a:srgbClr val="FFFFFF"/>
                  </a:solidFill>
                </a14:hiddenFill>
              </a:ext>
            </a:extLst>
          </p:spPr>
        </p:pic>
        <p:pic>
          <p:nvPicPr>
            <p:cNvPr id="1108" name="Picture 84">
              <a:extLst>
                <a:ext uri="{FF2B5EF4-FFF2-40B4-BE49-F238E27FC236}">
                  <a16:creationId xmlns:a16="http://schemas.microsoft.com/office/drawing/2014/main" id="{D6303A33-6A19-4758-86D7-1F30B7AC1D99}"/>
                </a:ext>
                <a:ext uri="{C183D7F6-B498-43B3-948B-1728B52AA6E4}">
                  <adec:decorative xmlns:adec="http://schemas.microsoft.com/office/drawing/2017/decorative" val="1"/>
                </a:ext>
              </a:extLst>
            </p:cNvPr>
            <p:cNvPicPr>
              <a:picLocks noChangeAspect="1" noChangeArrowheads="1"/>
            </p:cNvPicPr>
            <p:nvPr/>
          </p:nvPicPr>
          <p:blipFill>
            <a:blip r:embed="rId145" cstate="email">
              <a:extLst>
                <a:ext uri="{BEBA8EAE-BF5A-486C-A8C5-ECC9F3942E4B}">
                  <a14:imgProps xmlns:a14="http://schemas.microsoft.com/office/drawing/2010/main">
                    <a14:imgLayer r:embed="rId14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139544" y="5317797"/>
              <a:ext cx="620988" cy="105114"/>
            </a:xfrm>
            <a:prstGeom prst="rect">
              <a:avLst/>
            </a:prstGeom>
            <a:noFill/>
            <a:extLst>
              <a:ext uri="{909E8E84-426E-40DD-AFC4-6F175D3DCCD1}">
                <a14:hiddenFill xmlns:a14="http://schemas.microsoft.com/office/drawing/2010/main">
                  <a:solidFill>
                    <a:srgbClr val="FFFFFF"/>
                  </a:solidFill>
                </a14:hiddenFill>
              </a:ext>
            </a:extLst>
          </p:spPr>
        </p:pic>
        <p:pic>
          <p:nvPicPr>
            <p:cNvPr id="1089" name="Picture 1088">
              <a:extLst>
                <a:ext uri="{FF2B5EF4-FFF2-40B4-BE49-F238E27FC236}">
                  <a16:creationId xmlns:a16="http://schemas.microsoft.com/office/drawing/2014/main" id="{2CFEAEB8-4034-4A06-9030-E2DF0E317DA6}"/>
                </a:ext>
                <a:ext uri="{C183D7F6-B498-43B3-948B-1728B52AA6E4}">
                  <adec:decorative xmlns:adec="http://schemas.microsoft.com/office/drawing/2017/decorative" val="1"/>
                </a:ext>
              </a:extLst>
            </p:cNvPr>
            <p:cNvPicPr>
              <a:picLocks noChangeAspect="1"/>
            </p:cNvPicPr>
            <p:nvPr/>
          </p:nvPicPr>
          <p:blipFill>
            <a:blip r:embed="rId147" cstate="email">
              <a:extLst>
                <a:ext uri="{BEBA8EAE-BF5A-486C-A8C5-ECC9F3942E4B}">
                  <a14:imgProps xmlns:a14="http://schemas.microsoft.com/office/drawing/2010/main">
                    <a14:imgLayer r:embed="rId148">
                      <a14:imgEffect>
                        <a14:brightnessContrast bright="100000"/>
                      </a14:imgEffect>
                    </a14:imgLayer>
                  </a14:imgProps>
                </a:ext>
                <a:ext uri="{28A0092B-C50C-407E-A947-70E740481C1C}">
                  <a14:useLocalDpi xmlns:a14="http://schemas.microsoft.com/office/drawing/2010/main"/>
                </a:ext>
              </a:extLst>
            </a:blip>
            <a:stretch>
              <a:fillRect/>
            </a:stretch>
          </p:blipFill>
          <p:spPr>
            <a:xfrm>
              <a:off x="5262622" y="5242395"/>
              <a:ext cx="583760" cy="255918"/>
            </a:xfrm>
            <a:prstGeom prst="rect">
              <a:avLst/>
            </a:prstGeom>
          </p:spPr>
        </p:pic>
        <p:pic>
          <p:nvPicPr>
            <p:cNvPr id="1110" name="Picture 86">
              <a:extLst>
                <a:ext uri="{FF2B5EF4-FFF2-40B4-BE49-F238E27FC236}">
                  <a16:creationId xmlns:a16="http://schemas.microsoft.com/office/drawing/2014/main" id="{22E86F2C-5EDA-4939-A3A0-D002D9D427AC}"/>
                </a:ext>
                <a:ext uri="{C183D7F6-B498-43B3-948B-1728B52AA6E4}">
                  <adec:decorative xmlns:adec="http://schemas.microsoft.com/office/drawing/2017/decorative" val="1"/>
                </a:ext>
              </a:extLst>
            </p:cNvPr>
            <p:cNvPicPr>
              <a:picLocks noChangeAspect="1" noChangeArrowheads="1"/>
            </p:cNvPicPr>
            <p:nvPr/>
          </p:nvPicPr>
          <p:blipFill>
            <a:blip r:embed="rId149" cstate="email">
              <a:extLst>
                <a:ext uri="{BEBA8EAE-BF5A-486C-A8C5-ECC9F3942E4B}">
                  <a14:imgProps xmlns:a14="http://schemas.microsoft.com/office/drawing/2010/main">
                    <a14:imgLayer r:embed="rId15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334897" y="5284205"/>
              <a:ext cx="648136" cy="172296"/>
            </a:xfrm>
            <a:prstGeom prst="rect">
              <a:avLst/>
            </a:prstGeom>
            <a:noFill/>
            <a:extLst>
              <a:ext uri="{909E8E84-426E-40DD-AFC4-6F175D3DCCD1}">
                <a14:hiddenFill xmlns:a14="http://schemas.microsoft.com/office/drawing/2010/main">
                  <a:solidFill>
                    <a:srgbClr val="FFFFFF"/>
                  </a:solidFill>
                </a14:hiddenFill>
              </a:ext>
            </a:extLst>
          </p:spPr>
        </p:pic>
        <p:pic>
          <p:nvPicPr>
            <p:cNvPr id="1112" name="Picture 88">
              <a:extLst>
                <a:ext uri="{FF2B5EF4-FFF2-40B4-BE49-F238E27FC236}">
                  <a16:creationId xmlns:a16="http://schemas.microsoft.com/office/drawing/2014/main" id="{9566C8CA-3ADB-494E-A303-61B08E8A7E0E}"/>
                </a:ext>
                <a:ext uri="{C183D7F6-B498-43B3-948B-1728B52AA6E4}">
                  <adec:decorative xmlns:adec="http://schemas.microsoft.com/office/drawing/2017/decorative" val="1"/>
                </a:ext>
              </a:extLst>
            </p:cNvPr>
            <p:cNvPicPr>
              <a:picLocks noChangeAspect="1" noChangeArrowheads="1"/>
            </p:cNvPicPr>
            <p:nvPr/>
          </p:nvPicPr>
          <p:blipFill>
            <a:blip r:embed="rId151" cstate="email">
              <a:extLst>
                <a:ext uri="{BEBA8EAE-BF5A-486C-A8C5-ECC9F3942E4B}">
                  <a14:imgProps xmlns:a14="http://schemas.microsoft.com/office/drawing/2010/main">
                    <a14:imgLayer r:embed="rId15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406240" y="5275103"/>
              <a:ext cx="714375"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93" name="Picture 1092">
              <a:extLst>
                <a:ext uri="{FF2B5EF4-FFF2-40B4-BE49-F238E27FC236}">
                  <a16:creationId xmlns:a16="http://schemas.microsoft.com/office/drawing/2014/main" id="{B33FC232-7D52-4F4A-8F98-B189308DF803}"/>
                </a:ext>
                <a:ext uri="{C183D7F6-B498-43B3-948B-1728B52AA6E4}">
                  <adec:decorative xmlns:adec="http://schemas.microsoft.com/office/drawing/2017/decorative" val="1"/>
                </a:ext>
              </a:extLst>
            </p:cNvPr>
            <p:cNvPicPr>
              <a:picLocks noChangeAspect="1"/>
            </p:cNvPicPr>
            <p:nvPr/>
          </p:nvPicPr>
          <p:blipFill>
            <a:blip r:embed="rId153" cstate="email">
              <a:extLst>
                <a:ext uri="{BEBA8EAE-BF5A-486C-A8C5-ECC9F3942E4B}">
                  <a14:imgProps xmlns:a14="http://schemas.microsoft.com/office/drawing/2010/main">
                    <a14:imgLayer r:embed="rId154">
                      <a14:imgEffect>
                        <a14:brightnessContrast bright="100000"/>
                      </a14:imgEffect>
                    </a14:imgLayer>
                  </a14:imgProps>
                </a:ext>
                <a:ext uri="{28A0092B-C50C-407E-A947-70E740481C1C}">
                  <a14:useLocalDpi xmlns:a14="http://schemas.microsoft.com/office/drawing/2010/main"/>
                </a:ext>
              </a:extLst>
            </a:blip>
            <a:stretch>
              <a:fillRect/>
            </a:stretch>
          </p:blipFill>
          <p:spPr>
            <a:xfrm>
              <a:off x="8524989" y="5307399"/>
              <a:ext cx="685800" cy="125909"/>
            </a:xfrm>
            <a:prstGeom prst="rect">
              <a:avLst/>
            </a:prstGeom>
          </p:spPr>
        </p:pic>
        <p:pic>
          <p:nvPicPr>
            <p:cNvPr id="1099" name="Graphic 1098">
              <a:extLst>
                <a:ext uri="{FF2B5EF4-FFF2-40B4-BE49-F238E27FC236}">
                  <a16:creationId xmlns:a16="http://schemas.microsoft.com/office/drawing/2014/main" id="{1E107EE8-50B4-443A-B0F3-B3D4D52BBEDE}"/>
                </a:ext>
                <a:ext uri="{C183D7F6-B498-43B3-948B-1728B52AA6E4}">
                  <adec:decorative xmlns:adec="http://schemas.microsoft.com/office/drawing/2017/decorative" val="1"/>
                </a:ext>
              </a:extLst>
            </p:cNvPr>
            <p:cNvPicPr>
              <a:picLocks noChangeAspect="1"/>
            </p:cNvPicPr>
            <p:nvPr/>
          </p:nvPicPr>
          <p:blipFill>
            <a:blip r:embed="rId155" cstate="email">
              <a:lum bright="100000"/>
              <a:extLst>
                <a:ext uri="{28A0092B-C50C-407E-A947-70E740481C1C}">
                  <a14:useLocalDpi xmlns:a14="http://schemas.microsoft.com/office/drawing/2010/main"/>
                </a:ext>
                <a:ext uri="{96DAC541-7B7A-43D3-8B79-37D633B846F1}">
                  <asvg:svgBlip xmlns:asvg="http://schemas.microsoft.com/office/drawing/2016/SVG/main" r:embed="rId156"/>
                </a:ext>
              </a:extLst>
            </a:blip>
            <a:stretch>
              <a:fillRect/>
            </a:stretch>
          </p:blipFill>
          <p:spPr>
            <a:xfrm>
              <a:off x="10700194" y="5295029"/>
              <a:ext cx="753238" cy="150648"/>
            </a:xfrm>
            <a:prstGeom prst="rect">
              <a:avLst/>
            </a:prstGeom>
          </p:spPr>
        </p:pic>
      </p:grpSp>
      <p:grpSp>
        <p:nvGrpSpPr>
          <p:cNvPr id="39" name="Group 38">
            <a:extLst>
              <a:ext uri="{FF2B5EF4-FFF2-40B4-BE49-F238E27FC236}">
                <a16:creationId xmlns:a16="http://schemas.microsoft.com/office/drawing/2014/main" id="{BFF5BC2C-1A1A-4F37-8C60-0FA5087CD5C3}"/>
              </a:ext>
              <a:ext uri="{C183D7F6-B498-43B3-948B-1728B52AA6E4}">
                <adec:decorative xmlns:adec="http://schemas.microsoft.com/office/drawing/2017/decorative" val="1"/>
              </a:ext>
            </a:extLst>
          </p:cNvPr>
          <p:cNvGrpSpPr/>
          <p:nvPr/>
        </p:nvGrpSpPr>
        <p:grpSpPr>
          <a:xfrm>
            <a:off x="830512" y="5426705"/>
            <a:ext cx="10470933" cy="379966"/>
            <a:chOff x="830512" y="5725578"/>
            <a:chExt cx="10470933" cy="379966"/>
          </a:xfrm>
        </p:grpSpPr>
        <p:pic>
          <p:nvPicPr>
            <p:cNvPr id="61" name="Picture 4">
              <a:extLst>
                <a:ext uri="{FF2B5EF4-FFF2-40B4-BE49-F238E27FC236}">
                  <a16:creationId xmlns:a16="http://schemas.microsoft.com/office/drawing/2014/main" id="{9BDE4020-90D7-42D4-87EF-BBDCA959D218}"/>
                </a:ext>
                <a:ext uri="{C183D7F6-B498-43B3-948B-1728B52AA6E4}">
                  <adec:decorative xmlns:adec="http://schemas.microsoft.com/office/drawing/2017/decorative" val="1"/>
                </a:ext>
              </a:extLst>
            </p:cNvPr>
            <p:cNvPicPr>
              <a:picLocks noChangeAspect="1" noChangeArrowheads="1"/>
            </p:cNvPicPr>
            <p:nvPr/>
          </p:nvPicPr>
          <p:blipFill>
            <a:blip r:embed="rId157" cstate="email">
              <a:extLst>
                <a:ext uri="{BEBA8EAE-BF5A-486C-A8C5-ECC9F3942E4B}">
                  <a14:imgProps xmlns:a14="http://schemas.microsoft.com/office/drawing/2010/main">
                    <a14:imgLayer r:embed="rId15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101496" y="5854566"/>
              <a:ext cx="697084" cy="12199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a16="http://schemas.microsoft.com/office/drawing/2014/main" id="{1CA92534-EE4B-406B-B81D-7F2E45981289}"/>
                </a:ext>
                <a:ext uri="{C183D7F6-B498-43B3-948B-1728B52AA6E4}">
                  <adec:decorative xmlns:adec="http://schemas.microsoft.com/office/drawing/2017/decorative" val="1"/>
                </a:ext>
              </a:extLst>
            </p:cNvPr>
            <p:cNvPicPr>
              <a:picLocks noChangeAspect="1"/>
            </p:cNvPicPr>
            <p:nvPr/>
          </p:nvPicPr>
          <p:blipFill rotWithShape="1">
            <a:blip r:embed="rId159" cstate="email">
              <a:extLst>
                <a:ext uri="{BEBA8EAE-BF5A-486C-A8C5-ECC9F3942E4B}">
                  <a14:imgProps xmlns:a14="http://schemas.microsoft.com/office/drawing/2010/main">
                    <a14:imgLayer r:embed="rId160">
                      <a14:imgEffect>
                        <a14:brightnessContrast bright="100000"/>
                      </a14:imgEffect>
                    </a14:imgLayer>
                  </a14:imgProps>
                </a:ext>
                <a:ext uri="{28A0092B-C50C-407E-A947-70E740481C1C}">
                  <a14:useLocalDpi xmlns:a14="http://schemas.microsoft.com/office/drawing/2010/main"/>
                </a:ext>
              </a:extLst>
            </a:blip>
            <a:srcRect/>
            <a:stretch/>
          </p:blipFill>
          <p:spPr>
            <a:xfrm>
              <a:off x="9785086" y="5725578"/>
              <a:ext cx="374534" cy="379966"/>
            </a:xfrm>
            <a:prstGeom prst="rect">
              <a:avLst/>
            </a:prstGeom>
          </p:spPr>
        </p:pic>
        <p:pic>
          <p:nvPicPr>
            <p:cNvPr id="151" name="Picture 150">
              <a:extLst>
                <a:ext uri="{FF2B5EF4-FFF2-40B4-BE49-F238E27FC236}">
                  <a16:creationId xmlns:a16="http://schemas.microsoft.com/office/drawing/2014/main" id="{113600C5-0145-47A8-8EA6-42B8FD4900AE}"/>
                </a:ext>
                <a:ext uri="{C183D7F6-B498-43B3-948B-1728B52AA6E4}">
                  <adec:decorative xmlns:adec="http://schemas.microsoft.com/office/drawing/2017/decorative" val="1"/>
                </a:ext>
              </a:extLst>
            </p:cNvPr>
            <p:cNvPicPr>
              <a:picLocks noChangeAspect="1"/>
            </p:cNvPicPr>
            <p:nvPr/>
          </p:nvPicPr>
          <p:blipFill>
            <a:blip r:embed="rId161" cstate="email">
              <a:extLst>
                <a:ext uri="{BEBA8EAE-BF5A-486C-A8C5-ECC9F3942E4B}">
                  <a14:imgProps xmlns:a14="http://schemas.microsoft.com/office/drawing/2010/main">
                    <a14:imgLayer r:embed="rId162">
                      <a14:imgEffect>
                        <a14:brightnessContrast bright="100000"/>
                      </a14:imgEffect>
                    </a14:imgLayer>
                  </a14:imgProps>
                </a:ext>
                <a:ext uri="{28A0092B-C50C-407E-A947-70E740481C1C}">
                  <a14:useLocalDpi xmlns:a14="http://schemas.microsoft.com/office/drawing/2010/main"/>
                </a:ext>
              </a:extLst>
            </a:blip>
            <a:stretch>
              <a:fillRect/>
            </a:stretch>
          </p:blipFill>
          <p:spPr>
            <a:xfrm>
              <a:off x="830512" y="5823260"/>
              <a:ext cx="612276" cy="184602"/>
            </a:xfrm>
            <a:prstGeom prst="rect">
              <a:avLst/>
            </a:prstGeom>
          </p:spPr>
        </p:pic>
        <p:pic>
          <p:nvPicPr>
            <p:cNvPr id="1034" name="Picture 10">
              <a:extLst>
                <a:ext uri="{FF2B5EF4-FFF2-40B4-BE49-F238E27FC236}">
                  <a16:creationId xmlns:a16="http://schemas.microsoft.com/office/drawing/2014/main" id="{7B904B2D-A181-4F4C-AC01-82FAAB519166}"/>
                </a:ext>
                <a:ext uri="{C183D7F6-B498-43B3-948B-1728B52AA6E4}">
                  <adec:decorative xmlns:adec="http://schemas.microsoft.com/office/drawing/2017/decorative" val="1"/>
                </a:ext>
              </a:extLst>
            </p:cNvPr>
            <p:cNvPicPr>
              <a:picLocks noChangeAspect="1" noChangeArrowheads="1"/>
            </p:cNvPicPr>
            <p:nvPr/>
          </p:nvPicPr>
          <p:blipFill>
            <a:blip r:embed="rId163" cstate="email">
              <a:extLst>
                <a:ext uri="{BEBA8EAE-BF5A-486C-A8C5-ECC9F3942E4B}">
                  <a14:imgProps xmlns:a14="http://schemas.microsoft.com/office/drawing/2010/main">
                    <a14:imgLayer r:embed="rId16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7431778" y="5824703"/>
              <a:ext cx="663298" cy="181716"/>
            </a:xfrm>
            <a:prstGeom prst="rect">
              <a:avLst/>
            </a:prstGeom>
            <a:noFill/>
            <a:extLst>
              <a:ext uri="{909E8E84-426E-40DD-AFC4-6F175D3DCCD1}">
                <a14:hiddenFill xmlns:a14="http://schemas.microsoft.com/office/drawing/2010/main">
                  <a:solidFill>
                    <a:srgbClr val="FFFFFF"/>
                  </a:solidFill>
                </a14:hiddenFill>
              </a:ext>
            </a:extLst>
          </p:spPr>
        </p:pic>
        <p:pic>
          <p:nvPicPr>
            <p:cNvPr id="1116" name="Picture 92">
              <a:extLst>
                <a:ext uri="{FF2B5EF4-FFF2-40B4-BE49-F238E27FC236}">
                  <a16:creationId xmlns:a16="http://schemas.microsoft.com/office/drawing/2014/main" id="{9EF9EF8A-5061-4D9E-806B-2C13239BC8A4}"/>
                </a:ext>
                <a:ext uri="{C183D7F6-B498-43B3-948B-1728B52AA6E4}">
                  <adec:decorative xmlns:adec="http://schemas.microsoft.com/office/drawing/2017/decorative" val="1"/>
                </a:ext>
              </a:extLst>
            </p:cNvPr>
            <p:cNvPicPr>
              <a:picLocks noChangeAspect="1" noChangeArrowheads="1"/>
            </p:cNvPicPr>
            <p:nvPr/>
          </p:nvPicPr>
          <p:blipFill>
            <a:blip r:embed="rId165" cstate="email">
              <a:extLst>
                <a:ext uri="{BEBA8EAE-BF5A-486C-A8C5-ECC9F3942E4B}">
                  <a14:imgProps xmlns:a14="http://schemas.microsoft.com/office/drawing/2010/main">
                    <a14:imgLayer r:embed="rId16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2058496" y="5801705"/>
              <a:ext cx="365236" cy="227712"/>
            </a:xfrm>
            <a:prstGeom prst="rect">
              <a:avLst/>
            </a:prstGeom>
            <a:noFill/>
            <a:extLst>
              <a:ext uri="{909E8E84-426E-40DD-AFC4-6F175D3DCCD1}">
                <a14:hiddenFill xmlns:a14="http://schemas.microsoft.com/office/drawing/2010/main">
                  <a:solidFill>
                    <a:srgbClr val="FFFFFF"/>
                  </a:solidFill>
                </a14:hiddenFill>
              </a:ext>
            </a:extLst>
          </p:spPr>
        </p:pic>
        <p:pic>
          <p:nvPicPr>
            <p:cNvPr id="1118" name="Picture 94">
              <a:extLst>
                <a:ext uri="{FF2B5EF4-FFF2-40B4-BE49-F238E27FC236}">
                  <a16:creationId xmlns:a16="http://schemas.microsoft.com/office/drawing/2014/main" id="{3EC797BC-D1CE-495C-96D6-D4A1CA019780}"/>
                </a:ext>
                <a:ext uri="{C183D7F6-B498-43B3-948B-1728B52AA6E4}">
                  <adec:decorative xmlns:adec="http://schemas.microsoft.com/office/drawing/2017/decorative" val="1"/>
                </a:ext>
              </a:extLst>
            </p:cNvPr>
            <p:cNvPicPr>
              <a:picLocks noChangeAspect="1" noChangeArrowheads="1"/>
            </p:cNvPicPr>
            <p:nvPr/>
          </p:nvPicPr>
          <p:blipFill>
            <a:blip r:embed="rId167" cstate="email">
              <a:extLst>
                <a:ext uri="{BEBA8EAE-BF5A-486C-A8C5-ECC9F3942E4B}">
                  <a14:imgProps xmlns:a14="http://schemas.microsoft.com/office/drawing/2010/main">
                    <a14:imgLayer r:embed="rId16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3032345" y="5857442"/>
              <a:ext cx="626462" cy="116238"/>
            </a:xfrm>
            <a:prstGeom prst="rect">
              <a:avLst/>
            </a:prstGeom>
            <a:noFill/>
            <a:extLst>
              <a:ext uri="{909E8E84-426E-40DD-AFC4-6F175D3DCCD1}">
                <a14:hiddenFill xmlns:a14="http://schemas.microsoft.com/office/drawing/2010/main">
                  <a:solidFill>
                    <a:srgbClr val="FFFFFF"/>
                  </a:solidFill>
                </a14:hiddenFill>
              </a:ext>
            </a:extLst>
          </p:spPr>
        </p:pic>
        <p:pic>
          <p:nvPicPr>
            <p:cNvPr id="1105" name="Picture 1104">
              <a:extLst>
                <a:ext uri="{FF2B5EF4-FFF2-40B4-BE49-F238E27FC236}">
                  <a16:creationId xmlns:a16="http://schemas.microsoft.com/office/drawing/2014/main" id="{86494249-CA0A-43AC-A100-18CE0D7AACC5}"/>
                </a:ext>
                <a:ext uri="{C183D7F6-B498-43B3-948B-1728B52AA6E4}">
                  <adec:decorative xmlns:adec="http://schemas.microsoft.com/office/drawing/2017/decorative" val="1"/>
                </a:ext>
              </a:extLst>
            </p:cNvPr>
            <p:cNvPicPr>
              <a:picLocks noChangeAspect="1"/>
            </p:cNvPicPr>
            <p:nvPr/>
          </p:nvPicPr>
          <p:blipFill>
            <a:blip r:embed="rId169" cstate="email">
              <a:extLst>
                <a:ext uri="{BEBA8EAE-BF5A-486C-A8C5-ECC9F3942E4B}">
                  <a14:imgProps xmlns:a14="http://schemas.microsoft.com/office/drawing/2010/main">
                    <a14:imgLayer r:embed="rId170">
                      <a14:imgEffect>
                        <a14:brightnessContrast bright="100000"/>
                      </a14:imgEffect>
                    </a14:imgLayer>
                  </a14:imgProps>
                </a:ext>
                <a:ext uri="{28A0092B-C50C-407E-A947-70E740481C1C}">
                  <a14:useLocalDpi xmlns:a14="http://schemas.microsoft.com/office/drawing/2010/main"/>
                </a:ext>
              </a:extLst>
            </a:blip>
            <a:stretch>
              <a:fillRect/>
            </a:stretch>
          </p:blipFill>
          <p:spPr>
            <a:xfrm>
              <a:off x="5268638" y="5778983"/>
              <a:ext cx="571728" cy="273158"/>
            </a:xfrm>
            <a:prstGeom prst="rect">
              <a:avLst/>
            </a:prstGeom>
          </p:spPr>
        </p:pic>
        <p:pic>
          <p:nvPicPr>
            <p:cNvPr id="1122" name="Picture 98">
              <a:extLst>
                <a:ext uri="{FF2B5EF4-FFF2-40B4-BE49-F238E27FC236}">
                  <a16:creationId xmlns:a16="http://schemas.microsoft.com/office/drawing/2014/main" id="{C10A57D6-1DC0-4FF7-BD34-473EFC3A952C}"/>
                </a:ext>
                <a:ext uri="{C183D7F6-B498-43B3-948B-1728B52AA6E4}">
                  <adec:decorative xmlns:adec="http://schemas.microsoft.com/office/drawing/2017/decorative" val="1"/>
                </a:ext>
              </a:extLst>
            </p:cNvPr>
            <p:cNvPicPr>
              <a:picLocks noChangeAspect="1" noChangeArrowheads="1"/>
            </p:cNvPicPr>
            <p:nvPr/>
          </p:nvPicPr>
          <p:blipFill>
            <a:blip r:embed="rId171" cstate="email">
              <a:extLst>
                <a:ext uri="{BEBA8EAE-BF5A-486C-A8C5-ECC9F3942E4B}">
                  <a14:imgProps xmlns:a14="http://schemas.microsoft.com/office/drawing/2010/main">
                    <a14:imgLayer r:embed="rId17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206387" y="5850315"/>
              <a:ext cx="905154" cy="130493"/>
            </a:xfrm>
            <a:prstGeom prst="rect">
              <a:avLst/>
            </a:prstGeom>
            <a:noFill/>
            <a:extLst>
              <a:ext uri="{909E8E84-426E-40DD-AFC4-6F175D3DCCD1}">
                <a14:hiddenFill xmlns:a14="http://schemas.microsoft.com/office/drawing/2010/main">
                  <a:solidFill>
                    <a:srgbClr val="FFFFFF"/>
                  </a:solidFill>
                </a14:hiddenFill>
              </a:ext>
            </a:extLst>
          </p:spPr>
        </p:pic>
        <p:pic>
          <p:nvPicPr>
            <p:cNvPr id="1111" name="Picture 1110">
              <a:extLst>
                <a:ext uri="{FF2B5EF4-FFF2-40B4-BE49-F238E27FC236}">
                  <a16:creationId xmlns:a16="http://schemas.microsoft.com/office/drawing/2014/main" id="{959A0910-4757-44DF-8926-374ACD033F3B}"/>
                </a:ext>
                <a:ext uri="{C183D7F6-B498-43B3-948B-1728B52AA6E4}">
                  <adec:decorative xmlns:adec="http://schemas.microsoft.com/office/drawing/2017/decorative" val="1"/>
                </a:ext>
              </a:extLst>
            </p:cNvPr>
            <p:cNvPicPr>
              <a:picLocks noChangeAspect="1"/>
            </p:cNvPicPr>
            <p:nvPr/>
          </p:nvPicPr>
          <p:blipFill>
            <a:blip r:embed="rId173" cstate="email">
              <a:extLst>
                <a:ext uri="{BEBA8EAE-BF5A-486C-A8C5-ECC9F3942E4B}">
                  <a14:imgProps xmlns:a14="http://schemas.microsoft.com/office/drawing/2010/main">
                    <a14:imgLayer r:embed="rId174">
                      <a14:imgEffect>
                        <a14:brightnessContrast bright="100000"/>
                      </a14:imgEffect>
                    </a14:imgLayer>
                  </a14:imgProps>
                </a:ext>
                <a:ext uri="{28A0092B-C50C-407E-A947-70E740481C1C}">
                  <a14:useLocalDpi xmlns:a14="http://schemas.microsoft.com/office/drawing/2010/main"/>
                </a:ext>
              </a:extLst>
            </a:blip>
            <a:stretch>
              <a:fillRect/>
            </a:stretch>
          </p:blipFill>
          <p:spPr>
            <a:xfrm>
              <a:off x="8461983" y="5792956"/>
              <a:ext cx="811812" cy="245210"/>
            </a:xfrm>
            <a:prstGeom prst="rect">
              <a:avLst/>
            </a:prstGeom>
          </p:spPr>
        </p:pic>
        <p:pic>
          <p:nvPicPr>
            <p:cNvPr id="1124" name="Picture 100">
              <a:extLst>
                <a:ext uri="{FF2B5EF4-FFF2-40B4-BE49-F238E27FC236}">
                  <a16:creationId xmlns:a16="http://schemas.microsoft.com/office/drawing/2014/main" id="{7ED5D425-49B0-4668-B19F-0FBF44E245DA}"/>
                </a:ext>
                <a:ext uri="{C183D7F6-B498-43B3-948B-1728B52AA6E4}">
                  <adec:decorative xmlns:adec="http://schemas.microsoft.com/office/drawing/2017/decorative" val="1"/>
                </a:ext>
              </a:extLst>
            </p:cNvPr>
            <p:cNvPicPr>
              <a:picLocks noChangeAspect="1" noChangeArrowheads="1"/>
            </p:cNvPicPr>
            <p:nvPr/>
          </p:nvPicPr>
          <p:blipFill>
            <a:blip r:embed="rId175" cstate="email">
              <a:extLst>
                <a:ext uri="{BEBA8EAE-BF5A-486C-A8C5-ECC9F3942E4B}">
                  <a14:imgProps xmlns:a14="http://schemas.microsoft.com/office/drawing/2010/main">
                    <a14:imgLayer r:embed="rId17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852182" y="5741995"/>
              <a:ext cx="449263" cy="3471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0" name="Group 39">
            <a:extLst>
              <a:ext uri="{FF2B5EF4-FFF2-40B4-BE49-F238E27FC236}">
                <a16:creationId xmlns:a16="http://schemas.microsoft.com/office/drawing/2014/main" id="{68750A4B-9FBB-4789-B017-F934030BBC64}"/>
              </a:ext>
              <a:ext uri="{C183D7F6-B498-43B3-948B-1728B52AA6E4}">
                <adec:decorative xmlns:adec="http://schemas.microsoft.com/office/drawing/2017/decorative" val="1"/>
              </a:ext>
            </a:extLst>
          </p:cNvPr>
          <p:cNvGrpSpPr/>
          <p:nvPr/>
        </p:nvGrpSpPr>
        <p:grpSpPr>
          <a:xfrm>
            <a:off x="1345639" y="5960013"/>
            <a:ext cx="9522187" cy="312010"/>
            <a:chOff x="1345639" y="6304762"/>
            <a:chExt cx="9522187" cy="312010"/>
          </a:xfrm>
        </p:grpSpPr>
        <p:pic>
          <p:nvPicPr>
            <p:cNvPr id="131" name="Picture 2">
              <a:extLst>
                <a:ext uri="{FF2B5EF4-FFF2-40B4-BE49-F238E27FC236}">
                  <a16:creationId xmlns:a16="http://schemas.microsoft.com/office/drawing/2014/main" id="{EB81F1AE-7F7F-4C9C-9312-323F05F3F093}"/>
                </a:ext>
                <a:ext uri="{C183D7F6-B498-43B3-948B-1728B52AA6E4}">
                  <adec:decorative xmlns:adec="http://schemas.microsoft.com/office/drawing/2017/decorative" val="1"/>
                </a:ext>
              </a:extLst>
            </p:cNvPr>
            <p:cNvPicPr>
              <a:picLocks noChangeAspect="1" noChangeArrowheads="1"/>
            </p:cNvPicPr>
            <p:nvPr/>
          </p:nvPicPr>
          <p:blipFill>
            <a:blip r:embed="rId177" cstate="email">
              <a:extLst>
                <a:ext uri="{BEBA8EAE-BF5A-486C-A8C5-ECC9F3942E4B}">
                  <a14:imgProps xmlns:a14="http://schemas.microsoft.com/office/drawing/2010/main">
                    <a14:imgLayer r:embed="rId17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9035873" y="6323607"/>
              <a:ext cx="763875" cy="274320"/>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157">
              <a:extLst>
                <a:ext uri="{FF2B5EF4-FFF2-40B4-BE49-F238E27FC236}">
                  <a16:creationId xmlns:a16="http://schemas.microsoft.com/office/drawing/2014/main" id="{950ACB4F-8671-4186-9A98-E9A7AC621B71}"/>
                </a:ext>
                <a:ext uri="{C183D7F6-B498-43B3-948B-1728B52AA6E4}">
                  <adec:decorative xmlns:adec="http://schemas.microsoft.com/office/drawing/2017/decorative" val="1"/>
                </a:ext>
              </a:extLst>
            </p:cNvPr>
            <p:cNvPicPr>
              <a:picLocks noChangeAspect="1"/>
            </p:cNvPicPr>
            <p:nvPr/>
          </p:nvPicPr>
          <p:blipFill>
            <a:blip r:embed="rId179" cstate="email">
              <a:extLst>
                <a:ext uri="{BEBA8EAE-BF5A-486C-A8C5-ECC9F3942E4B}">
                  <a14:imgProps xmlns:a14="http://schemas.microsoft.com/office/drawing/2010/main">
                    <a14:imgLayer r:embed="rId180">
                      <a14:imgEffect>
                        <a14:brightnessContrast bright="100000"/>
                      </a14:imgEffect>
                    </a14:imgLayer>
                  </a14:imgProps>
                </a:ext>
                <a:ext uri="{28A0092B-C50C-407E-A947-70E740481C1C}">
                  <a14:useLocalDpi xmlns:a14="http://schemas.microsoft.com/office/drawing/2010/main"/>
                </a:ext>
              </a:extLst>
            </a:blip>
            <a:stretch>
              <a:fillRect/>
            </a:stretch>
          </p:blipFill>
          <p:spPr>
            <a:xfrm>
              <a:off x="3471142" y="6395290"/>
              <a:ext cx="848712" cy="130954"/>
            </a:xfrm>
            <a:prstGeom prst="rect">
              <a:avLst/>
            </a:prstGeom>
          </p:spPr>
        </p:pic>
        <p:pic>
          <p:nvPicPr>
            <p:cNvPr id="1126" name="Picture 102">
              <a:extLst>
                <a:ext uri="{FF2B5EF4-FFF2-40B4-BE49-F238E27FC236}">
                  <a16:creationId xmlns:a16="http://schemas.microsoft.com/office/drawing/2014/main" id="{3FC370D1-B128-4367-97F1-A21026F14271}"/>
                </a:ext>
                <a:ext uri="{C183D7F6-B498-43B3-948B-1728B52AA6E4}">
                  <adec:decorative xmlns:adec="http://schemas.microsoft.com/office/drawing/2017/decorative" val="1"/>
                </a:ext>
              </a:extLst>
            </p:cNvPr>
            <p:cNvPicPr>
              <a:picLocks noChangeAspect="1" noChangeArrowheads="1"/>
            </p:cNvPicPr>
            <p:nvPr/>
          </p:nvPicPr>
          <p:blipFill>
            <a:blip r:embed="rId181" cstate="email">
              <a:extLst>
                <a:ext uri="{BEBA8EAE-BF5A-486C-A8C5-ECC9F3942E4B}">
                  <a14:imgProps xmlns:a14="http://schemas.microsoft.com/office/drawing/2010/main">
                    <a14:imgLayer r:embed="rId182">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345639" y="6408776"/>
              <a:ext cx="681864" cy="103984"/>
            </a:xfrm>
            <a:prstGeom prst="rect">
              <a:avLst/>
            </a:prstGeom>
            <a:noFill/>
            <a:extLst>
              <a:ext uri="{909E8E84-426E-40DD-AFC4-6F175D3DCCD1}">
                <a14:hiddenFill xmlns:a14="http://schemas.microsoft.com/office/drawing/2010/main">
                  <a:solidFill>
                    <a:srgbClr val="FFFFFF"/>
                  </a:solidFill>
                </a14:hiddenFill>
              </a:ext>
            </a:extLst>
          </p:spPr>
        </p:pic>
        <p:pic>
          <p:nvPicPr>
            <p:cNvPr id="1115" name="Picture 1114">
              <a:extLst>
                <a:ext uri="{FF2B5EF4-FFF2-40B4-BE49-F238E27FC236}">
                  <a16:creationId xmlns:a16="http://schemas.microsoft.com/office/drawing/2014/main" id="{1F7876E9-EB86-4DF0-858E-AC356716D747}"/>
                </a:ext>
                <a:ext uri="{C183D7F6-B498-43B3-948B-1728B52AA6E4}">
                  <adec:decorative xmlns:adec="http://schemas.microsoft.com/office/drawing/2017/decorative" val="1"/>
                </a:ext>
              </a:extLst>
            </p:cNvPr>
            <p:cNvPicPr>
              <a:picLocks noChangeAspect="1"/>
            </p:cNvPicPr>
            <p:nvPr/>
          </p:nvPicPr>
          <p:blipFill>
            <a:blip r:embed="rId183" cstate="email">
              <a:extLst>
                <a:ext uri="{BEBA8EAE-BF5A-486C-A8C5-ECC9F3942E4B}">
                  <a14:imgProps xmlns:a14="http://schemas.microsoft.com/office/drawing/2010/main">
                    <a14:imgLayer r:embed="rId184">
                      <a14:imgEffect>
                        <a14:brightnessContrast bright="100000"/>
                      </a14:imgEffect>
                    </a14:imgLayer>
                  </a14:imgProps>
                </a:ext>
                <a:ext uri="{28A0092B-C50C-407E-A947-70E740481C1C}">
                  <a14:useLocalDpi xmlns:a14="http://schemas.microsoft.com/office/drawing/2010/main"/>
                </a:ext>
              </a:extLst>
            </a:blip>
            <a:stretch>
              <a:fillRect/>
            </a:stretch>
          </p:blipFill>
          <p:spPr>
            <a:xfrm>
              <a:off x="2394516" y="6377058"/>
              <a:ext cx="793036" cy="167419"/>
            </a:xfrm>
            <a:prstGeom prst="rect">
              <a:avLst/>
            </a:prstGeom>
          </p:spPr>
        </p:pic>
        <p:grpSp>
          <p:nvGrpSpPr>
            <p:cNvPr id="419" name="Group 418">
              <a:extLst>
                <a:ext uri="{FF2B5EF4-FFF2-40B4-BE49-F238E27FC236}">
                  <a16:creationId xmlns:a16="http://schemas.microsoft.com/office/drawing/2014/main" id="{30FBE52E-067A-4709-B9A6-4A0D12E14EE7}"/>
                </a:ext>
              </a:extLst>
            </p:cNvPr>
            <p:cNvGrpSpPr/>
            <p:nvPr/>
          </p:nvGrpSpPr>
          <p:grpSpPr>
            <a:xfrm>
              <a:off x="4704104" y="6330163"/>
              <a:ext cx="591723" cy="261210"/>
              <a:chOff x="2846955" y="4809871"/>
              <a:chExt cx="523632" cy="231153"/>
            </a:xfrm>
          </p:grpSpPr>
          <p:pic>
            <p:nvPicPr>
              <p:cNvPr id="420" name="Picture 419">
                <a:extLst>
                  <a:ext uri="{FF2B5EF4-FFF2-40B4-BE49-F238E27FC236}">
                    <a16:creationId xmlns:a16="http://schemas.microsoft.com/office/drawing/2014/main" id="{A7BDA3A3-5601-4F02-B469-9DDDE9DCAC3F}"/>
                  </a:ext>
                  <a:ext uri="{C183D7F6-B498-43B3-948B-1728B52AA6E4}">
                    <adec:decorative xmlns:adec="http://schemas.microsoft.com/office/drawing/2017/decorative" val="1"/>
                  </a:ext>
                </a:extLst>
              </p:cNvPr>
              <p:cNvPicPr>
                <a:picLocks noChangeAspect="1"/>
              </p:cNvPicPr>
              <p:nvPr/>
            </p:nvPicPr>
            <p:blipFill rotWithShape="1">
              <a:blip r:embed="rId185" cstate="email">
                <a:extLst>
                  <a:ext uri="{BEBA8EAE-BF5A-486C-A8C5-ECC9F3942E4B}">
                    <a14:imgProps xmlns:a14="http://schemas.microsoft.com/office/drawing/2010/main">
                      <a14:imgLayer r:embed="rId186">
                        <a14:imgEffect>
                          <a14:brightnessContrast bright="100000"/>
                        </a14:imgEffect>
                      </a14:imgLayer>
                    </a14:imgProps>
                  </a:ext>
                  <a:ext uri="{28A0092B-C50C-407E-A947-70E740481C1C}">
                    <a14:useLocalDpi xmlns:a14="http://schemas.microsoft.com/office/drawing/2010/main"/>
                  </a:ext>
                </a:extLst>
              </a:blip>
              <a:srcRect/>
              <a:stretch/>
            </p:blipFill>
            <p:spPr>
              <a:xfrm>
                <a:off x="2846955" y="4809871"/>
                <a:ext cx="248064" cy="231153"/>
              </a:xfrm>
              <a:prstGeom prst="rect">
                <a:avLst/>
              </a:prstGeom>
              <a:effectLst/>
            </p:spPr>
          </p:pic>
          <p:pic>
            <p:nvPicPr>
              <p:cNvPr id="421" name="Picture 420">
                <a:extLst>
                  <a:ext uri="{FF2B5EF4-FFF2-40B4-BE49-F238E27FC236}">
                    <a16:creationId xmlns:a16="http://schemas.microsoft.com/office/drawing/2014/main" id="{86D86640-AE55-4B50-BC68-434E9E0856A5}"/>
                  </a:ext>
                  <a:ext uri="{C183D7F6-B498-43B3-948B-1728B52AA6E4}">
                    <adec:decorative xmlns:adec="http://schemas.microsoft.com/office/drawing/2017/decorative" val="1"/>
                  </a:ext>
                </a:extLst>
              </p:cNvPr>
              <p:cNvPicPr>
                <a:picLocks noChangeAspect="1"/>
              </p:cNvPicPr>
              <p:nvPr/>
            </p:nvPicPr>
            <p:blipFill rotWithShape="1">
              <a:blip r:embed="rId187" cstate="email">
                <a:extLst>
                  <a:ext uri="{BEBA8EAE-BF5A-486C-A8C5-ECC9F3942E4B}">
                    <a14:imgProps xmlns:a14="http://schemas.microsoft.com/office/drawing/2010/main">
                      <a14:imgLayer r:embed="rId188">
                        <a14:imgEffect>
                          <a14:brightnessContrast bright="100000"/>
                        </a14:imgEffect>
                      </a14:imgLayer>
                    </a14:imgProps>
                  </a:ext>
                  <a:ext uri="{28A0092B-C50C-407E-A947-70E740481C1C}">
                    <a14:useLocalDpi xmlns:a14="http://schemas.microsoft.com/office/drawing/2010/main"/>
                  </a:ext>
                </a:extLst>
              </a:blip>
              <a:srcRect/>
              <a:stretch/>
            </p:blipFill>
            <p:spPr>
              <a:xfrm>
                <a:off x="3103481" y="4833334"/>
                <a:ext cx="267106" cy="68228"/>
              </a:xfrm>
              <a:prstGeom prst="rect">
                <a:avLst/>
              </a:prstGeom>
              <a:effectLst/>
            </p:spPr>
          </p:pic>
          <p:pic>
            <p:nvPicPr>
              <p:cNvPr id="422" name="Picture 421">
                <a:extLst>
                  <a:ext uri="{FF2B5EF4-FFF2-40B4-BE49-F238E27FC236}">
                    <a16:creationId xmlns:a16="http://schemas.microsoft.com/office/drawing/2014/main" id="{5F788F2C-6F28-4538-9F15-2BC0CB63051A}"/>
                  </a:ext>
                  <a:ext uri="{C183D7F6-B498-43B3-948B-1728B52AA6E4}">
                    <adec:decorative xmlns:adec="http://schemas.microsoft.com/office/drawing/2017/decorative" val="1"/>
                  </a:ext>
                </a:extLst>
              </p:cNvPr>
              <p:cNvPicPr>
                <a:picLocks noChangeAspect="1"/>
              </p:cNvPicPr>
              <p:nvPr/>
            </p:nvPicPr>
            <p:blipFill rotWithShape="1">
              <a:blip r:embed="rId189" cstate="email">
                <a:extLst>
                  <a:ext uri="{BEBA8EAE-BF5A-486C-A8C5-ECC9F3942E4B}">
                    <a14:imgProps xmlns:a14="http://schemas.microsoft.com/office/drawing/2010/main">
                      <a14:imgLayer r:embed="rId190">
                        <a14:imgEffect>
                          <a14:brightnessContrast bright="100000"/>
                        </a14:imgEffect>
                      </a14:imgLayer>
                    </a14:imgProps>
                  </a:ext>
                  <a:ext uri="{28A0092B-C50C-407E-A947-70E740481C1C}">
                    <a14:useLocalDpi xmlns:a14="http://schemas.microsoft.com/office/drawing/2010/main"/>
                  </a:ext>
                </a:extLst>
              </a:blip>
              <a:srcRect/>
              <a:stretch/>
            </p:blipFill>
            <p:spPr>
              <a:xfrm>
                <a:off x="3108864" y="4892497"/>
                <a:ext cx="151681" cy="68228"/>
              </a:xfrm>
              <a:prstGeom prst="rect">
                <a:avLst/>
              </a:prstGeom>
              <a:effectLst/>
            </p:spPr>
          </p:pic>
          <p:pic>
            <p:nvPicPr>
              <p:cNvPr id="423" name="Picture 422">
                <a:extLst>
                  <a:ext uri="{FF2B5EF4-FFF2-40B4-BE49-F238E27FC236}">
                    <a16:creationId xmlns:a16="http://schemas.microsoft.com/office/drawing/2014/main" id="{96146E7F-6D85-4F45-82C6-FE0681E1E331}"/>
                  </a:ext>
                  <a:ext uri="{C183D7F6-B498-43B3-948B-1728B52AA6E4}">
                    <adec:decorative xmlns:adec="http://schemas.microsoft.com/office/drawing/2017/decorative" val="1"/>
                  </a:ext>
                </a:extLst>
              </p:cNvPr>
              <p:cNvPicPr>
                <a:picLocks noChangeAspect="1"/>
              </p:cNvPicPr>
              <p:nvPr/>
            </p:nvPicPr>
            <p:blipFill rotWithShape="1">
              <a:blip r:embed="rId191" cstate="email">
                <a:extLst>
                  <a:ext uri="{BEBA8EAE-BF5A-486C-A8C5-ECC9F3942E4B}">
                    <a14:imgProps xmlns:a14="http://schemas.microsoft.com/office/drawing/2010/main">
                      <a14:imgLayer r:embed="rId192">
                        <a14:imgEffect>
                          <a14:brightnessContrast bright="100000"/>
                        </a14:imgEffect>
                      </a14:imgLayer>
                    </a14:imgProps>
                  </a:ext>
                  <a:ext uri="{28A0092B-C50C-407E-A947-70E740481C1C}">
                    <a14:useLocalDpi xmlns:a14="http://schemas.microsoft.com/office/drawing/2010/main"/>
                  </a:ext>
                </a:extLst>
              </a:blip>
              <a:srcRect/>
              <a:stretch/>
            </p:blipFill>
            <p:spPr>
              <a:xfrm>
                <a:off x="3105153" y="4951659"/>
                <a:ext cx="205215" cy="68228"/>
              </a:xfrm>
              <a:prstGeom prst="rect">
                <a:avLst/>
              </a:prstGeom>
              <a:effectLst/>
            </p:spPr>
          </p:pic>
        </p:grpSp>
        <p:pic>
          <p:nvPicPr>
            <p:cNvPr id="1128" name="Picture 104">
              <a:extLst>
                <a:ext uri="{FF2B5EF4-FFF2-40B4-BE49-F238E27FC236}">
                  <a16:creationId xmlns:a16="http://schemas.microsoft.com/office/drawing/2014/main" id="{62E95E28-E863-43C6-A87B-CA33C4D5A204}"/>
                </a:ext>
                <a:ext uri="{C183D7F6-B498-43B3-948B-1728B52AA6E4}">
                  <adec:decorative xmlns:adec="http://schemas.microsoft.com/office/drawing/2017/decorative" val="1"/>
                </a:ext>
              </a:extLst>
            </p:cNvPr>
            <p:cNvPicPr>
              <a:picLocks noChangeAspect="1" noChangeArrowheads="1"/>
            </p:cNvPicPr>
            <p:nvPr/>
          </p:nvPicPr>
          <p:blipFill>
            <a:blip r:embed="rId193" cstate="email">
              <a:extLst>
                <a:ext uri="{BEBA8EAE-BF5A-486C-A8C5-ECC9F3942E4B}">
                  <a14:imgProps xmlns:a14="http://schemas.microsoft.com/office/drawing/2010/main">
                    <a14:imgLayer r:embed="rId19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968178" y="6304762"/>
              <a:ext cx="272490" cy="312010"/>
            </a:xfrm>
            <a:prstGeom prst="rect">
              <a:avLst/>
            </a:prstGeom>
            <a:noFill/>
            <a:extLst>
              <a:ext uri="{909E8E84-426E-40DD-AFC4-6F175D3DCCD1}">
                <a14:hiddenFill xmlns:a14="http://schemas.microsoft.com/office/drawing/2010/main">
                  <a:solidFill>
                    <a:srgbClr val="FFFFFF"/>
                  </a:solidFill>
                </a14:hiddenFill>
              </a:ext>
            </a:extLst>
          </p:spPr>
        </p:pic>
        <p:pic>
          <p:nvPicPr>
            <p:cNvPr id="1130" name="Picture 106">
              <a:extLst>
                <a:ext uri="{FF2B5EF4-FFF2-40B4-BE49-F238E27FC236}">
                  <a16:creationId xmlns:a16="http://schemas.microsoft.com/office/drawing/2014/main" id="{9F744151-EBA2-4004-BFD4-D02CC318B686}"/>
                </a:ext>
                <a:ext uri="{C183D7F6-B498-43B3-948B-1728B52AA6E4}">
                  <adec:decorative xmlns:adec="http://schemas.microsoft.com/office/drawing/2017/decorative" val="1"/>
                </a:ext>
              </a:extLst>
            </p:cNvPr>
            <p:cNvPicPr>
              <a:picLocks noChangeAspect="1" noChangeArrowheads="1"/>
            </p:cNvPicPr>
            <p:nvPr/>
          </p:nvPicPr>
          <p:blipFill>
            <a:blip r:embed="rId195" cstate="email">
              <a:extLst>
                <a:ext uri="{BEBA8EAE-BF5A-486C-A8C5-ECC9F3942E4B}">
                  <a14:imgProps xmlns:a14="http://schemas.microsoft.com/office/drawing/2010/main">
                    <a14:imgLayer r:embed="rId19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967024" y="6330162"/>
              <a:ext cx="483722" cy="261210"/>
            </a:xfrm>
            <a:prstGeom prst="rect">
              <a:avLst/>
            </a:prstGeom>
            <a:noFill/>
            <a:extLst>
              <a:ext uri="{909E8E84-426E-40DD-AFC4-6F175D3DCCD1}">
                <a14:hiddenFill xmlns:a14="http://schemas.microsoft.com/office/drawing/2010/main">
                  <a:solidFill>
                    <a:srgbClr val="FFFFFF"/>
                  </a:solidFill>
                </a14:hiddenFill>
              </a:ext>
            </a:extLst>
          </p:spPr>
        </p:pic>
        <p:pic>
          <p:nvPicPr>
            <p:cNvPr id="1119" name="Picture 1118">
              <a:extLst>
                <a:ext uri="{FF2B5EF4-FFF2-40B4-BE49-F238E27FC236}">
                  <a16:creationId xmlns:a16="http://schemas.microsoft.com/office/drawing/2014/main" id="{69139A6B-D0EA-4124-8311-0D43A79E5F30}"/>
                </a:ext>
                <a:ext uri="{C183D7F6-B498-43B3-948B-1728B52AA6E4}">
                  <adec:decorative xmlns:adec="http://schemas.microsoft.com/office/drawing/2017/decorative" val="1"/>
                </a:ext>
              </a:extLst>
            </p:cNvPr>
            <p:cNvPicPr>
              <a:picLocks noChangeAspect="1"/>
            </p:cNvPicPr>
            <p:nvPr/>
          </p:nvPicPr>
          <p:blipFill>
            <a:blip r:embed="rId197" cstate="email">
              <a:extLst>
                <a:ext uri="{BEBA8EAE-BF5A-486C-A8C5-ECC9F3942E4B}">
                  <a14:imgProps xmlns:a14="http://schemas.microsoft.com/office/drawing/2010/main">
                    <a14:imgLayer r:embed="rId198">
                      <a14:imgEffect>
                        <a14:brightnessContrast bright="100000"/>
                      </a14:imgEffect>
                    </a14:imgLayer>
                  </a14:imgProps>
                </a:ext>
                <a:ext uri="{28A0092B-C50C-407E-A947-70E740481C1C}">
                  <a14:useLocalDpi xmlns:a14="http://schemas.microsoft.com/office/drawing/2010/main"/>
                </a:ext>
              </a:extLst>
            </a:blip>
            <a:stretch>
              <a:fillRect/>
            </a:stretch>
          </p:blipFill>
          <p:spPr>
            <a:xfrm>
              <a:off x="8182925" y="6329145"/>
              <a:ext cx="260846" cy="263245"/>
            </a:xfrm>
            <a:prstGeom prst="rect">
              <a:avLst/>
            </a:prstGeom>
          </p:spPr>
        </p:pic>
        <p:pic>
          <p:nvPicPr>
            <p:cNvPr id="316" name="Picture 315">
              <a:extLst>
                <a:ext uri="{FF2B5EF4-FFF2-40B4-BE49-F238E27FC236}">
                  <a16:creationId xmlns:a16="http://schemas.microsoft.com/office/drawing/2014/main" id="{B29CB264-4B67-4D8D-B024-A55BDD654BB2}"/>
                </a:ext>
                <a:ext uri="{C183D7F6-B498-43B3-948B-1728B52AA6E4}">
                  <adec:decorative xmlns:adec="http://schemas.microsoft.com/office/drawing/2017/decorative" val="1"/>
                </a:ext>
              </a:extLst>
            </p:cNvPr>
            <p:cNvPicPr>
              <a:picLocks noChangeAspect="1"/>
            </p:cNvPicPr>
            <p:nvPr/>
          </p:nvPicPr>
          <p:blipFill>
            <a:blip r:embed="rId199" cstate="email">
              <a:extLst>
                <a:ext uri="{BEBA8EAE-BF5A-486C-A8C5-ECC9F3942E4B}">
                  <a14:imgProps xmlns:a14="http://schemas.microsoft.com/office/drawing/2010/main">
                    <a14:imgLayer r:embed="rId200">
                      <a14:imgEffect>
                        <a14:brightnessContrast bright="100000"/>
                      </a14:imgEffect>
                    </a14:imgLayer>
                  </a14:imgProps>
                </a:ext>
                <a:ext uri="{28A0092B-C50C-407E-A947-70E740481C1C}">
                  <a14:useLocalDpi xmlns:a14="http://schemas.microsoft.com/office/drawing/2010/main"/>
                </a:ext>
              </a:extLst>
            </a:blip>
            <a:stretch>
              <a:fillRect/>
            </a:stretch>
          </p:blipFill>
          <p:spPr>
            <a:xfrm>
              <a:off x="10176720" y="6342230"/>
              <a:ext cx="691106" cy="237074"/>
            </a:xfrm>
            <a:prstGeom prst="rect">
              <a:avLst/>
            </a:prstGeom>
          </p:spPr>
        </p:pic>
      </p:grpSp>
    </p:spTree>
    <p:extLst>
      <p:ext uri="{BB962C8B-B14F-4D97-AF65-F5344CB8AC3E}">
        <p14:creationId xmlns:p14="http://schemas.microsoft.com/office/powerpoint/2010/main" val="1405120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3.125E-6 -2.22222E-6 L 3.12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nodeType="withEffect">
                                  <p:stCondLst>
                                    <p:cond delay="10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42" presetClass="path" presetSubtype="0" decel="100000" fill="hold" nodeType="withEffect">
                                  <p:stCondLst>
                                    <p:cond delay="100"/>
                                  </p:stCondLst>
                                  <p:childTnLst>
                                    <p:animMotion origin="layout" path="M 3.125E-6 -2.22222E-6 L 3.125E-6 0.03542 " pathEditMode="relative" rAng="0" ptsTypes="AA">
                                      <p:cBhvr>
                                        <p:cTn id="14" dur="700" spd="-100000" fill="hold"/>
                                        <p:tgtEl>
                                          <p:spTgt spid="30"/>
                                        </p:tgtEl>
                                        <p:attrNameLst>
                                          <p:attrName>ppt_x</p:attrName>
                                          <p:attrName>ppt_y</p:attrName>
                                        </p:attrNameLst>
                                      </p:cBhvr>
                                      <p:rCtr x="0" y="1759"/>
                                    </p:animMotion>
                                  </p:childTnLst>
                                </p:cTn>
                              </p:par>
                              <p:par>
                                <p:cTn id="15" presetID="10" presetClass="entr" presetSubtype="0" fill="hold" nodeType="withEffect">
                                  <p:stCondLst>
                                    <p:cond delay="20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par>
                                <p:cTn id="18" presetID="42" presetClass="path" presetSubtype="0" decel="100000" fill="hold" nodeType="withEffect">
                                  <p:stCondLst>
                                    <p:cond delay="200"/>
                                  </p:stCondLst>
                                  <p:childTnLst>
                                    <p:animMotion origin="layout" path="M 3.125E-6 -2.22222E-6 L 3.125E-6 0.03542 " pathEditMode="relative" rAng="0" ptsTypes="AA">
                                      <p:cBhvr>
                                        <p:cTn id="19" dur="700" spd="-100000" fill="hold"/>
                                        <p:tgtEl>
                                          <p:spTgt spid="31"/>
                                        </p:tgtEl>
                                        <p:attrNameLst>
                                          <p:attrName>ppt_x</p:attrName>
                                          <p:attrName>ppt_y</p:attrName>
                                        </p:attrNameLst>
                                      </p:cBhvr>
                                      <p:rCtr x="0" y="1759"/>
                                    </p:animMotion>
                                  </p:childTnLst>
                                </p:cTn>
                              </p:par>
                              <p:par>
                                <p:cTn id="20" presetID="10" presetClass="entr" presetSubtype="0" fill="hold" nodeType="withEffect">
                                  <p:stCondLst>
                                    <p:cond delay="30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par>
                                <p:cTn id="23" presetID="42" presetClass="path" presetSubtype="0" decel="100000" fill="hold" nodeType="withEffect">
                                  <p:stCondLst>
                                    <p:cond delay="300"/>
                                  </p:stCondLst>
                                  <p:childTnLst>
                                    <p:animMotion origin="layout" path="M 3.125E-6 -2.22222E-6 L 3.125E-6 0.03542 " pathEditMode="relative" rAng="0" ptsTypes="AA">
                                      <p:cBhvr>
                                        <p:cTn id="24" dur="700" spd="-100000" fill="hold"/>
                                        <p:tgtEl>
                                          <p:spTgt spid="32"/>
                                        </p:tgtEl>
                                        <p:attrNameLst>
                                          <p:attrName>ppt_x</p:attrName>
                                          <p:attrName>ppt_y</p:attrName>
                                        </p:attrNameLst>
                                      </p:cBhvr>
                                      <p:rCtr x="0" y="1759"/>
                                    </p:animMotion>
                                  </p:childTnLst>
                                </p:cTn>
                              </p:par>
                              <p:par>
                                <p:cTn id="25" presetID="10" presetClass="entr" presetSubtype="0" fill="hold" nodeType="withEffect">
                                  <p:stCondLst>
                                    <p:cond delay="400"/>
                                  </p:stCondLst>
                                  <p:childTnLst>
                                    <p:set>
                                      <p:cBhvr>
                                        <p:cTn id="26" dur="1" fill="hold">
                                          <p:stCondLst>
                                            <p:cond delay="0"/>
                                          </p:stCondLst>
                                        </p:cTn>
                                        <p:tgtEl>
                                          <p:spTgt spid="34"/>
                                        </p:tgtEl>
                                        <p:attrNameLst>
                                          <p:attrName>style.visibility</p:attrName>
                                        </p:attrNameLst>
                                      </p:cBhvr>
                                      <p:to>
                                        <p:strVal val="visible"/>
                                      </p:to>
                                    </p:set>
                                    <p:animEffect transition="in" filter="fade">
                                      <p:cBhvr>
                                        <p:cTn id="27" dur="500"/>
                                        <p:tgtEl>
                                          <p:spTgt spid="34"/>
                                        </p:tgtEl>
                                      </p:cBhvr>
                                    </p:animEffect>
                                  </p:childTnLst>
                                </p:cTn>
                              </p:par>
                              <p:par>
                                <p:cTn id="28" presetID="42" presetClass="path" presetSubtype="0" decel="100000" fill="hold" nodeType="withEffect">
                                  <p:stCondLst>
                                    <p:cond delay="400"/>
                                  </p:stCondLst>
                                  <p:childTnLst>
                                    <p:animMotion origin="layout" path="M 3.125E-6 -2.22222E-6 L 3.125E-6 0.03542 " pathEditMode="relative" rAng="0" ptsTypes="AA">
                                      <p:cBhvr>
                                        <p:cTn id="29" dur="700" spd="-100000" fill="hold"/>
                                        <p:tgtEl>
                                          <p:spTgt spid="34"/>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par>
                                <p:cTn id="33" presetID="42" presetClass="path" presetSubtype="0" decel="100000" fill="hold" nodeType="withEffect">
                                  <p:stCondLst>
                                    <p:cond delay="500"/>
                                  </p:stCondLst>
                                  <p:childTnLst>
                                    <p:animMotion origin="layout" path="M 3.125E-6 -2.22222E-6 L 3.125E-6 0.03542 " pathEditMode="relative" rAng="0" ptsTypes="AA">
                                      <p:cBhvr>
                                        <p:cTn id="34" dur="700" spd="-100000" fill="hold"/>
                                        <p:tgtEl>
                                          <p:spTgt spid="35"/>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42" presetClass="path" presetSubtype="0" decel="100000" fill="hold" nodeType="withEffect">
                                  <p:stCondLst>
                                    <p:cond delay="600"/>
                                  </p:stCondLst>
                                  <p:childTnLst>
                                    <p:animMotion origin="layout" path="M 3.125E-6 -2.22222E-6 L 3.125E-6 0.03542 " pathEditMode="relative" rAng="0" ptsTypes="AA">
                                      <p:cBhvr>
                                        <p:cTn id="39" dur="700" spd="-100000" fill="hold"/>
                                        <p:tgtEl>
                                          <p:spTgt spid="36"/>
                                        </p:tgtEl>
                                        <p:attrNameLst>
                                          <p:attrName>ppt_x</p:attrName>
                                          <p:attrName>ppt_y</p:attrName>
                                        </p:attrNameLst>
                                      </p:cBhvr>
                                      <p:rCtr x="0" y="1759"/>
                                    </p:animMotion>
                                  </p:childTnLst>
                                </p:cTn>
                              </p:par>
                              <p:par>
                                <p:cTn id="40" presetID="10" presetClass="entr" presetSubtype="0" fill="hold" nodeType="withEffect">
                                  <p:stCondLst>
                                    <p:cond delay="70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par>
                                <p:cTn id="43" presetID="42" presetClass="path" presetSubtype="0" decel="100000" fill="hold" nodeType="withEffect">
                                  <p:stCondLst>
                                    <p:cond delay="700"/>
                                  </p:stCondLst>
                                  <p:childTnLst>
                                    <p:animMotion origin="layout" path="M 3.125E-6 -2.22222E-6 L 3.125E-6 0.03542 " pathEditMode="relative" rAng="0" ptsTypes="AA">
                                      <p:cBhvr>
                                        <p:cTn id="44" dur="700" spd="-100000" fill="hold"/>
                                        <p:tgtEl>
                                          <p:spTgt spid="37"/>
                                        </p:tgtEl>
                                        <p:attrNameLst>
                                          <p:attrName>ppt_x</p:attrName>
                                          <p:attrName>ppt_y</p:attrName>
                                        </p:attrNameLst>
                                      </p:cBhvr>
                                      <p:rCtr x="0" y="1759"/>
                                    </p:animMotion>
                                  </p:childTnLst>
                                </p:cTn>
                              </p:par>
                              <p:par>
                                <p:cTn id="45" presetID="10" presetClass="entr" presetSubtype="0" fill="hold" nodeType="withEffect">
                                  <p:stCondLst>
                                    <p:cond delay="80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100000" fill="hold" nodeType="withEffect">
                                  <p:stCondLst>
                                    <p:cond delay="800"/>
                                  </p:stCondLst>
                                  <p:childTnLst>
                                    <p:animMotion origin="layout" path="M 3.125E-6 -2.22222E-6 L 3.125E-6 0.03542 " pathEditMode="relative" rAng="0" ptsTypes="AA">
                                      <p:cBhvr>
                                        <p:cTn id="49" dur="700" spd="-100000" fill="hold"/>
                                        <p:tgtEl>
                                          <p:spTgt spid="38"/>
                                        </p:tgtEl>
                                        <p:attrNameLst>
                                          <p:attrName>ppt_x</p:attrName>
                                          <p:attrName>ppt_y</p:attrName>
                                        </p:attrNameLst>
                                      </p:cBhvr>
                                      <p:rCtr x="0" y="1759"/>
                                    </p:animMotion>
                                  </p:childTnLst>
                                </p:cTn>
                              </p:par>
                              <p:par>
                                <p:cTn id="50" presetID="10" presetClass="entr" presetSubtype="0" fill="hold" nodeType="withEffect">
                                  <p:stCondLst>
                                    <p:cond delay="90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42" presetClass="path" presetSubtype="0" decel="100000" fill="hold" nodeType="withEffect">
                                  <p:stCondLst>
                                    <p:cond delay="900"/>
                                  </p:stCondLst>
                                  <p:childTnLst>
                                    <p:animMotion origin="layout" path="M 3.125E-6 -2.22222E-6 L 3.125E-6 0.03542 " pathEditMode="relative" rAng="0" ptsTypes="AA">
                                      <p:cBhvr>
                                        <p:cTn id="54" dur="700" spd="-100000" fill="hold"/>
                                        <p:tgtEl>
                                          <p:spTgt spid="39"/>
                                        </p:tgtEl>
                                        <p:attrNameLst>
                                          <p:attrName>ppt_x</p:attrName>
                                          <p:attrName>ppt_y</p:attrName>
                                        </p:attrNameLst>
                                      </p:cBhvr>
                                      <p:rCtr x="0" y="1759"/>
                                    </p:animMotion>
                                  </p:childTnLst>
                                </p:cTn>
                              </p:par>
                              <p:par>
                                <p:cTn id="55" presetID="10" presetClass="entr" presetSubtype="0" fill="hold" nodeType="withEffect">
                                  <p:stCondLst>
                                    <p:cond delay="1000"/>
                                  </p:stCondLst>
                                  <p:childTnLst>
                                    <p:set>
                                      <p:cBhvr>
                                        <p:cTn id="56" dur="1" fill="hold">
                                          <p:stCondLst>
                                            <p:cond delay="0"/>
                                          </p:stCondLst>
                                        </p:cTn>
                                        <p:tgtEl>
                                          <p:spTgt spid="40"/>
                                        </p:tgtEl>
                                        <p:attrNameLst>
                                          <p:attrName>style.visibility</p:attrName>
                                        </p:attrNameLst>
                                      </p:cBhvr>
                                      <p:to>
                                        <p:strVal val="visible"/>
                                      </p:to>
                                    </p:set>
                                    <p:animEffect transition="in" filter="fade">
                                      <p:cBhvr>
                                        <p:cTn id="57" dur="500"/>
                                        <p:tgtEl>
                                          <p:spTgt spid="40"/>
                                        </p:tgtEl>
                                      </p:cBhvr>
                                    </p:animEffect>
                                  </p:childTnLst>
                                </p:cTn>
                              </p:par>
                              <p:par>
                                <p:cTn id="58" presetID="42" presetClass="path" presetSubtype="0" decel="100000" fill="hold" nodeType="withEffect">
                                  <p:stCondLst>
                                    <p:cond delay="1000"/>
                                  </p:stCondLst>
                                  <p:childTnLst>
                                    <p:animMotion origin="layout" path="M 3.125E-6 -2.22222E-6 L 3.125E-6 0.03542 " pathEditMode="relative" rAng="0" ptsTypes="AA">
                                      <p:cBhvr>
                                        <p:cTn id="59" dur="700" spd="-100000" fill="hold"/>
                                        <p:tgtEl>
                                          <p:spTgt spid="40"/>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26DDB-C8F9-4B67-8C1E-3E1AC4F9C579}"/>
              </a:ext>
            </a:extLst>
          </p:cNvPr>
          <p:cNvSpPr>
            <a:spLocks noGrp="1"/>
          </p:cNvSpPr>
          <p:nvPr>
            <p:ph type="title"/>
          </p:nvPr>
        </p:nvSpPr>
        <p:spPr>
          <a:xfrm>
            <a:off x="588263" y="-558800"/>
            <a:ext cx="11018520" cy="553998"/>
          </a:xfrm>
        </p:spPr>
        <p:txBody>
          <a:bodyPr/>
          <a:lstStyle/>
          <a:p>
            <a:pPr algn="ctr"/>
            <a:r>
              <a:rPr lang="en-US" sz="3600">
                <a:ln>
                  <a:noFill/>
                </a:ln>
                <a:solidFill>
                  <a:schemeClr val="bg1"/>
                </a:solidFill>
                <a:cs typeface="+mn-cs"/>
              </a:rPr>
              <a:t>Attributes of successful transformations (4 of 4)</a:t>
            </a:r>
            <a:endParaRPr lang="en-US">
              <a:solidFill>
                <a:schemeClr val="bg1"/>
              </a:solidFill>
            </a:endParaRPr>
          </a:p>
        </p:txBody>
      </p:sp>
      <p:sp>
        <p:nvSpPr>
          <p:cNvPr id="3" name="Content Placeholder 2">
            <a:extLst>
              <a:ext uri="{FF2B5EF4-FFF2-40B4-BE49-F238E27FC236}">
                <a16:creationId xmlns:a16="http://schemas.microsoft.com/office/drawing/2014/main" id="{62B14DB3-E91E-4A64-A8BA-B3AF8BB5D1A4}"/>
              </a:ext>
            </a:extLst>
          </p:cNvPr>
          <p:cNvSpPr>
            <a:spLocks noGrp="1"/>
          </p:cNvSpPr>
          <p:nvPr>
            <p:ph sz="quarter" idx="10"/>
          </p:nvPr>
        </p:nvSpPr>
        <p:spPr>
          <a:xfrm>
            <a:off x="4251178" y="3880679"/>
            <a:ext cx="3643312" cy="553998"/>
          </a:xfrm>
        </p:spPr>
        <p:txBody>
          <a:bodyPr/>
          <a:lstStyle/>
          <a:p>
            <a:pPr marL="0" lvl="0" indent="0" defTabSz="914367">
              <a:lnSpc>
                <a:spcPct val="90000"/>
              </a:lnSpc>
              <a:spcBef>
                <a:spcPts val="0"/>
              </a:spcBef>
              <a:buSzTx/>
              <a:buNone/>
            </a:pPr>
            <a:r>
              <a:rPr lang="en-US" sz="4000">
                <a:noFill/>
                <a:latin typeface="+mj-lt"/>
                <a:cs typeface="+mn-cs"/>
              </a:rPr>
              <a:t>Data culture</a:t>
            </a:r>
            <a:endParaRPr lang="en-US">
              <a:noFill/>
              <a:latin typeface="+mj-lt"/>
            </a:endParaRPr>
          </a:p>
        </p:txBody>
      </p:sp>
      <p:sp>
        <p:nvSpPr>
          <p:cNvPr id="4" name="Content Placeholder 3">
            <a:extLst>
              <a:ext uri="{FF2B5EF4-FFF2-40B4-BE49-F238E27FC236}">
                <a16:creationId xmlns:a16="http://schemas.microsoft.com/office/drawing/2014/main" id="{D6F003EA-481D-4CC0-8CF4-889BC9CD3DB8}"/>
              </a:ext>
            </a:extLst>
          </p:cNvPr>
          <p:cNvSpPr>
            <a:spLocks noGrp="1"/>
          </p:cNvSpPr>
          <p:nvPr>
            <p:ph sz="quarter" idx="11"/>
          </p:nvPr>
        </p:nvSpPr>
        <p:spPr>
          <a:xfrm>
            <a:off x="4251178" y="4609758"/>
            <a:ext cx="5399448" cy="276999"/>
          </a:xfrm>
        </p:spPr>
        <p:txBody>
          <a:bodyPr/>
          <a:lstStyle/>
          <a:p>
            <a:pPr marL="0" lvl="0" indent="0" defTabSz="914367">
              <a:lnSpc>
                <a:spcPct val="90000"/>
              </a:lnSpc>
              <a:spcBef>
                <a:spcPts val="0"/>
              </a:spcBef>
              <a:buSzTx/>
              <a:buNone/>
              <a:defRPr/>
            </a:pPr>
            <a:r>
              <a:rPr lang="en-US" sz="2000">
                <a:noFill/>
                <a:latin typeface="+mj-lt"/>
                <a:cs typeface="+mn-cs"/>
              </a:rPr>
              <a:t>Driving data-centric, impact-oriented behavior</a:t>
            </a:r>
            <a:endParaRPr lang="en-US">
              <a:noFill/>
              <a:latin typeface="+mj-lt"/>
            </a:endParaRPr>
          </a:p>
        </p:txBody>
      </p:sp>
      <p:grpSp>
        <p:nvGrpSpPr>
          <p:cNvPr id="91" name="Group 90">
            <a:extLst>
              <a:ext uri="{FF2B5EF4-FFF2-40B4-BE49-F238E27FC236}">
                <a16:creationId xmlns:a16="http://schemas.microsoft.com/office/drawing/2014/main" id="{1A70CF2F-9691-428A-8FF6-52EAB18D67C2}"/>
              </a:ext>
              <a:ext uri="{C183D7F6-B498-43B3-948B-1728B52AA6E4}">
                <adec:decorative xmlns:adec="http://schemas.microsoft.com/office/drawing/2017/decorative" val="1"/>
              </a:ext>
            </a:extLst>
          </p:cNvPr>
          <p:cNvGrpSpPr/>
          <p:nvPr/>
        </p:nvGrpSpPr>
        <p:grpSpPr>
          <a:xfrm>
            <a:off x="3107387" y="1789947"/>
            <a:ext cx="890610" cy="943538"/>
            <a:chOff x="6170610" y="3868659"/>
            <a:chExt cx="681868" cy="722391"/>
          </a:xfrm>
        </p:grpSpPr>
        <p:pic>
          <p:nvPicPr>
            <p:cNvPr id="92" name="data2">
              <a:extLst>
                <a:ext uri="{FF2B5EF4-FFF2-40B4-BE49-F238E27FC236}">
                  <a16:creationId xmlns:a16="http://schemas.microsoft.com/office/drawing/2014/main" id="{E1D09FD8-C6F0-4C6B-9CE2-1F73F7471CE4}"/>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0610" y="3868659"/>
              <a:ext cx="499904" cy="499902"/>
            </a:xfrm>
            <a:prstGeom prst="rect">
              <a:avLst/>
            </a:prstGeom>
          </p:spPr>
        </p:pic>
        <p:grpSp>
          <p:nvGrpSpPr>
            <p:cNvPr id="93" name="Group 92">
              <a:extLst>
                <a:ext uri="{FF2B5EF4-FFF2-40B4-BE49-F238E27FC236}">
                  <a16:creationId xmlns:a16="http://schemas.microsoft.com/office/drawing/2014/main" id="{5A0927CD-A832-4BB8-80A3-0A1510B41739}"/>
                </a:ext>
              </a:extLst>
            </p:cNvPr>
            <p:cNvGrpSpPr/>
            <p:nvPr/>
          </p:nvGrpSpPr>
          <p:grpSpPr>
            <a:xfrm>
              <a:off x="6366702" y="4105274"/>
              <a:ext cx="485776" cy="485776"/>
              <a:chOff x="6366702" y="4040981"/>
              <a:chExt cx="485776" cy="485776"/>
            </a:xfrm>
          </p:grpSpPr>
          <p:sp>
            <p:nvSpPr>
              <p:cNvPr id="94" name="Oval 93">
                <a:extLst>
                  <a:ext uri="{FF2B5EF4-FFF2-40B4-BE49-F238E27FC236}">
                    <a16:creationId xmlns:a16="http://schemas.microsoft.com/office/drawing/2014/main" id="{49C49D66-AF41-4B11-B93A-98155B39BDDE}"/>
                  </a:ext>
                  <a:ext uri="{C183D7F6-B498-43B3-948B-1728B52AA6E4}">
                    <adec:decorative xmlns:adec="http://schemas.microsoft.com/office/drawing/2017/decorative" val="1"/>
                  </a:ext>
                </a:extLst>
              </p:cNvPr>
              <p:cNvSpPr/>
              <p:nvPr/>
            </p:nvSpPr>
            <p:spPr bwMode="auto">
              <a:xfrm>
                <a:off x="6366702" y="4040981"/>
                <a:ext cx="485776" cy="4857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grpSp>
            <p:nvGrpSpPr>
              <p:cNvPr id="95" name="connect modularity 2" descr="connect modularity, IoT, service experience">
                <a:extLst>
                  <a:ext uri="{FF2B5EF4-FFF2-40B4-BE49-F238E27FC236}">
                    <a16:creationId xmlns:a16="http://schemas.microsoft.com/office/drawing/2014/main" id="{CF9CE16B-D536-4F7F-902F-571A66C00633}"/>
                  </a:ext>
                </a:extLst>
              </p:cNvPr>
              <p:cNvGrpSpPr>
                <a:grpSpLocks noChangeAspect="1"/>
              </p:cNvGrpSpPr>
              <p:nvPr/>
            </p:nvGrpSpPr>
            <p:grpSpPr bwMode="auto">
              <a:xfrm>
                <a:off x="6423310" y="4098492"/>
                <a:ext cx="372880" cy="371749"/>
                <a:chOff x="1021" y="1322"/>
                <a:chExt cx="330" cy="329"/>
              </a:xfrm>
            </p:grpSpPr>
            <p:sp>
              <p:nvSpPr>
                <p:cNvPr id="96" name="AutoShape 64">
                  <a:extLst>
                    <a:ext uri="{FF2B5EF4-FFF2-40B4-BE49-F238E27FC236}">
                      <a16:creationId xmlns:a16="http://schemas.microsoft.com/office/drawing/2014/main" id="{3870D611-8471-4270-9634-FC425E09303F}"/>
                    </a:ext>
                    <a:ext uri="{C183D7F6-B498-43B3-948B-1728B52AA6E4}">
                      <adec:decorative xmlns:adec="http://schemas.microsoft.com/office/drawing/2017/decorative" val="1"/>
                    </a:ext>
                  </a:extLst>
                </p:cNvPr>
                <p:cNvSpPr>
                  <a:spLocks noChangeAspect="1" noChangeArrowheads="1" noTextEdit="1"/>
                </p:cNvSpPr>
                <p:nvPr/>
              </p:nvSpPr>
              <p:spPr bwMode="auto">
                <a:xfrm>
                  <a:off x="1021" y="1322"/>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97" name="Freeform 66">
                  <a:extLst>
                    <a:ext uri="{FF2B5EF4-FFF2-40B4-BE49-F238E27FC236}">
                      <a16:creationId xmlns:a16="http://schemas.microsoft.com/office/drawing/2014/main" id="{040D1853-0E4C-4DD9-A3BA-55201DA7409B}"/>
                    </a:ext>
                    <a:ext uri="{C183D7F6-B498-43B3-948B-1728B52AA6E4}">
                      <adec:decorative xmlns:adec="http://schemas.microsoft.com/office/drawing/2017/decorative" val="1"/>
                    </a:ext>
                  </a:extLst>
                </p:cNvPr>
                <p:cNvSpPr>
                  <a:spLocks noEditPoints="1"/>
                </p:cNvSpPr>
                <p:nvPr/>
              </p:nvSpPr>
              <p:spPr bwMode="auto">
                <a:xfrm>
                  <a:off x="1021" y="1322"/>
                  <a:ext cx="330"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sp>
              <p:nvSpPr>
                <p:cNvPr id="98" name="Freeform 67">
                  <a:extLst>
                    <a:ext uri="{FF2B5EF4-FFF2-40B4-BE49-F238E27FC236}">
                      <a16:creationId xmlns:a16="http://schemas.microsoft.com/office/drawing/2014/main" id="{3E84DA25-666D-4328-83F6-7BA3112A77ED}"/>
                    </a:ext>
                    <a:ext uri="{C183D7F6-B498-43B3-948B-1728B52AA6E4}">
                      <adec:decorative xmlns:adec="http://schemas.microsoft.com/office/drawing/2017/decorative" val="1"/>
                    </a:ext>
                  </a:extLst>
                </p:cNvPr>
                <p:cNvSpPr>
                  <a:spLocks/>
                </p:cNvSpPr>
                <p:nvPr/>
              </p:nvSpPr>
              <p:spPr bwMode="auto">
                <a:xfrm>
                  <a:off x="1057" y="1430"/>
                  <a:ext cx="186" cy="185"/>
                </a:xfrm>
                <a:custGeom>
                  <a:avLst/>
                  <a:gdLst>
                    <a:gd name="T0" fmla="*/ 151 w 186"/>
                    <a:gd name="T1" fmla="*/ 0 h 185"/>
                    <a:gd name="T2" fmla="*/ 65 w 186"/>
                    <a:gd name="T3" fmla="*/ 0 h 185"/>
                    <a:gd name="T4" fmla="*/ 65 w 186"/>
                    <a:gd name="T5" fmla="*/ 34 h 185"/>
                    <a:gd name="T6" fmla="*/ 127 w 186"/>
                    <a:gd name="T7" fmla="*/ 34 h 185"/>
                    <a:gd name="T8" fmla="*/ 0 w 186"/>
                    <a:gd name="T9" fmla="*/ 161 h 185"/>
                    <a:gd name="T10" fmla="*/ 24 w 186"/>
                    <a:gd name="T11" fmla="*/ 185 h 185"/>
                    <a:gd name="T12" fmla="*/ 151 w 186"/>
                    <a:gd name="T13" fmla="*/ 58 h 185"/>
                    <a:gd name="T14" fmla="*/ 151 w 186"/>
                    <a:gd name="T15" fmla="*/ 120 h 185"/>
                    <a:gd name="T16" fmla="*/ 186 w 186"/>
                    <a:gd name="T17" fmla="*/ 120 h 185"/>
                    <a:gd name="T18" fmla="*/ 186 w 186"/>
                    <a:gd name="T19" fmla="*/ 34 h 185"/>
                    <a:gd name="T20" fmla="*/ 186 w 186"/>
                    <a:gd name="T21" fmla="*/ 0 h 185"/>
                    <a:gd name="T22" fmla="*/ 151 w 186"/>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185">
                      <a:moveTo>
                        <a:pt x="151" y="0"/>
                      </a:moveTo>
                      <a:lnTo>
                        <a:pt x="65" y="0"/>
                      </a:lnTo>
                      <a:lnTo>
                        <a:pt x="65" y="34"/>
                      </a:lnTo>
                      <a:lnTo>
                        <a:pt x="127" y="34"/>
                      </a:lnTo>
                      <a:lnTo>
                        <a:pt x="0" y="161"/>
                      </a:lnTo>
                      <a:lnTo>
                        <a:pt x="24" y="185"/>
                      </a:lnTo>
                      <a:lnTo>
                        <a:pt x="151" y="58"/>
                      </a:lnTo>
                      <a:lnTo>
                        <a:pt x="151" y="120"/>
                      </a:lnTo>
                      <a:lnTo>
                        <a:pt x="186" y="120"/>
                      </a:lnTo>
                      <a:lnTo>
                        <a:pt x="186" y="34"/>
                      </a:lnTo>
                      <a:lnTo>
                        <a:pt x="186" y="0"/>
                      </a:lnTo>
                      <a:lnTo>
                        <a:pt x="15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2000"/>
                </a:p>
              </p:txBody>
            </p:sp>
          </p:grpSp>
        </p:grpSp>
      </p:grpSp>
      <p:sp>
        <p:nvSpPr>
          <p:cNvPr id="67" name="TextBox 7">
            <a:extLst>
              <a:ext uri="{FF2B5EF4-FFF2-40B4-BE49-F238E27FC236}">
                <a16:creationId xmlns:a16="http://schemas.microsoft.com/office/drawing/2014/main" id="{5AD3D1A4-DF0C-4090-BF1D-16AB5C46A68A}"/>
              </a:ext>
              <a:ext uri="{C183D7F6-B498-43B3-948B-1728B52AA6E4}">
                <adec:decorative xmlns:adec="http://schemas.microsoft.com/office/drawing/2017/decorative" val="1"/>
              </a:ext>
            </a:extLst>
          </p:cNvPr>
          <p:cNvSpPr txBox="1">
            <a:spLocks/>
          </p:cNvSpPr>
          <p:nvPr/>
        </p:nvSpPr>
        <p:spPr>
          <a:xfrm>
            <a:off x="4255321" y="1729988"/>
            <a:ext cx="3837974" cy="5539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4000" spc="0">
                <a:gradFill flip="none" rotWithShape="1">
                  <a:gsLst>
                    <a:gs pos="98947">
                      <a:schemeClr val="accent2"/>
                    </a:gs>
                    <a:gs pos="0">
                      <a:schemeClr val="accent1"/>
                    </a:gs>
                  </a:gsLst>
                  <a:lin ang="18900000" scaled="1"/>
                  <a:tileRect/>
                </a:gradFill>
                <a:cs typeface="+mn-cs"/>
              </a:rPr>
              <a:t>Data capabilities</a:t>
            </a:r>
            <a:endParaRPr lang="en-US" sz="4000" spc="0">
              <a:gradFill flip="none" rotWithShape="1">
                <a:gsLst>
                  <a:gs pos="98947">
                    <a:schemeClr val="accent2"/>
                  </a:gs>
                  <a:gs pos="0">
                    <a:schemeClr val="accent1"/>
                  </a:gs>
                </a:gsLst>
                <a:lin ang="18900000" scaled="1"/>
                <a:tileRect/>
              </a:gradFill>
            </a:endParaRPr>
          </a:p>
        </p:txBody>
      </p:sp>
      <p:sp>
        <p:nvSpPr>
          <p:cNvPr id="68" name="TextBox 7">
            <a:extLst>
              <a:ext uri="{FF2B5EF4-FFF2-40B4-BE49-F238E27FC236}">
                <a16:creationId xmlns:a16="http://schemas.microsoft.com/office/drawing/2014/main" id="{27BE124D-9950-4B15-B778-496EF52435ED}"/>
              </a:ext>
              <a:ext uri="{C183D7F6-B498-43B3-948B-1728B52AA6E4}">
                <adec:decorative xmlns:adec="http://schemas.microsoft.com/office/drawing/2017/decorative" val="1"/>
              </a:ext>
            </a:extLst>
          </p:cNvPr>
          <p:cNvSpPr txBox="1">
            <a:spLocks/>
          </p:cNvSpPr>
          <p:nvPr/>
        </p:nvSpPr>
        <p:spPr>
          <a:xfrm>
            <a:off x="4255321" y="2461619"/>
            <a:ext cx="3586559" cy="276999"/>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defRPr/>
            </a:pPr>
            <a:r>
              <a:rPr lang="en-US" sz="2000" spc="0">
                <a:gradFill flip="none" rotWithShape="1">
                  <a:gsLst>
                    <a:gs pos="93684">
                      <a:schemeClr val="tx1"/>
                    </a:gs>
                    <a:gs pos="73000">
                      <a:schemeClr val="tx1"/>
                    </a:gs>
                  </a:gsLst>
                  <a:lin ang="18900000" scaled="1"/>
                  <a:tileRect/>
                </a:gradFill>
                <a:cs typeface="+mn-cs"/>
              </a:rPr>
              <a:t>Enabling innovation excellence</a:t>
            </a:r>
          </a:p>
        </p:txBody>
      </p:sp>
      <p:sp>
        <p:nvSpPr>
          <p:cNvPr id="89" name="Rectangle 88">
            <a:extLst>
              <a:ext uri="{FF2B5EF4-FFF2-40B4-BE49-F238E27FC236}">
                <a16:creationId xmlns:a16="http://schemas.microsoft.com/office/drawing/2014/main" id="{4BA4ECBC-F8A7-4C7C-9FAC-F32217BB1293}"/>
              </a:ext>
              <a:ext uri="{C183D7F6-B498-43B3-948B-1728B52AA6E4}">
                <adec:decorative xmlns:adec="http://schemas.microsoft.com/office/drawing/2017/decorative" val="1"/>
              </a:ext>
            </a:extLst>
          </p:cNvPr>
          <p:cNvSpPr/>
          <p:nvPr/>
        </p:nvSpPr>
        <p:spPr bwMode="auto">
          <a:xfrm>
            <a:off x="2835826" y="1574272"/>
            <a:ext cx="7763205" cy="137488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a:noFill/>
                <a:cs typeface="Segoe UI" pitchFamily="34" charset="0"/>
              </a:rPr>
              <a:t>1</a:t>
            </a:r>
          </a:p>
        </p:txBody>
      </p:sp>
      <p:grpSp>
        <p:nvGrpSpPr>
          <p:cNvPr id="99" name="Group 98">
            <a:extLst>
              <a:ext uri="{FF2B5EF4-FFF2-40B4-BE49-F238E27FC236}">
                <a16:creationId xmlns:a16="http://schemas.microsoft.com/office/drawing/2014/main" id="{2E4B0D23-E5CF-464E-81FB-794D182B4A2B}"/>
              </a:ext>
              <a:ext uri="{C183D7F6-B498-43B3-948B-1728B52AA6E4}">
                <adec:decorative xmlns:adec="http://schemas.microsoft.com/office/drawing/2017/decorative" val="1"/>
              </a:ext>
            </a:extLst>
          </p:cNvPr>
          <p:cNvGrpSpPr/>
          <p:nvPr/>
        </p:nvGrpSpPr>
        <p:grpSpPr>
          <a:xfrm>
            <a:off x="3126463" y="3856384"/>
            <a:ext cx="727834" cy="975519"/>
            <a:chOff x="6230894" y="1904998"/>
            <a:chExt cx="462280" cy="619598"/>
          </a:xfrm>
        </p:grpSpPr>
        <p:grpSp>
          <p:nvGrpSpPr>
            <p:cNvPr id="100" name="Group 99">
              <a:extLst>
                <a:ext uri="{FF2B5EF4-FFF2-40B4-BE49-F238E27FC236}">
                  <a16:creationId xmlns:a16="http://schemas.microsoft.com/office/drawing/2014/main" id="{06F26A32-7B7F-47E5-84A8-514BBB3AF1AA}"/>
                </a:ext>
              </a:extLst>
            </p:cNvPr>
            <p:cNvGrpSpPr/>
            <p:nvPr/>
          </p:nvGrpSpPr>
          <p:grpSpPr>
            <a:xfrm>
              <a:off x="6230894" y="1904998"/>
              <a:ext cx="462280" cy="371474"/>
              <a:chOff x="6210301" y="1876425"/>
              <a:chExt cx="533400" cy="428624"/>
            </a:xfrm>
          </p:grpSpPr>
          <p:pic>
            <p:nvPicPr>
              <p:cNvPr id="111" name="data2">
                <a:extLst>
                  <a:ext uri="{FF2B5EF4-FFF2-40B4-BE49-F238E27FC236}">
                    <a16:creationId xmlns:a16="http://schemas.microsoft.com/office/drawing/2014/main" id="{E802D236-DCCA-41BF-A647-97B2ED9AD00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0120" y="1912904"/>
                <a:ext cx="353762" cy="353761"/>
              </a:xfrm>
              <a:prstGeom prst="rect">
                <a:avLst/>
              </a:prstGeom>
            </p:spPr>
          </p:pic>
          <p:grpSp>
            <p:nvGrpSpPr>
              <p:cNvPr id="112" name="Group 111">
                <a:extLst>
                  <a:ext uri="{FF2B5EF4-FFF2-40B4-BE49-F238E27FC236}">
                    <a16:creationId xmlns:a16="http://schemas.microsoft.com/office/drawing/2014/main" id="{02441C46-A54F-4E66-ADAA-1DD875152051}"/>
                  </a:ext>
                </a:extLst>
              </p:cNvPr>
              <p:cNvGrpSpPr/>
              <p:nvPr/>
            </p:nvGrpSpPr>
            <p:grpSpPr>
              <a:xfrm>
                <a:off x="6210301" y="1876425"/>
                <a:ext cx="533400" cy="85725"/>
                <a:chOff x="6210301" y="1876425"/>
                <a:chExt cx="533400" cy="85725"/>
              </a:xfrm>
            </p:grpSpPr>
            <p:sp>
              <p:nvSpPr>
                <p:cNvPr id="116" name="Rectangle 73">
                  <a:extLst>
                    <a:ext uri="{FF2B5EF4-FFF2-40B4-BE49-F238E27FC236}">
                      <a16:creationId xmlns:a16="http://schemas.microsoft.com/office/drawing/2014/main" id="{FB912CCB-2EB4-4063-8D61-80BD1A51D95B}"/>
                    </a:ext>
                    <a:ext uri="{C183D7F6-B498-43B3-948B-1728B52AA6E4}">
                      <adec:decorative xmlns:adec="http://schemas.microsoft.com/office/drawing/2017/decorative" val="1"/>
                    </a:ext>
                  </a:extLst>
                </p:cNvPr>
                <p:cNvSpPr/>
                <p:nvPr/>
              </p:nvSpPr>
              <p:spPr bwMode="auto">
                <a:xfrm>
                  <a:off x="6210301" y="1876425"/>
                  <a:ext cx="85725" cy="85725"/>
                </a:xfrm>
                <a:custGeom>
                  <a:avLst/>
                  <a:gdLst>
                    <a:gd name="connsiteX0" fmla="*/ 0 w 404813"/>
                    <a:gd name="connsiteY0" fmla="*/ 0 h 404813"/>
                    <a:gd name="connsiteX1" fmla="*/ 404813 w 404813"/>
                    <a:gd name="connsiteY1" fmla="*/ 0 h 404813"/>
                    <a:gd name="connsiteX2" fmla="*/ 404813 w 404813"/>
                    <a:gd name="connsiteY2" fmla="*/ 404813 h 404813"/>
                    <a:gd name="connsiteX3" fmla="*/ 0 w 404813"/>
                    <a:gd name="connsiteY3" fmla="*/ 404813 h 404813"/>
                    <a:gd name="connsiteX4" fmla="*/ 0 w 404813"/>
                    <a:gd name="connsiteY4" fmla="*/ 0 h 404813"/>
                    <a:gd name="connsiteX0" fmla="*/ 404813 w 496253"/>
                    <a:gd name="connsiteY0" fmla="*/ 404813 h 496253"/>
                    <a:gd name="connsiteX1" fmla="*/ 0 w 496253"/>
                    <a:gd name="connsiteY1" fmla="*/ 404813 h 496253"/>
                    <a:gd name="connsiteX2" fmla="*/ 0 w 496253"/>
                    <a:gd name="connsiteY2" fmla="*/ 0 h 496253"/>
                    <a:gd name="connsiteX3" fmla="*/ 404813 w 496253"/>
                    <a:gd name="connsiteY3" fmla="*/ 0 h 496253"/>
                    <a:gd name="connsiteX4" fmla="*/ 496253 w 496253"/>
                    <a:gd name="connsiteY4" fmla="*/ 496253 h 496253"/>
                    <a:gd name="connsiteX0" fmla="*/ 404813 w 404813"/>
                    <a:gd name="connsiteY0" fmla="*/ 404813 h 404813"/>
                    <a:gd name="connsiteX1" fmla="*/ 0 w 404813"/>
                    <a:gd name="connsiteY1" fmla="*/ 404813 h 404813"/>
                    <a:gd name="connsiteX2" fmla="*/ 0 w 404813"/>
                    <a:gd name="connsiteY2" fmla="*/ 0 h 404813"/>
                    <a:gd name="connsiteX3" fmla="*/ 404813 w 404813"/>
                    <a:gd name="connsiteY3" fmla="*/ 0 h 404813"/>
                    <a:gd name="connsiteX0" fmla="*/ 0 w 404813"/>
                    <a:gd name="connsiteY0" fmla="*/ 404813 h 404813"/>
                    <a:gd name="connsiteX1" fmla="*/ 0 w 404813"/>
                    <a:gd name="connsiteY1" fmla="*/ 0 h 404813"/>
                    <a:gd name="connsiteX2" fmla="*/ 404813 w 404813"/>
                    <a:gd name="connsiteY2" fmla="*/ 0 h 404813"/>
                  </a:gdLst>
                  <a:ahLst/>
                  <a:cxnLst>
                    <a:cxn ang="0">
                      <a:pos x="connsiteX0" y="connsiteY0"/>
                    </a:cxn>
                    <a:cxn ang="0">
                      <a:pos x="connsiteX1" y="connsiteY1"/>
                    </a:cxn>
                    <a:cxn ang="0">
                      <a:pos x="connsiteX2" y="connsiteY2"/>
                    </a:cxn>
                  </a:cxnLst>
                  <a:rect l="l" t="t" r="r" b="b"/>
                  <a:pathLst>
                    <a:path w="404813" h="404813">
                      <a:moveTo>
                        <a:pt x="0" y="404813"/>
                      </a:moveTo>
                      <a:lnTo>
                        <a:pt x="0" y="0"/>
                      </a:lnTo>
                      <a:lnTo>
                        <a:pt x="404813"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sp>
              <p:nvSpPr>
                <p:cNvPr id="117" name="Rectangle 73">
                  <a:extLst>
                    <a:ext uri="{FF2B5EF4-FFF2-40B4-BE49-F238E27FC236}">
                      <a16:creationId xmlns:a16="http://schemas.microsoft.com/office/drawing/2014/main" id="{2AD06D91-8B8F-4BA3-AFA9-7230A3DBC390}"/>
                    </a:ext>
                    <a:ext uri="{C183D7F6-B498-43B3-948B-1728B52AA6E4}">
                      <adec:decorative xmlns:adec="http://schemas.microsoft.com/office/drawing/2017/decorative" val="1"/>
                    </a:ext>
                  </a:extLst>
                </p:cNvPr>
                <p:cNvSpPr/>
                <p:nvPr/>
              </p:nvSpPr>
              <p:spPr bwMode="auto">
                <a:xfrm flipH="1">
                  <a:off x="6657976" y="1876425"/>
                  <a:ext cx="85725" cy="85725"/>
                </a:xfrm>
                <a:custGeom>
                  <a:avLst/>
                  <a:gdLst>
                    <a:gd name="connsiteX0" fmla="*/ 0 w 404813"/>
                    <a:gd name="connsiteY0" fmla="*/ 0 h 404813"/>
                    <a:gd name="connsiteX1" fmla="*/ 404813 w 404813"/>
                    <a:gd name="connsiteY1" fmla="*/ 0 h 404813"/>
                    <a:gd name="connsiteX2" fmla="*/ 404813 w 404813"/>
                    <a:gd name="connsiteY2" fmla="*/ 404813 h 404813"/>
                    <a:gd name="connsiteX3" fmla="*/ 0 w 404813"/>
                    <a:gd name="connsiteY3" fmla="*/ 404813 h 404813"/>
                    <a:gd name="connsiteX4" fmla="*/ 0 w 404813"/>
                    <a:gd name="connsiteY4" fmla="*/ 0 h 404813"/>
                    <a:gd name="connsiteX0" fmla="*/ 404813 w 496253"/>
                    <a:gd name="connsiteY0" fmla="*/ 404813 h 496253"/>
                    <a:gd name="connsiteX1" fmla="*/ 0 w 496253"/>
                    <a:gd name="connsiteY1" fmla="*/ 404813 h 496253"/>
                    <a:gd name="connsiteX2" fmla="*/ 0 w 496253"/>
                    <a:gd name="connsiteY2" fmla="*/ 0 h 496253"/>
                    <a:gd name="connsiteX3" fmla="*/ 404813 w 496253"/>
                    <a:gd name="connsiteY3" fmla="*/ 0 h 496253"/>
                    <a:gd name="connsiteX4" fmla="*/ 496253 w 496253"/>
                    <a:gd name="connsiteY4" fmla="*/ 496253 h 496253"/>
                    <a:gd name="connsiteX0" fmla="*/ 404813 w 404813"/>
                    <a:gd name="connsiteY0" fmla="*/ 404813 h 404813"/>
                    <a:gd name="connsiteX1" fmla="*/ 0 w 404813"/>
                    <a:gd name="connsiteY1" fmla="*/ 404813 h 404813"/>
                    <a:gd name="connsiteX2" fmla="*/ 0 w 404813"/>
                    <a:gd name="connsiteY2" fmla="*/ 0 h 404813"/>
                    <a:gd name="connsiteX3" fmla="*/ 404813 w 404813"/>
                    <a:gd name="connsiteY3" fmla="*/ 0 h 404813"/>
                    <a:gd name="connsiteX0" fmla="*/ 0 w 404813"/>
                    <a:gd name="connsiteY0" fmla="*/ 404813 h 404813"/>
                    <a:gd name="connsiteX1" fmla="*/ 0 w 404813"/>
                    <a:gd name="connsiteY1" fmla="*/ 0 h 404813"/>
                    <a:gd name="connsiteX2" fmla="*/ 404813 w 404813"/>
                    <a:gd name="connsiteY2" fmla="*/ 0 h 404813"/>
                  </a:gdLst>
                  <a:ahLst/>
                  <a:cxnLst>
                    <a:cxn ang="0">
                      <a:pos x="connsiteX0" y="connsiteY0"/>
                    </a:cxn>
                    <a:cxn ang="0">
                      <a:pos x="connsiteX1" y="connsiteY1"/>
                    </a:cxn>
                    <a:cxn ang="0">
                      <a:pos x="connsiteX2" y="connsiteY2"/>
                    </a:cxn>
                  </a:cxnLst>
                  <a:rect l="l" t="t" r="r" b="b"/>
                  <a:pathLst>
                    <a:path w="404813" h="404813">
                      <a:moveTo>
                        <a:pt x="0" y="404813"/>
                      </a:moveTo>
                      <a:lnTo>
                        <a:pt x="0" y="0"/>
                      </a:lnTo>
                      <a:lnTo>
                        <a:pt x="404813"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grpSp>
          <p:grpSp>
            <p:nvGrpSpPr>
              <p:cNvPr id="113" name="Group 112">
                <a:extLst>
                  <a:ext uri="{FF2B5EF4-FFF2-40B4-BE49-F238E27FC236}">
                    <a16:creationId xmlns:a16="http://schemas.microsoft.com/office/drawing/2014/main" id="{E6E91D7A-73DD-4528-A47F-15363439435F}"/>
                  </a:ext>
                </a:extLst>
              </p:cNvPr>
              <p:cNvGrpSpPr/>
              <p:nvPr/>
            </p:nvGrpSpPr>
            <p:grpSpPr>
              <a:xfrm flipV="1">
                <a:off x="6210301" y="2219324"/>
                <a:ext cx="533400" cy="85725"/>
                <a:chOff x="6210301" y="1876425"/>
                <a:chExt cx="533400" cy="85725"/>
              </a:xfrm>
            </p:grpSpPr>
            <p:sp>
              <p:nvSpPr>
                <p:cNvPr id="114" name="Rectangle 73">
                  <a:extLst>
                    <a:ext uri="{FF2B5EF4-FFF2-40B4-BE49-F238E27FC236}">
                      <a16:creationId xmlns:a16="http://schemas.microsoft.com/office/drawing/2014/main" id="{955D63DC-7C70-45E4-B0E1-29B92D7C744D}"/>
                    </a:ext>
                    <a:ext uri="{C183D7F6-B498-43B3-948B-1728B52AA6E4}">
                      <adec:decorative xmlns:adec="http://schemas.microsoft.com/office/drawing/2017/decorative" val="1"/>
                    </a:ext>
                  </a:extLst>
                </p:cNvPr>
                <p:cNvSpPr/>
                <p:nvPr/>
              </p:nvSpPr>
              <p:spPr bwMode="auto">
                <a:xfrm>
                  <a:off x="6210301" y="1876425"/>
                  <a:ext cx="85725" cy="85725"/>
                </a:xfrm>
                <a:custGeom>
                  <a:avLst/>
                  <a:gdLst>
                    <a:gd name="connsiteX0" fmla="*/ 0 w 404813"/>
                    <a:gd name="connsiteY0" fmla="*/ 0 h 404813"/>
                    <a:gd name="connsiteX1" fmla="*/ 404813 w 404813"/>
                    <a:gd name="connsiteY1" fmla="*/ 0 h 404813"/>
                    <a:gd name="connsiteX2" fmla="*/ 404813 w 404813"/>
                    <a:gd name="connsiteY2" fmla="*/ 404813 h 404813"/>
                    <a:gd name="connsiteX3" fmla="*/ 0 w 404813"/>
                    <a:gd name="connsiteY3" fmla="*/ 404813 h 404813"/>
                    <a:gd name="connsiteX4" fmla="*/ 0 w 404813"/>
                    <a:gd name="connsiteY4" fmla="*/ 0 h 404813"/>
                    <a:gd name="connsiteX0" fmla="*/ 404813 w 496253"/>
                    <a:gd name="connsiteY0" fmla="*/ 404813 h 496253"/>
                    <a:gd name="connsiteX1" fmla="*/ 0 w 496253"/>
                    <a:gd name="connsiteY1" fmla="*/ 404813 h 496253"/>
                    <a:gd name="connsiteX2" fmla="*/ 0 w 496253"/>
                    <a:gd name="connsiteY2" fmla="*/ 0 h 496253"/>
                    <a:gd name="connsiteX3" fmla="*/ 404813 w 496253"/>
                    <a:gd name="connsiteY3" fmla="*/ 0 h 496253"/>
                    <a:gd name="connsiteX4" fmla="*/ 496253 w 496253"/>
                    <a:gd name="connsiteY4" fmla="*/ 496253 h 496253"/>
                    <a:gd name="connsiteX0" fmla="*/ 404813 w 404813"/>
                    <a:gd name="connsiteY0" fmla="*/ 404813 h 404813"/>
                    <a:gd name="connsiteX1" fmla="*/ 0 w 404813"/>
                    <a:gd name="connsiteY1" fmla="*/ 404813 h 404813"/>
                    <a:gd name="connsiteX2" fmla="*/ 0 w 404813"/>
                    <a:gd name="connsiteY2" fmla="*/ 0 h 404813"/>
                    <a:gd name="connsiteX3" fmla="*/ 404813 w 404813"/>
                    <a:gd name="connsiteY3" fmla="*/ 0 h 404813"/>
                    <a:gd name="connsiteX0" fmla="*/ 0 w 404813"/>
                    <a:gd name="connsiteY0" fmla="*/ 404813 h 404813"/>
                    <a:gd name="connsiteX1" fmla="*/ 0 w 404813"/>
                    <a:gd name="connsiteY1" fmla="*/ 0 h 404813"/>
                    <a:gd name="connsiteX2" fmla="*/ 404813 w 404813"/>
                    <a:gd name="connsiteY2" fmla="*/ 0 h 404813"/>
                  </a:gdLst>
                  <a:ahLst/>
                  <a:cxnLst>
                    <a:cxn ang="0">
                      <a:pos x="connsiteX0" y="connsiteY0"/>
                    </a:cxn>
                    <a:cxn ang="0">
                      <a:pos x="connsiteX1" y="connsiteY1"/>
                    </a:cxn>
                    <a:cxn ang="0">
                      <a:pos x="connsiteX2" y="connsiteY2"/>
                    </a:cxn>
                  </a:cxnLst>
                  <a:rect l="l" t="t" r="r" b="b"/>
                  <a:pathLst>
                    <a:path w="404813" h="404813">
                      <a:moveTo>
                        <a:pt x="0" y="404813"/>
                      </a:moveTo>
                      <a:lnTo>
                        <a:pt x="0" y="0"/>
                      </a:lnTo>
                      <a:lnTo>
                        <a:pt x="404813"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sp>
              <p:nvSpPr>
                <p:cNvPr id="115" name="Rectangle 73">
                  <a:extLst>
                    <a:ext uri="{FF2B5EF4-FFF2-40B4-BE49-F238E27FC236}">
                      <a16:creationId xmlns:a16="http://schemas.microsoft.com/office/drawing/2014/main" id="{B0B3656A-2551-4F70-9DBE-5DEBBFC3D36B}"/>
                    </a:ext>
                    <a:ext uri="{C183D7F6-B498-43B3-948B-1728B52AA6E4}">
                      <adec:decorative xmlns:adec="http://schemas.microsoft.com/office/drawing/2017/decorative" val="1"/>
                    </a:ext>
                  </a:extLst>
                </p:cNvPr>
                <p:cNvSpPr/>
                <p:nvPr/>
              </p:nvSpPr>
              <p:spPr bwMode="auto">
                <a:xfrm flipH="1">
                  <a:off x="6657976" y="1876425"/>
                  <a:ext cx="85725" cy="85725"/>
                </a:xfrm>
                <a:custGeom>
                  <a:avLst/>
                  <a:gdLst>
                    <a:gd name="connsiteX0" fmla="*/ 0 w 404813"/>
                    <a:gd name="connsiteY0" fmla="*/ 0 h 404813"/>
                    <a:gd name="connsiteX1" fmla="*/ 404813 w 404813"/>
                    <a:gd name="connsiteY1" fmla="*/ 0 h 404813"/>
                    <a:gd name="connsiteX2" fmla="*/ 404813 w 404813"/>
                    <a:gd name="connsiteY2" fmla="*/ 404813 h 404813"/>
                    <a:gd name="connsiteX3" fmla="*/ 0 w 404813"/>
                    <a:gd name="connsiteY3" fmla="*/ 404813 h 404813"/>
                    <a:gd name="connsiteX4" fmla="*/ 0 w 404813"/>
                    <a:gd name="connsiteY4" fmla="*/ 0 h 404813"/>
                    <a:gd name="connsiteX0" fmla="*/ 404813 w 496253"/>
                    <a:gd name="connsiteY0" fmla="*/ 404813 h 496253"/>
                    <a:gd name="connsiteX1" fmla="*/ 0 w 496253"/>
                    <a:gd name="connsiteY1" fmla="*/ 404813 h 496253"/>
                    <a:gd name="connsiteX2" fmla="*/ 0 w 496253"/>
                    <a:gd name="connsiteY2" fmla="*/ 0 h 496253"/>
                    <a:gd name="connsiteX3" fmla="*/ 404813 w 496253"/>
                    <a:gd name="connsiteY3" fmla="*/ 0 h 496253"/>
                    <a:gd name="connsiteX4" fmla="*/ 496253 w 496253"/>
                    <a:gd name="connsiteY4" fmla="*/ 496253 h 496253"/>
                    <a:gd name="connsiteX0" fmla="*/ 404813 w 404813"/>
                    <a:gd name="connsiteY0" fmla="*/ 404813 h 404813"/>
                    <a:gd name="connsiteX1" fmla="*/ 0 w 404813"/>
                    <a:gd name="connsiteY1" fmla="*/ 404813 h 404813"/>
                    <a:gd name="connsiteX2" fmla="*/ 0 w 404813"/>
                    <a:gd name="connsiteY2" fmla="*/ 0 h 404813"/>
                    <a:gd name="connsiteX3" fmla="*/ 404813 w 404813"/>
                    <a:gd name="connsiteY3" fmla="*/ 0 h 404813"/>
                    <a:gd name="connsiteX0" fmla="*/ 0 w 404813"/>
                    <a:gd name="connsiteY0" fmla="*/ 404813 h 404813"/>
                    <a:gd name="connsiteX1" fmla="*/ 0 w 404813"/>
                    <a:gd name="connsiteY1" fmla="*/ 0 h 404813"/>
                    <a:gd name="connsiteX2" fmla="*/ 404813 w 404813"/>
                    <a:gd name="connsiteY2" fmla="*/ 0 h 404813"/>
                  </a:gdLst>
                  <a:ahLst/>
                  <a:cxnLst>
                    <a:cxn ang="0">
                      <a:pos x="connsiteX0" y="connsiteY0"/>
                    </a:cxn>
                    <a:cxn ang="0">
                      <a:pos x="connsiteX1" y="connsiteY1"/>
                    </a:cxn>
                    <a:cxn ang="0">
                      <a:pos x="connsiteX2" y="connsiteY2"/>
                    </a:cxn>
                  </a:cxnLst>
                  <a:rect l="l" t="t" r="r" b="b"/>
                  <a:pathLst>
                    <a:path w="404813" h="404813">
                      <a:moveTo>
                        <a:pt x="0" y="404813"/>
                      </a:moveTo>
                      <a:lnTo>
                        <a:pt x="0" y="0"/>
                      </a:lnTo>
                      <a:lnTo>
                        <a:pt x="404813"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800" err="1">
                    <a:solidFill>
                      <a:srgbClr val="000000"/>
                    </a:solidFill>
                    <a:ea typeface="Segoe UI" pitchFamily="34" charset="0"/>
                    <a:cs typeface="Segoe UI" pitchFamily="34" charset="0"/>
                  </a:endParaRPr>
                </a:p>
              </p:txBody>
            </p:sp>
          </p:grpSp>
        </p:grpSp>
        <p:grpSp>
          <p:nvGrpSpPr>
            <p:cNvPr id="101" name="Group 100">
              <a:extLst>
                <a:ext uri="{FF2B5EF4-FFF2-40B4-BE49-F238E27FC236}">
                  <a16:creationId xmlns:a16="http://schemas.microsoft.com/office/drawing/2014/main" id="{8AA34361-2D77-4DBD-A3A2-8B74416C5D6C}"/>
                </a:ext>
              </a:extLst>
            </p:cNvPr>
            <p:cNvGrpSpPr/>
            <p:nvPr/>
          </p:nvGrpSpPr>
          <p:grpSpPr>
            <a:xfrm>
              <a:off x="6252537" y="2386001"/>
              <a:ext cx="418995" cy="138595"/>
              <a:chOff x="6266825" y="2386001"/>
              <a:chExt cx="418995" cy="138595"/>
            </a:xfrm>
          </p:grpSpPr>
          <p:grpSp>
            <p:nvGrpSpPr>
              <p:cNvPr id="102" name="person" descr="person">
                <a:extLst>
                  <a:ext uri="{FF2B5EF4-FFF2-40B4-BE49-F238E27FC236}">
                    <a16:creationId xmlns:a16="http://schemas.microsoft.com/office/drawing/2014/main" id="{F28F518C-74E6-437B-B583-10EAD12DD605}"/>
                  </a:ext>
                </a:extLst>
              </p:cNvPr>
              <p:cNvGrpSpPr/>
              <p:nvPr/>
            </p:nvGrpSpPr>
            <p:grpSpPr>
              <a:xfrm>
                <a:off x="6266825" y="2386001"/>
                <a:ext cx="114527" cy="138595"/>
                <a:chOff x="5517875" y="3368919"/>
                <a:chExt cx="233375" cy="282423"/>
              </a:xfrm>
            </p:grpSpPr>
            <p:sp>
              <p:nvSpPr>
                <p:cNvPr id="109" name="Freeform: Shape 108">
                  <a:extLst>
                    <a:ext uri="{FF2B5EF4-FFF2-40B4-BE49-F238E27FC236}">
                      <a16:creationId xmlns:a16="http://schemas.microsoft.com/office/drawing/2014/main" id="{8F1D9B0F-6649-4A3F-8167-435903758DD3}"/>
                    </a:ext>
                    <a:ext uri="{C183D7F6-B498-43B3-948B-1728B52AA6E4}">
                      <adec:decorative xmlns:adec="http://schemas.microsoft.com/office/drawing/2017/decorative" val="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sz="2000"/>
                </a:p>
              </p:txBody>
            </p:sp>
            <p:sp>
              <p:nvSpPr>
                <p:cNvPr id="110" name="Freeform: Shape 109">
                  <a:extLst>
                    <a:ext uri="{FF2B5EF4-FFF2-40B4-BE49-F238E27FC236}">
                      <a16:creationId xmlns:a16="http://schemas.microsoft.com/office/drawing/2014/main" id="{FFB2FA4D-E61F-4A15-8FF9-4050BA2008AA}"/>
                    </a:ext>
                    <a:ext uri="{C183D7F6-B498-43B3-948B-1728B52AA6E4}">
                      <adec:decorative xmlns:adec="http://schemas.microsoft.com/office/drawing/2017/decorative" val="1"/>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endParaRPr lang="en-US" sz="2000"/>
                </a:p>
              </p:txBody>
            </p:sp>
          </p:grpSp>
          <p:grpSp>
            <p:nvGrpSpPr>
              <p:cNvPr id="103" name="person" descr="person">
                <a:extLst>
                  <a:ext uri="{FF2B5EF4-FFF2-40B4-BE49-F238E27FC236}">
                    <a16:creationId xmlns:a16="http://schemas.microsoft.com/office/drawing/2014/main" id="{5390E9AB-52F3-44B0-8409-1F41CDFF2E47}"/>
                  </a:ext>
                </a:extLst>
              </p:cNvPr>
              <p:cNvGrpSpPr/>
              <p:nvPr/>
            </p:nvGrpSpPr>
            <p:grpSpPr>
              <a:xfrm>
                <a:off x="6419059" y="2386001"/>
                <a:ext cx="114527" cy="138595"/>
                <a:chOff x="5517875" y="3368919"/>
                <a:chExt cx="233375" cy="282423"/>
              </a:xfrm>
            </p:grpSpPr>
            <p:sp>
              <p:nvSpPr>
                <p:cNvPr id="107" name="Freeform: Shape 106">
                  <a:extLst>
                    <a:ext uri="{FF2B5EF4-FFF2-40B4-BE49-F238E27FC236}">
                      <a16:creationId xmlns:a16="http://schemas.microsoft.com/office/drawing/2014/main" id="{E625A4C3-D6C7-4746-B860-596674E4651B}"/>
                    </a:ext>
                    <a:ext uri="{C183D7F6-B498-43B3-948B-1728B52AA6E4}">
                      <adec:decorative xmlns:adec="http://schemas.microsoft.com/office/drawing/2017/decorative" val="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1"/>
                </a:solidFill>
                <a:ln w="5008" cap="flat">
                  <a:noFill/>
                  <a:prstDash val="solid"/>
                  <a:miter/>
                </a:ln>
              </p:spPr>
              <p:txBody>
                <a:bodyPr rtlCol="0" anchor="ctr"/>
                <a:lstStyle/>
                <a:p>
                  <a:endParaRPr lang="en-US" sz="2000"/>
                </a:p>
              </p:txBody>
            </p:sp>
            <p:sp>
              <p:nvSpPr>
                <p:cNvPr id="108" name="Freeform: Shape 107">
                  <a:extLst>
                    <a:ext uri="{FF2B5EF4-FFF2-40B4-BE49-F238E27FC236}">
                      <a16:creationId xmlns:a16="http://schemas.microsoft.com/office/drawing/2014/main" id="{693C889E-90E5-4BF3-B907-9190B013AA91}"/>
                    </a:ext>
                    <a:ext uri="{C183D7F6-B498-43B3-948B-1728B52AA6E4}">
                      <adec:decorative xmlns:adec="http://schemas.microsoft.com/office/drawing/2017/decorative" val="1"/>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1"/>
                </a:solidFill>
                <a:ln w="5008" cap="flat">
                  <a:noFill/>
                  <a:prstDash val="solid"/>
                  <a:miter/>
                </a:ln>
              </p:spPr>
              <p:txBody>
                <a:bodyPr rtlCol="0" anchor="ctr"/>
                <a:lstStyle/>
                <a:p>
                  <a:endParaRPr lang="en-US" sz="2000"/>
                </a:p>
              </p:txBody>
            </p:sp>
          </p:grpSp>
          <p:grpSp>
            <p:nvGrpSpPr>
              <p:cNvPr id="104" name="person" descr="person">
                <a:extLst>
                  <a:ext uri="{FF2B5EF4-FFF2-40B4-BE49-F238E27FC236}">
                    <a16:creationId xmlns:a16="http://schemas.microsoft.com/office/drawing/2014/main" id="{CB123BBC-CAFB-422D-8C71-2557CA1B24C4}"/>
                  </a:ext>
                </a:extLst>
              </p:cNvPr>
              <p:cNvGrpSpPr/>
              <p:nvPr/>
            </p:nvGrpSpPr>
            <p:grpSpPr>
              <a:xfrm>
                <a:off x="6571293" y="2386001"/>
                <a:ext cx="114527" cy="138595"/>
                <a:chOff x="5517875" y="3368919"/>
                <a:chExt cx="233375" cy="282423"/>
              </a:xfrm>
            </p:grpSpPr>
            <p:sp>
              <p:nvSpPr>
                <p:cNvPr id="105" name="Freeform: Shape 104">
                  <a:extLst>
                    <a:ext uri="{FF2B5EF4-FFF2-40B4-BE49-F238E27FC236}">
                      <a16:creationId xmlns:a16="http://schemas.microsoft.com/office/drawing/2014/main" id="{4E08A280-BFB5-4978-B810-F854518FF1F7}"/>
                    </a:ext>
                    <a:ext uri="{C183D7F6-B498-43B3-948B-1728B52AA6E4}">
                      <adec:decorative xmlns:adec="http://schemas.microsoft.com/office/drawing/2017/decorative" val="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endParaRPr lang="en-US" sz="2000"/>
                </a:p>
              </p:txBody>
            </p:sp>
            <p:sp>
              <p:nvSpPr>
                <p:cNvPr id="106" name="Freeform: Shape 105">
                  <a:extLst>
                    <a:ext uri="{FF2B5EF4-FFF2-40B4-BE49-F238E27FC236}">
                      <a16:creationId xmlns:a16="http://schemas.microsoft.com/office/drawing/2014/main" id="{BD448F14-9413-4854-9EBD-61A90FE69ACD}"/>
                    </a:ext>
                    <a:ext uri="{C183D7F6-B498-43B3-948B-1728B52AA6E4}">
                      <adec:decorative xmlns:adec="http://schemas.microsoft.com/office/drawing/2017/decorative" val="1"/>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endParaRPr lang="en-US" sz="2000"/>
                </a:p>
              </p:txBody>
            </p:sp>
          </p:grpSp>
        </p:grpSp>
      </p:grpSp>
      <p:sp>
        <p:nvSpPr>
          <p:cNvPr id="57" name="TextBox 7">
            <a:extLst>
              <a:ext uri="{FF2B5EF4-FFF2-40B4-BE49-F238E27FC236}">
                <a16:creationId xmlns:a16="http://schemas.microsoft.com/office/drawing/2014/main" id="{A88A8801-3ECD-4D62-9636-951BB0B8CA57}"/>
              </a:ext>
              <a:ext uri="{C183D7F6-B498-43B3-948B-1728B52AA6E4}">
                <adec:decorative xmlns:adec="http://schemas.microsoft.com/office/drawing/2017/decorative" val="1"/>
              </a:ext>
            </a:extLst>
          </p:cNvPr>
          <p:cNvSpPr txBox="1">
            <a:spLocks/>
          </p:cNvSpPr>
          <p:nvPr/>
        </p:nvSpPr>
        <p:spPr>
          <a:xfrm>
            <a:off x="4255321" y="3874433"/>
            <a:ext cx="2848857" cy="553998"/>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nSpc>
                <a:spcPct val="90000"/>
              </a:lnSpc>
            </a:pPr>
            <a:r>
              <a:rPr lang="en-US" sz="4000" spc="0">
                <a:gradFill flip="none" rotWithShape="1">
                  <a:gsLst>
                    <a:gs pos="98947">
                      <a:schemeClr val="accent2"/>
                    </a:gs>
                    <a:gs pos="0">
                      <a:schemeClr val="accent1"/>
                    </a:gs>
                  </a:gsLst>
                  <a:lin ang="18900000" scaled="1"/>
                  <a:tileRect/>
                </a:gradFill>
                <a:cs typeface="+mn-cs"/>
              </a:rPr>
              <a:t>Data culture</a:t>
            </a:r>
            <a:endParaRPr lang="en-US" sz="4000" spc="0">
              <a:gradFill flip="none" rotWithShape="1">
                <a:gsLst>
                  <a:gs pos="98947">
                    <a:schemeClr val="accent2"/>
                  </a:gs>
                  <a:gs pos="0">
                    <a:schemeClr val="accent1"/>
                  </a:gs>
                </a:gsLst>
                <a:lin ang="18900000" scaled="1"/>
                <a:tileRect/>
              </a:gradFill>
            </a:endParaRPr>
          </a:p>
        </p:txBody>
      </p:sp>
      <p:sp>
        <p:nvSpPr>
          <p:cNvPr id="58" name="TextBox 7">
            <a:extLst>
              <a:ext uri="{FF2B5EF4-FFF2-40B4-BE49-F238E27FC236}">
                <a16:creationId xmlns:a16="http://schemas.microsoft.com/office/drawing/2014/main" id="{7C95D7E4-5F69-475C-BAA4-574952C1DED1}"/>
              </a:ext>
              <a:ext uri="{C183D7F6-B498-43B3-948B-1728B52AA6E4}">
                <adec:decorative xmlns:adec="http://schemas.microsoft.com/office/drawing/2017/decorative" val="1"/>
              </a:ext>
            </a:extLst>
          </p:cNvPr>
          <p:cNvSpPr txBox="1">
            <a:spLocks/>
          </p:cNvSpPr>
          <p:nvPr/>
        </p:nvSpPr>
        <p:spPr>
          <a:xfrm>
            <a:off x="4255321" y="4606064"/>
            <a:ext cx="5418471" cy="276999"/>
          </a:xfrm>
          <a:prstGeom prst="rect">
            <a:avLst/>
          </a:prstGeom>
        </p:spPr>
        <p:txBody>
          <a:bodyPr vert="horz" wrap="non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lnSpc>
                <a:spcPct val="90000"/>
              </a:lnSpc>
              <a:defRPr/>
            </a:pPr>
            <a:r>
              <a:rPr lang="en-US" sz="2000" spc="0">
                <a:gradFill flip="none" rotWithShape="1">
                  <a:gsLst>
                    <a:gs pos="93684">
                      <a:schemeClr val="tx1"/>
                    </a:gs>
                    <a:gs pos="73000">
                      <a:schemeClr val="tx1"/>
                    </a:gs>
                  </a:gsLst>
                  <a:lin ang="18900000" scaled="1"/>
                  <a:tileRect/>
                </a:gradFill>
                <a:cs typeface="+mn-cs"/>
              </a:rPr>
              <a:t>Driving data-centric, impact-oriented behavior</a:t>
            </a:r>
          </a:p>
        </p:txBody>
      </p:sp>
      <p:sp>
        <p:nvSpPr>
          <p:cNvPr id="90" name="Rectangle 89">
            <a:extLst>
              <a:ext uri="{FF2B5EF4-FFF2-40B4-BE49-F238E27FC236}">
                <a16:creationId xmlns:a16="http://schemas.microsoft.com/office/drawing/2014/main" id="{3FDD5B5F-106C-40C9-8A1D-F62C776C6AE2}"/>
              </a:ext>
              <a:ext uri="{C183D7F6-B498-43B3-948B-1728B52AA6E4}">
                <adec:decorative xmlns:adec="http://schemas.microsoft.com/office/drawing/2017/decorative" val="1"/>
              </a:ext>
            </a:extLst>
          </p:cNvPr>
          <p:cNvSpPr/>
          <p:nvPr/>
        </p:nvSpPr>
        <p:spPr bwMode="auto">
          <a:xfrm>
            <a:off x="2835826" y="3656702"/>
            <a:ext cx="7147270" cy="1374889"/>
          </a:xfrm>
          <a:prstGeom prst="rect">
            <a:avLst/>
          </a:prstGeom>
          <a:solidFill>
            <a:schemeClr val="bg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a:noFill/>
                <a:ea typeface="Segoe UI" pitchFamily="34" charset="0"/>
                <a:cs typeface="Segoe UI" pitchFamily="34" charset="0"/>
              </a:rPr>
              <a:t>2</a:t>
            </a:r>
          </a:p>
        </p:txBody>
      </p:sp>
    </p:spTree>
    <p:extLst>
      <p:ext uri="{BB962C8B-B14F-4D97-AF65-F5344CB8AC3E}">
        <p14:creationId xmlns:p14="http://schemas.microsoft.com/office/powerpoint/2010/main" val="4887247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DA70FA-7D44-46A2-BD89-11E01ECE0262}"/>
              </a:ext>
            </a:extLst>
          </p:cNvPr>
          <p:cNvSpPr>
            <a:spLocks noGrp="1"/>
          </p:cNvSpPr>
          <p:nvPr>
            <p:ph type="title"/>
          </p:nvPr>
        </p:nvSpPr>
        <p:spPr>
          <a:xfrm>
            <a:off x="588263" y="-584200"/>
            <a:ext cx="11018520" cy="553998"/>
          </a:xfrm>
        </p:spPr>
        <p:txBody>
          <a:bodyPr/>
          <a:lstStyle/>
          <a:p>
            <a:r>
              <a:rPr lang="en-US">
                <a:solidFill>
                  <a:schemeClr val="bg1"/>
                </a:solidFill>
              </a:rPr>
              <a:t>Microsoft Customer Story - Starbucks (1 of 2)</a:t>
            </a:r>
          </a:p>
        </p:txBody>
      </p:sp>
      <p:pic>
        <p:nvPicPr>
          <p:cNvPr id="2" name="Picture 1" descr="A Starbucks employee serving a beverage to a customer.">
            <a:extLst>
              <a:ext uri="{FF2B5EF4-FFF2-40B4-BE49-F238E27FC236}">
                <a16:creationId xmlns:a16="http://schemas.microsoft.com/office/drawing/2014/main" id="{35EEF636-53DA-493A-A855-FDB6C2039AF1}"/>
              </a:ext>
            </a:extLst>
          </p:cNvPr>
          <p:cNvPicPr>
            <a:picLocks noChangeAspect="1"/>
          </p:cNvPicPr>
          <p:nvPr/>
        </p:nvPicPr>
        <p:blipFill rotWithShape="1">
          <a:blip r:embed="rId3" cstate="email">
            <a:alphaModFix amt="60000"/>
            <a:extLst>
              <a:ext uri="{28A0092B-C50C-407E-A947-70E740481C1C}">
                <a14:useLocalDpi xmlns:a14="http://schemas.microsoft.com/office/drawing/2010/main"/>
              </a:ext>
            </a:extLst>
          </a:blip>
          <a:srcRect/>
          <a:stretch/>
        </p:blipFill>
        <p:spPr>
          <a:xfrm>
            <a:off x="0" y="0"/>
            <a:ext cx="12191984" cy="6857991"/>
          </a:xfrm>
          <a:prstGeom prst="rect">
            <a:avLst/>
          </a:prstGeom>
        </p:spPr>
      </p:pic>
      <p:pic>
        <p:nvPicPr>
          <p:cNvPr id="6" name="Picture 5" descr="Starbucks logo">
            <a:extLst>
              <a:ext uri="{FF2B5EF4-FFF2-40B4-BE49-F238E27FC236}">
                <a16:creationId xmlns:a16="http://schemas.microsoft.com/office/drawing/2014/main" id="{C3078DF2-B82F-4120-8A40-7EAE9A8209D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4625" r="24625"/>
          <a:stretch/>
        </p:blipFill>
        <p:spPr>
          <a:xfrm>
            <a:off x="5254171" y="2587171"/>
            <a:ext cx="1683658" cy="1683658"/>
          </a:xfrm>
          <a:prstGeom prst="rect">
            <a:avLst/>
          </a:prstGeom>
        </p:spPr>
      </p:pic>
    </p:spTree>
    <p:extLst>
      <p:ext uri="{BB962C8B-B14F-4D97-AF65-F5344CB8AC3E}">
        <p14:creationId xmlns:p14="http://schemas.microsoft.com/office/powerpoint/2010/main" val="298705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76109-E6D4-4D58-86D0-9A3A512FDBB4}"/>
              </a:ext>
            </a:extLst>
          </p:cNvPr>
          <p:cNvSpPr>
            <a:spLocks noGrp="1"/>
          </p:cNvSpPr>
          <p:nvPr>
            <p:ph type="title"/>
          </p:nvPr>
        </p:nvSpPr>
        <p:spPr>
          <a:xfrm>
            <a:off x="2470122" y="-571500"/>
            <a:ext cx="7254802" cy="553998"/>
          </a:xfrm>
        </p:spPr>
        <p:txBody>
          <a:bodyPr/>
          <a:lstStyle/>
          <a:p>
            <a:pPr algn="ctr"/>
            <a:r>
              <a:rPr lang="en-US">
                <a:solidFill>
                  <a:schemeClr val="bg1"/>
                </a:solidFill>
              </a:rPr>
              <a:t>4x Improvement</a:t>
            </a:r>
          </a:p>
        </p:txBody>
      </p:sp>
      <p:sp>
        <p:nvSpPr>
          <p:cNvPr id="3" name="Content Placeholder 2">
            <a:extLst>
              <a:ext uri="{FF2B5EF4-FFF2-40B4-BE49-F238E27FC236}">
                <a16:creationId xmlns:a16="http://schemas.microsoft.com/office/drawing/2014/main" id="{6D4C3C95-70B1-4928-8433-770A7CD01138}"/>
              </a:ext>
            </a:extLst>
          </p:cNvPr>
          <p:cNvSpPr>
            <a:spLocks noGrp="1"/>
          </p:cNvSpPr>
          <p:nvPr>
            <p:ph sz="quarter" idx="10"/>
          </p:nvPr>
        </p:nvSpPr>
        <p:spPr>
          <a:xfrm>
            <a:off x="691627" y="2302546"/>
            <a:ext cx="3174221" cy="2299091"/>
          </a:xfrm>
        </p:spPr>
        <p:txBody>
          <a:bodyPr/>
          <a:lstStyle/>
          <a:p>
            <a:pPr marL="0" lvl="0" indent="-457183" algn="ctr" defTabSz="914367" fontAlgn="base">
              <a:lnSpc>
                <a:spcPct val="90000"/>
              </a:lnSpc>
              <a:spcBef>
                <a:spcPts val="0"/>
              </a:spcBef>
              <a:buSzTx/>
              <a:buNone/>
              <a:defRPr/>
            </a:pPr>
            <a:r>
              <a:rPr lang="en-US" sz="16600" b="1">
                <a:gradFill flip="none" rotWithShape="1">
                  <a:gsLst>
                    <a:gs pos="0">
                      <a:srgbClr val="50E6FF"/>
                    </a:gs>
                    <a:gs pos="100000">
                      <a:srgbClr val="0078D4"/>
                    </a:gs>
                  </a:gsLst>
                  <a:lin ang="18900000" scaled="1"/>
                  <a:tileRect/>
                </a:gradFill>
                <a:latin typeface="Segoe UI Semibold"/>
                <a:cs typeface="+mn-cs"/>
              </a:rPr>
              <a:t>4X</a:t>
            </a:r>
            <a:endParaRPr lang="en-US"/>
          </a:p>
        </p:txBody>
      </p:sp>
      <p:sp>
        <p:nvSpPr>
          <p:cNvPr id="4" name="Content Placeholder 3">
            <a:extLst>
              <a:ext uri="{FF2B5EF4-FFF2-40B4-BE49-F238E27FC236}">
                <a16:creationId xmlns:a16="http://schemas.microsoft.com/office/drawing/2014/main" id="{BF4FA616-B57A-4B10-8D92-02D83AFE4DB5}"/>
              </a:ext>
            </a:extLst>
          </p:cNvPr>
          <p:cNvSpPr>
            <a:spLocks noGrp="1"/>
          </p:cNvSpPr>
          <p:nvPr>
            <p:ph sz="quarter" idx="11"/>
          </p:nvPr>
        </p:nvSpPr>
        <p:spPr>
          <a:xfrm>
            <a:off x="4438589" y="1819229"/>
            <a:ext cx="6978062" cy="2769989"/>
          </a:xfrm>
        </p:spPr>
        <p:txBody>
          <a:bodyPr/>
          <a:lstStyle/>
          <a:p>
            <a:pPr marL="171450" lvl="0" indent="-171450" defTabSz="914314">
              <a:spcBef>
                <a:spcPts val="0"/>
              </a:spcBef>
              <a:buSzTx/>
              <a:buNone/>
              <a:defRPr/>
            </a:pPr>
            <a:r>
              <a:rPr lang="en-US" sz="3600">
                <a:gradFill>
                  <a:gsLst>
                    <a:gs pos="0">
                      <a:srgbClr val="FFFFFF"/>
                    </a:gs>
                    <a:gs pos="100000">
                      <a:srgbClr val="FFFFFF"/>
                    </a:gs>
                  </a:gsLst>
                  <a:lin ang="18900000" scaled="1"/>
                </a:gradFill>
                <a:latin typeface="Segoe UI Semibold"/>
                <a:cs typeface="+mn-cs"/>
              </a:rPr>
              <a:t>“Companies who embrace</a:t>
            </a:r>
            <a:br>
              <a:rPr lang="en-US" sz="3600">
                <a:gradFill>
                  <a:gsLst>
                    <a:gs pos="0">
                      <a:srgbClr val="FFFFFF"/>
                    </a:gs>
                    <a:gs pos="100000">
                      <a:srgbClr val="FFFFFF"/>
                    </a:gs>
                  </a:gsLst>
                  <a:lin ang="18900000" scaled="1"/>
                </a:gradFill>
                <a:latin typeface="Segoe UI Semibold"/>
                <a:cs typeface="+mn-cs"/>
              </a:rPr>
            </a:br>
            <a:r>
              <a:rPr lang="en-US" sz="3600">
                <a:gradFill>
                  <a:gsLst>
                    <a:gs pos="0">
                      <a:srgbClr val="FFFFFF"/>
                    </a:gs>
                    <a:gs pos="100000">
                      <a:srgbClr val="FFFFFF"/>
                    </a:gs>
                  </a:gsLst>
                  <a:lin ang="18900000" scaled="1"/>
                </a:gradFill>
                <a:latin typeface="Segoe UI Semibold"/>
                <a:cs typeface="+mn-cs"/>
              </a:rPr>
              <a:t>a data-driven culture experience a 4X improvement in revenue performance and better customer satisfaction.”</a:t>
            </a:r>
            <a:endParaRPr lang="en-US"/>
          </a:p>
        </p:txBody>
      </p:sp>
      <p:sp>
        <p:nvSpPr>
          <p:cNvPr id="6" name="Content Placeholder 5">
            <a:extLst>
              <a:ext uri="{FF2B5EF4-FFF2-40B4-BE49-F238E27FC236}">
                <a16:creationId xmlns:a16="http://schemas.microsoft.com/office/drawing/2014/main" id="{7E0577A1-DF2F-483E-BC7B-985B169FB7F6}"/>
              </a:ext>
            </a:extLst>
          </p:cNvPr>
          <p:cNvSpPr>
            <a:spLocks noGrp="1"/>
          </p:cNvSpPr>
          <p:nvPr>
            <p:ph sz="quarter" idx="12"/>
          </p:nvPr>
        </p:nvSpPr>
        <p:spPr>
          <a:xfrm>
            <a:off x="4611203" y="4834733"/>
            <a:ext cx="4223143" cy="246221"/>
          </a:xfrm>
        </p:spPr>
        <p:txBody>
          <a:bodyPr/>
          <a:lstStyle/>
          <a:p>
            <a:pPr marL="0" lvl="0" indent="0" defTabSz="914314">
              <a:spcBef>
                <a:spcPts val="0"/>
              </a:spcBef>
              <a:buSzTx/>
              <a:buNone/>
              <a:defRPr/>
            </a:pPr>
            <a:r>
              <a:rPr lang="en-US" sz="1600" kern="0">
                <a:gradFill>
                  <a:gsLst>
                    <a:gs pos="0">
                      <a:srgbClr val="FFFFFF"/>
                    </a:gs>
                    <a:gs pos="100000">
                      <a:srgbClr val="FFFFFF"/>
                    </a:gs>
                  </a:gsLst>
                  <a:lin ang="18900000" scaled="1"/>
                </a:gradFill>
                <a:latin typeface="+mj-lt"/>
                <a:cs typeface="+mn-cs"/>
              </a:rPr>
              <a:t>Harvard Business Review Analytic Services</a:t>
            </a:r>
            <a:endParaRPr lang="en-US">
              <a:latin typeface="+mj-lt"/>
            </a:endParaRPr>
          </a:p>
        </p:txBody>
      </p:sp>
      <p:sp>
        <p:nvSpPr>
          <p:cNvPr id="7" name="Content Placeholder 6">
            <a:extLst>
              <a:ext uri="{FF2B5EF4-FFF2-40B4-BE49-F238E27FC236}">
                <a16:creationId xmlns:a16="http://schemas.microsoft.com/office/drawing/2014/main" id="{29C6DFB4-7631-4C34-9D7E-465472E2F6DD}"/>
              </a:ext>
            </a:extLst>
          </p:cNvPr>
          <p:cNvSpPr>
            <a:spLocks noGrp="1"/>
          </p:cNvSpPr>
          <p:nvPr>
            <p:ph sz="quarter" idx="13"/>
          </p:nvPr>
        </p:nvSpPr>
        <p:spPr>
          <a:xfrm>
            <a:off x="583860" y="6154610"/>
            <a:ext cx="3978415" cy="123111"/>
          </a:xfrm>
        </p:spPr>
        <p:txBody>
          <a:bodyPr/>
          <a:lstStyle/>
          <a:p>
            <a:pPr marL="0" lvl="0" indent="0" defTabSz="914367">
              <a:spcBef>
                <a:spcPts val="0"/>
              </a:spcBef>
              <a:buSzTx/>
              <a:buNone/>
            </a:pPr>
            <a:r>
              <a:rPr lang="en-US" sz="800">
                <a:solidFill>
                  <a:srgbClr val="50E6FF"/>
                </a:solidFill>
                <a:cs typeface="+mn-cs"/>
                <a:hlinkClick r:id="rId3">
                  <a:extLst>
                    <a:ext uri="{A12FA001-AC4F-418D-AE19-62706E023703}">
                      <ahyp:hlinkClr xmlns:ahyp="http://schemas.microsoft.com/office/drawing/2018/hyperlinkcolor" val="tx"/>
                    </a:ext>
                  </a:extLst>
                </a:hlinkClick>
              </a:rPr>
              <a:t>Source: How to lead a data-driven digital transformation by Harvard Business </a:t>
            </a:r>
            <a:r>
              <a:rPr lang="en-US" sz="800" err="1">
                <a:solidFill>
                  <a:srgbClr val="50E6FF"/>
                </a:solidFill>
                <a:cs typeface="+mn-cs"/>
                <a:hlinkClick r:id="rId3">
                  <a:extLst>
                    <a:ext uri="{A12FA001-AC4F-418D-AE19-62706E023703}">
                      <ahyp:hlinkClr xmlns:ahyp="http://schemas.microsoft.com/office/drawing/2018/hyperlinkcolor" val="tx"/>
                    </a:ext>
                  </a:extLst>
                </a:hlinkClick>
              </a:rPr>
              <a:t>Reveiw</a:t>
            </a:r>
            <a:endParaRPr lang="en-US"/>
          </a:p>
        </p:txBody>
      </p:sp>
    </p:spTree>
    <p:extLst>
      <p:ext uri="{BB962C8B-B14F-4D97-AF65-F5344CB8AC3E}">
        <p14:creationId xmlns:p14="http://schemas.microsoft.com/office/powerpoint/2010/main" val="1083825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3.33333E-6 L 0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0 -3.33333E-6 L 0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grpId="1" nodeType="withEffect">
                                  <p:stCondLst>
                                    <p:cond delay="200"/>
                                  </p:stCondLst>
                                  <p:childTnLst>
                                    <p:animMotion origin="layout" path="M 0 -3.33333E-6 L 0 0.03542 " pathEditMode="relative" rAng="0" ptsTypes="AA">
                                      <p:cBhvr>
                                        <p:cTn id="19" dur="700" spd="-100000" fill="hold"/>
                                        <p:tgtEl>
                                          <p:spTgt spid="6"/>
                                        </p:tgtEl>
                                        <p:attrNameLst>
                                          <p:attrName>ppt_x</p:attrName>
                                          <p:attrName>ppt_y</p:attrName>
                                        </p:attrNameLst>
                                      </p:cBhvr>
                                      <p:rCtr x="0" y="1759"/>
                                    </p:animMotion>
                                  </p:childTnLst>
                                </p:cTn>
                              </p:par>
                              <p:par>
                                <p:cTn id="20" presetID="10" presetClass="entr" presetSubtype="0" fill="hold" grpId="0" nodeType="withEffect">
                                  <p:stCondLst>
                                    <p:cond delay="4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6" grpId="0"/>
      <p:bldP spid="6" grpId="1"/>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E61239-4C2E-4505-9859-697ECA75C3F0}"/>
              </a:ext>
            </a:extLst>
          </p:cNvPr>
          <p:cNvSpPr>
            <a:spLocks noGrp="1"/>
          </p:cNvSpPr>
          <p:nvPr>
            <p:ph type="title"/>
          </p:nvPr>
        </p:nvSpPr>
        <p:spPr>
          <a:xfrm>
            <a:off x="588263" y="-558800"/>
            <a:ext cx="11018520" cy="553998"/>
          </a:xfrm>
        </p:spPr>
        <p:txBody>
          <a:bodyPr/>
          <a:lstStyle/>
          <a:p>
            <a:pPr algn="ctr"/>
            <a:r>
              <a:rPr lang="en-US">
                <a:solidFill>
                  <a:schemeClr val="bg1"/>
                </a:solidFill>
                <a:effectLst/>
              </a:rPr>
              <a:t>What is </a:t>
            </a:r>
            <a:r>
              <a:rPr lang="en-US">
                <a:solidFill>
                  <a:schemeClr val="bg1"/>
                </a:solidFill>
              </a:rPr>
              <a:t>Unique potential</a:t>
            </a:r>
          </a:p>
        </p:txBody>
      </p:sp>
      <p:sp>
        <p:nvSpPr>
          <p:cNvPr id="3" name="Content Placeholder 2">
            <a:extLst>
              <a:ext uri="{FF2B5EF4-FFF2-40B4-BE49-F238E27FC236}">
                <a16:creationId xmlns:a16="http://schemas.microsoft.com/office/drawing/2014/main" id="{23925EB1-0FC5-45C9-B312-C16CACDB0940}"/>
              </a:ext>
            </a:extLst>
          </p:cNvPr>
          <p:cNvSpPr>
            <a:spLocks noGrp="1"/>
          </p:cNvSpPr>
          <p:nvPr>
            <p:ph sz="quarter" idx="10"/>
          </p:nvPr>
        </p:nvSpPr>
        <p:spPr>
          <a:xfrm>
            <a:off x="1153612" y="2823710"/>
            <a:ext cx="2921851" cy="1218795"/>
          </a:xfrm>
        </p:spPr>
        <p:txBody>
          <a:bodyPr/>
          <a:lstStyle/>
          <a:p>
            <a:pPr marL="0" lvl="0" indent="0" algn="ctr" defTabSz="914367">
              <a:lnSpc>
                <a:spcPct val="90000"/>
              </a:lnSpc>
              <a:spcBef>
                <a:spcPts val="0"/>
              </a:spcBef>
              <a:buSzTx/>
              <a:buNone/>
            </a:pPr>
            <a:r>
              <a:rPr lang="en-US" sz="4400" spc="-50">
                <a:gradFill flip="none" rotWithShape="1">
                  <a:gsLst>
                    <a:gs pos="12000">
                      <a:srgbClr val="FFFFFF"/>
                    </a:gs>
                    <a:gs pos="100000">
                      <a:srgbClr val="FFFFFF"/>
                    </a:gs>
                  </a:gsLst>
                  <a:lin ang="18900000" scaled="1"/>
                  <a:tileRect/>
                </a:gradFill>
                <a:latin typeface="+mj-lt"/>
                <a:cs typeface="+mn-cs"/>
              </a:rPr>
              <a:t>Data</a:t>
            </a:r>
            <a:r>
              <a:rPr lang="en-US" sz="4400" spc="-50" baseline="0">
                <a:gradFill flip="none" rotWithShape="1">
                  <a:gsLst>
                    <a:gs pos="12000">
                      <a:srgbClr val="FFFFFF"/>
                    </a:gs>
                    <a:gs pos="100000">
                      <a:srgbClr val="FFFFFF"/>
                    </a:gs>
                  </a:gsLst>
                  <a:lin ang="18900000" scaled="1"/>
                  <a:tileRect/>
                </a:gradFill>
                <a:latin typeface="+mj-lt"/>
                <a:cs typeface="+mn-cs"/>
              </a:rPr>
              <a:t> </a:t>
            </a:r>
            <a:r>
              <a:rPr lang="en-US" sz="4400" spc="-50">
                <a:gradFill flip="none" rotWithShape="1">
                  <a:gsLst>
                    <a:gs pos="12000">
                      <a:srgbClr val="FFFFFF"/>
                    </a:gs>
                    <a:gs pos="100000">
                      <a:srgbClr val="FFFFFF"/>
                    </a:gs>
                  </a:gsLst>
                  <a:lin ang="18900000" scaled="1"/>
                  <a:tileRect/>
                </a:gradFill>
                <a:latin typeface="+mj-lt"/>
                <a:cs typeface="+mn-cs"/>
              </a:rPr>
              <a:t>capabilities</a:t>
            </a:r>
            <a:endParaRPr lang="en-US" spc="-50">
              <a:latin typeface="+mj-lt"/>
            </a:endParaRPr>
          </a:p>
        </p:txBody>
      </p:sp>
      <p:sp>
        <p:nvSpPr>
          <p:cNvPr id="7" name="Plus Sign 6" descr="plus sign">
            <a:extLst>
              <a:ext uri="{FF2B5EF4-FFF2-40B4-BE49-F238E27FC236}">
                <a16:creationId xmlns:a16="http://schemas.microsoft.com/office/drawing/2014/main" id="{2321C7C3-8D5E-482C-B687-6C472BC34709}"/>
              </a:ext>
            </a:extLst>
          </p:cNvPr>
          <p:cNvSpPr/>
          <p:nvPr/>
        </p:nvSpPr>
        <p:spPr bwMode="auto">
          <a:xfrm>
            <a:off x="4492900" y="3152775"/>
            <a:ext cx="552450" cy="552450"/>
          </a:xfrm>
          <a:prstGeom prst="mathPlus">
            <a:avLst>
              <a:gd name="adj1" fmla="val 10255"/>
            </a:avLst>
          </a:prstGeom>
          <a:gradFill>
            <a:gsLst>
              <a:gs pos="93684">
                <a:schemeClr val="accent2"/>
              </a:gs>
              <a:gs pos="0">
                <a:schemeClr val="accent1"/>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000000"/>
              </a:solidFill>
              <a:ea typeface="Segoe UI" pitchFamily="34" charset="0"/>
              <a:cs typeface="Segoe UI" pitchFamily="34" charset="0"/>
            </a:endParaRPr>
          </a:p>
        </p:txBody>
      </p:sp>
      <p:sp>
        <p:nvSpPr>
          <p:cNvPr id="4" name="Content Placeholder 3">
            <a:extLst>
              <a:ext uri="{FF2B5EF4-FFF2-40B4-BE49-F238E27FC236}">
                <a16:creationId xmlns:a16="http://schemas.microsoft.com/office/drawing/2014/main" id="{56B490EA-020F-4C41-8604-A3530FC9DD1B}"/>
              </a:ext>
            </a:extLst>
          </p:cNvPr>
          <p:cNvSpPr>
            <a:spLocks noGrp="1"/>
          </p:cNvSpPr>
          <p:nvPr>
            <p:ph sz="quarter" idx="11"/>
          </p:nvPr>
        </p:nvSpPr>
        <p:spPr>
          <a:xfrm>
            <a:off x="5100797" y="2819805"/>
            <a:ext cx="2599465" cy="1218795"/>
          </a:xfrm>
        </p:spPr>
        <p:txBody>
          <a:bodyPr/>
          <a:lstStyle/>
          <a:p>
            <a:pPr marL="0" lvl="0" indent="0" algn="ctr" defTabSz="914367">
              <a:lnSpc>
                <a:spcPct val="90000"/>
              </a:lnSpc>
              <a:spcBef>
                <a:spcPts val="0"/>
              </a:spcBef>
              <a:buSzTx/>
              <a:buNone/>
            </a:pPr>
            <a:r>
              <a:rPr lang="en-US" sz="4400" spc="-50">
                <a:gradFill flip="none" rotWithShape="1">
                  <a:gsLst>
                    <a:gs pos="12000">
                      <a:srgbClr val="FFFFFF"/>
                    </a:gs>
                    <a:gs pos="100000">
                      <a:srgbClr val="FFFFFF"/>
                    </a:gs>
                  </a:gsLst>
                  <a:lin ang="18900000" scaled="1"/>
                  <a:tileRect/>
                </a:gradFill>
                <a:latin typeface="+mj-lt"/>
                <a:cs typeface="+mn-cs"/>
              </a:rPr>
              <a:t>Data</a:t>
            </a:r>
            <a:r>
              <a:rPr lang="en-US" sz="4400" spc="-50" baseline="0">
                <a:gradFill flip="none" rotWithShape="1">
                  <a:gsLst>
                    <a:gs pos="12000">
                      <a:srgbClr val="FFFFFF"/>
                    </a:gs>
                    <a:gs pos="100000">
                      <a:srgbClr val="FFFFFF"/>
                    </a:gs>
                  </a:gsLst>
                  <a:lin ang="18900000" scaled="1"/>
                  <a:tileRect/>
                </a:gradFill>
                <a:latin typeface="+mj-lt"/>
                <a:cs typeface="+mn-cs"/>
              </a:rPr>
              <a:t> </a:t>
            </a:r>
            <a:r>
              <a:rPr lang="en-US" sz="4400" spc="-50">
                <a:gradFill flip="none" rotWithShape="1">
                  <a:gsLst>
                    <a:gs pos="12000">
                      <a:srgbClr val="FFFFFF"/>
                    </a:gs>
                    <a:gs pos="100000">
                      <a:srgbClr val="FFFFFF"/>
                    </a:gs>
                  </a:gsLst>
                  <a:lin ang="18900000" scaled="1"/>
                  <a:tileRect/>
                </a:gradFill>
                <a:latin typeface="+mj-lt"/>
                <a:cs typeface="+mn-cs"/>
              </a:rPr>
              <a:t>culture</a:t>
            </a:r>
            <a:endParaRPr lang="en-US" spc="-50">
              <a:latin typeface="+mj-lt"/>
            </a:endParaRPr>
          </a:p>
        </p:txBody>
      </p:sp>
      <p:sp>
        <p:nvSpPr>
          <p:cNvPr id="11" name="Equals 10" descr="equals sign">
            <a:extLst>
              <a:ext uri="{FF2B5EF4-FFF2-40B4-BE49-F238E27FC236}">
                <a16:creationId xmlns:a16="http://schemas.microsoft.com/office/drawing/2014/main" id="{D6D93C7E-A63E-4E7E-A96F-3EAC8C461CDC}"/>
              </a:ext>
            </a:extLst>
          </p:cNvPr>
          <p:cNvSpPr/>
          <p:nvPr/>
        </p:nvSpPr>
        <p:spPr bwMode="auto">
          <a:xfrm>
            <a:off x="7749066" y="3257550"/>
            <a:ext cx="471487" cy="342900"/>
          </a:xfrm>
          <a:prstGeom prst="mathEqual">
            <a:avLst>
              <a:gd name="adj1" fmla="val 17964"/>
              <a:gd name="adj2" fmla="val 42316"/>
            </a:avLst>
          </a:prstGeom>
          <a:gradFill>
            <a:gsLst>
              <a:gs pos="93684">
                <a:schemeClr val="accent2"/>
              </a:gs>
              <a:gs pos="0">
                <a:schemeClr val="accent1"/>
              </a:gs>
            </a:gsLst>
            <a:lin ang="189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sp>
        <p:nvSpPr>
          <p:cNvPr id="5" name="Content Placeholder 4">
            <a:extLst>
              <a:ext uri="{FF2B5EF4-FFF2-40B4-BE49-F238E27FC236}">
                <a16:creationId xmlns:a16="http://schemas.microsoft.com/office/drawing/2014/main" id="{BF68ADBB-9C39-4B66-B5C0-0CF19ECB1EA2}"/>
              </a:ext>
            </a:extLst>
          </p:cNvPr>
          <p:cNvSpPr>
            <a:spLocks noGrp="1"/>
          </p:cNvSpPr>
          <p:nvPr>
            <p:ph sz="quarter" idx="12"/>
          </p:nvPr>
        </p:nvSpPr>
        <p:spPr>
          <a:xfrm>
            <a:off x="8247849" y="2824103"/>
            <a:ext cx="3165373" cy="1218796"/>
          </a:xfrm>
        </p:spPr>
        <p:txBody>
          <a:bodyPr/>
          <a:lstStyle/>
          <a:p>
            <a:pPr marL="0" lvl="0" indent="0" algn="ctr" defTabSz="914367">
              <a:lnSpc>
                <a:spcPct val="90000"/>
              </a:lnSpc>
              <a:spcBef>
                <a:spcPts val="0"/>
              </a:spcBef>
              <a:buSzTx/>
              <a:buNone/>
            </a:pPr>
            <a:r>
              <a:rPr lang="en-US" sz="4400" spc="-50">
                <a:gradFill flip="none" rotWithShape="1">
                  <a:gsLst>
                    <a:gs pos="93684">
                      <a:srgbClr val="0078D4"/>
                    </a:gs>
                    <a:gs pos="0">
                      <a:srgbClr val="50E6FF"/>
                    </a:gs>
                  </a:gsLst>
                  <a:lin ang="18900000" scaled="1"/>
                  <a:tileRect/>
                </a:gradFill>
                <a:latin typeface="+mj-lt"/>
                <a:cs typeface="+mn-cs"/>
              </a:rPr>
              <a:t>Unique</a:t>
            </a:r>
            <a:r>
              <a:rPr lang="en-US" sz="4400" spc="-50" baseline="0">
                <a:gradFill flip="none" rotWithShape="1">
                  <a:gsLst>
                    <a:gs pos="93684">
                      <a:srgbClr val="0078D4"/>
                    </a:gs>
                    <a:gs pos="0">
                      <a:srgbClr val="50E6FF"/>
                    </a:gs>
                  </a:gsLst>
                  <a:lin ang="18900000" scaled="1"/>
                  <a:tileRect/>
                </a:gradFill>
                <a:latin typeface="+mj-lt"/>
                <a:cs typeface="+mn-cs"/>
              </a:rPr>
              <a:t> </a:t>
            </a:r>
            <a:r>
              <a:rPr lang="en-US" sz="4400" spc="-50">
                <a:gradFill flip="none" rotWithShape="1">
                  <a:gsLst>
                    <a:gs pos="93684">
                      <a:srgbClr val="0078D4"/>
                    </a:gs>
                    <a:gs pos="0">
                      <a:srgbClr val="50E6FF"/>
                    </a:gs>
                  </a:gsLst>
                  <a:lin ang="18900000" scaled="1"/>
                  <a:tileRect/>
                </a:gradFill>
                <a:latin typeface="+mj-lt"/>
                <a:cs typeface="+mn-cs"/>
              </a:rPr>
              <a:t>potential</a:t>
            </a:r>
            <a:endParaRPr lang="en-US" spc="-50">
              <a:latin typeface="+mj-lt"/>
            </a:endParaRPr>
          </a:p>
        </p:txBody>
      </p:sp>
    </p:spTree>
    <p:extLst>
      <p:ext uri="{BB962C8B-B14F-4D97-AF65-F5344CB8AC3E}">
        <p14:creationId xmlns:p14="http://schemas.microsoft.com/office/powerpoint/2010/main" val="67469903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100"/>
                                  </p:stCondLst>
                                  <p:childTnLst>
                                    <p:animMotion origin="layout" path="M -2.70833E-6 0 L -2.70833E-6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400"/>
                                  </p:stCondLst>
                                  <p:childTnLst>
                                    <p:animMotion origin="layout" path="M 6.25E-7 0 L 6.25E-7 0.03542 " pathEditMode="relative" rAng="0" ptsTypes="AA">
                                      <p:cBhvr>
                                        <p:cTn id="14" dur="700" spd="-100000" fill="hold"/>
                                        <p:tgtEl>
                                          <p:spTgt spid="4"/>
                                        </p:tgtEl>
                                        <p:attrNameLst>
                                          <p:attrName>ppt_x</p:attrName>
                                          <p:attrName>ppt_y</p:attrName>
                                        </p:attrNameLst>
                                      </p:cBhvr>
                                      <p:rCtr x="0" y="1759"/>
                                    </p:animMotion>
                                  </p:childTnLst>
                                </p:cTn>
                              </p:par>
                              <p:par>
                                <p:cTn id="15" presetID="10" presetClass="entr" presetSubtype="0" fill="hold" grpId="0" nodeType="withEffect">
                                  <p:stCondLst>
                                    <p:cond delay="6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600"/>
                                  </p:stCondLst>
                                  <p:childTnLst>
                                    <p:animMotion origin="layout" path="M 4.16667E-7 0 L 4.16667E-7 0.03542 " pathEditMode="relative" rAng="0" ptsTypes="AA">
                                      <p:cBhvr>
                                        <p:cTn id="19" dur="700" spd="-100000" fill="hold"/>
                                        <p:tgtEl>
                                          <p:spTgt spid="5"/>
                                        </p:tgtEl>
                                        <p:attrNameLst>
                                          <p:attrName>ppt_x</p:attrName>
                                          <p:attrName>ppt_y</p:attrName>
                                        </p:attrNameLst>
                                      </p:cBhvr>
                                      <p:rCtr x="0" y="1759"/>
                                    </p:animMotion>
                                  </p:childTnLst>
                                </p:cTn>
                              </p:par>
                              <p:par>
                                <p:cTn id="20" presetID="1" presetClass="entr" presetSubtype="0" fill="hold" grpId="0" nodeType="withEffect">
                                  <p:stCondLst>
                                    <p:cond delay="0"/>
                                  </p:stCondLst>
                                  <p:childTnLst>
                                    <p:set>
                                      <p:cBhvr>
                                        <p:cTn id="21" dur="1" fill="hold">
                                          <p:stCondLst>
                                            <p:cond delay="299"/>
                                          </p:stCondLst>
                                        </p:cTn>
                                        <p:tgtEl>
                                          <p:spTgt spid="7"/>
                                        </p:tgtEl>
                                        <p:attrNameLst>
                                          <p:attrName>style.visibility</p:attrName>
                                        </p:attrNameLst>
                                      </p:cBhvr>
                                      <p:to>
                                        <p:strVal val="visible"/>
                                      </p:to>
                                    </p:set>
                                  </p:childTnLst>
                                </p:cTn>
                              </p:par>
                              <p:par>
                                <p:cTn id="22" presetID="6" presetClass="emph" presetSubtype="0" accel="100000" autoRev="1" fill="hold" grpId="1" nodeType="withEffect">
                                  <p:stCondLst>
                                    <p:cond delay="0"/>
                                  </p:stCondLst>
                                  <p:childTnLst>
                                    <p:animScale>
                                      <p:cBhvr>
                                        <p:cTn id="23" dur="300" fill="hold"/>
                                        <p:tgtEl>
                                          <p:spTgt spid="7"/>
                                        </p:tgtEl>
                                      </p:cBhvr>
                                      <p:by x="0" y="0"/>
                                    </p:animScale>
                                  </p:childTnLst>
                                </p:cTn>
                              </p:par>
                              <p:par>
                                <p:cTn id="24" presetID="1" presetClass="entr" presetSubtype="0" fill="hold" grpId="0" nodeType="withEffect">
                                  <p:stCondLst>
                                    <p:cond delay="300"/>
                                  </p:stCondLst>
                                  <p:childTnLst>
                                    <p:set>
                                      <p:cBhvr>
                                        <p:cTn id="25" dur="1" fill="hold">
                                          <p:stCondLst>
                                            <p:cond delay="299"/>
                                          </p:stCondLst>
                                        </p:cTn>
                                        <p:tgtEl>
                                          <p:spTgt spid="11"/>
                                        </p:tgtEl>
                                        <p:attrNameLst>
                                          <p:attrName>style.visibility</p:attrName>
                                        </p:attrNameLst>
                                      </p:cBhvr>
                                      <p:to>
                                        <p:strVal val="visible"/>
                                      </p:to>
                                    </p:set>
                                  </p:childTnLst>
                                </p:cTn>
                              </p:par>
                              <p:par>
                                <p:cTn id="26" presetID="6" presetClass="emph" presetSubtype="0" accel="100000" autoRev="1" fill="hold" grpId="1" nodeType="withEffect">
                                  <p:stCondLst>
                                    <p:cond delay="300"/>
                                  </p:stCondLst>
                                  <p:childTnLst>
                                    <p:animScale>
                                      <p:cBhvr>
                                        <p:cTn id="27" dur="300" fill="hold"/>
                                        <p:tgtEl>
                                          <p:spTgt spid="11"/>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7" grpId="0" animBg="1"/>
      <p:bldP spid="7" grpId="1" animBg="1"/>
      <p:bldP spid="4" grpId="0"/>
      <p:bldP spid="4" grpId="1"/>
      <p:bldP spid="11" grpId="0" animBg="1"/>
      <p:bldP spid="11" grpId="1" animBg="1"/>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30E12C-1989-4142-8662-77EADA0AC135}"/>
              </a:ext>
            </a:extLst>
          </p:cNvPr>
          <p:cNvSpPr>
            <a:spLocks noGrp="1"/>
          </p:cNvSpPr>
          <p:nvPr>
            <p:ph type="title"/>
          </p:nvPr>
        </p:nvSpPr>
        <p:spPr>
          <a:xfrm>
            <a:off x="577348" y="3121938"/>
            <a:ext cx="2869310" cy="609398"/>
          </a:xfrm>
        </p:spPr>
        <p:txBody>
          <a:bodyPr/>
          <a:lstStyle/>
          <a:p>
            <a:pPr lvl="0" defTabSz="914367">
              <a:lnSpc>
                <a:spcPct val="90000"/>
              </a:lnSpc>
              <a:spcBef>
                <a:spcPts val="0"/>
              </a:spcBef>
            </a:pPr>
            <a:r>
              <a:rPr lang="en-US" sz="4400">
                <a:ln>
                  <a:noFill/>
                </a:ln>
                <a:gradFill flip="none" rotWithShape="1">
                  <a:gsLst>
                    <a:gs pos="12000">
                      <a:srgbClr val="FFFFFF"/>
                    </a:gs>
                    <a:gs pos="100000">
                      <a:srgbClr val="FFFFFF"/>
                    </a:gs>
                  </a:gsLst>
                  <a:lin ang="18900000" scaled="1"/>
                  <a:tileRect/>
                </a:gradFill>
                <a:cs typeface="+mn-cs"/>
              </a:rPr>
              <a:t>Next steps</a:t>
            </a:r>
            <a:endParaRPr lang="en-US"/>
          </a:p>
        </p:txBody>
      </p:sp>
      <p:sp>
        <p:nvSpPr>
          <p:cNvPr id="3" name="Content Placeholder 2">
            <a:extLst>
              <a:ext uri="{FF2B5EF4-FFF2-40B4-BE49-F238E27FC236}">
                <a16:creationId xmlns:a16="http://schemas.microsoft.com/office/drawing/2014/main" id="{32D798D7-8ECB-42FB-AAC2-B4D14511FBD2}"/>
              </a:ext>
            </a:extLst>
          </p:cNvPr>
          <p:cNvSpPr>
            <a:spLocks noGrp="1"/>
          </p:cNvSpPr>
          <p:nvPr>
            <p:ph sz="quarter" idx="10"/>
          </p:nvPr>
        </p:nvSpPr>
        <p:spPr>
          <a:xfrm>
            <a:off x="7824037" y="2071906"/>
            <a:ext cx="2838450" cy="307777"/>
          </a:xfrm>
        </p:spPr>
        <p:txBody>
          <a:bodyPr/>
          <a:lstStyle/>
          <a:p>
            <a:pPr marL="0" lvl="0" indent="0" defTabSz="932472" fontAlgn="base">
              <a:spcBef>
                <a:spcPts val="0"/>
              </a:spcBef>
              <a:spcAft>
                <a:spcPts val="600"/>
              </a:spcAft>
              <a:buSzTx/>
              <a:buNone/>
            </a:pPr>
            <a:r>
              <a:rPr lang="en-US" sz="2000">
                <a:gradFill>
                  <a:gsLst>
                    <a:gs pos="98947">
                      <a:srgbClr val="50E6FF"/>
                    </a:gs>
                    <a:gs pos="74000">
                      <a:srgbClr val="50E6FF"/>
                    </a:gs>
                  </a:gsLst>
                  <a:lin ang="18900000" scaled="1"/>
                </a:gradFill>
                <a:latin typeface="Segoe UI Semibold"/>
                <a:ea typeface="Segoe UI" pitchFamily="34" charset="0"/>
                <a:cs typeface="+mn-cs"/>
              </a:rPr>
              <a:t>Envisioning Workshop</a:t>
            </a:r>
            <a:endParaRPr lang="en-US"/>
          </a:p>
        </p:txBody>
      </p:sp>
      <p:sp>
        <p:nvSpPr>
          <p:cNvPr id="5" name="Content Placeholder 4">
            <a:extLst>
              <a:ext uri="{FF2B5EF4-FFF2-40B4-BE49-F238E27FC236}">
                <a16:creationId xmlns:a16="http://schemas.microsoft.com/office/drawing/2014/main" id="{15406EE9-10B8-4207-928A-1782D30A1B0B}"/>
              </a:ext>
            </a:extLst>
          </p:cNvPr>
          <p:cNvSpPr>
            <a:spLocks noGrp="1"/>
          </p:cNvSpPr>
          <p:nvPr>
            <p:ph sz="quarter" idx="11"/>
          </p:nvPr>
        </p:nvSpPr>
        <p:spPr>
          <a:xfrm>
            <a:off x="7824037" y="3264922"/>
            <a:ext cx="2838450" cy="615553"/>
          </a:xfrm>
        </p:spPr>
        <p:txBody>
          <a:bodyPr/>
          <a:lstStyle/>
          <a:p>
            <a:pPr marL="0" lvl="0" indent="0" defTabSz="932472" fontAlgn="base">
              <a:spcBef>
                <a:spcPts val="0"/>
              </a:spcBef>
              <a:spcAft>
                <a:spcPts val="600"/>
              </a:spcAft>
              <a:buSzTx/>
              <a:buNone/>
            </a:pPr>
            <a:r>
              <a:rPr lang="en-US" sz="2000">
                <a:gradFill>
                  <a:gsLst>
                    <a:gs pos="98947">
                      <a:srgbClr val="50E6FF"/>
                    </a:gs>
                    <a:gs pos="74000">
                      <a:srgbClr val="50E6FF"/>
                    </a:gs>
                  </a:gsLst>
                  <a:lin ang="18900000" scaled="1"/>
                </a:gradFill>
                <a:latin typeface="Segoe UI Semibold"/>
                <a:ea typeface="Segoe UI" pitchFamily="34" charset="0"/>
                <a:cs typeface="+mn-cs"/>
              </a:rPr>
              <a:t>Holistic Business Case Assessment</a:t>
            </a:r>
            <a:endParaRPr lang="en-US"/>
          </a:p>
        </p:txBody>
      </p:sp>
      <p:sp>
        <p:nvSpPr>
          <p:cNvPr id="6" name="Content Placeholder 5">
            <a:extLst>
              <a:ext uri="{FF2B5EF4-FFF2-40B4-BE49-F238E27FC236}">
                <a16:creationId xmlns:a16="http://schemas.microsoft.com/office/drawing/2014/main" id="{3203DEE7-C3C5-43A6-BD77-99034F860B8D}"/>
              </a:ext>
            </a:extLst>
          </p:cNvPr>
          <p:cNvSpPr>
            <a:spLocks noGrp="1"/>
          </p:cNvSpPr>
          <p:nvPr>
            <p:ph sz="quarter" idx="12"/>
          </p:nvPr>
        </p:nvSpPr>
        <p:spPr>
          <a:xfrm>
            <a:off x="7816776" y="4447823"/>
            <a:ext cx="2838450" cy="307777"/>
          </a:xfrm>
        </p:spPr>
        <p:txBody>
          <a:bodyPr/>
          <a:lstStyle/>
          <a:p>
            <a:pPr marL="0" lvl="0" indent="0" defTabSz="932472" fontAlgn="base">
              <a:spcBef>
                <a:spcPts val="0"/>
              </a:spcBef>
              <a:spcAft>
                <a:spcPts val="600"/>
              </a:spcAft>
              <a:buSzTx/>
              <a:buNone/>
            </a:pPr>
            <a:r>
              <a:rPr lang="en-US" sz="2000">
                <a:gradFill>
                  <a:gsLst>
                    <a:gs pos="98947">
                      <a:srgbClr val="50E6FF"/>
                    </a:gs>
                    <a:gs pos="74000">
                      <a:srgbClr val="50E6FF"/>
                    </a:gs>
                  </a:gsLst>
                  <a:lin ang="18900000" scaled="1"/>
                </a:gradFill>
                <a:latin typeface="Segoe UI Semibold"/>
                <a:ea typeface="Segoe UI" pitchFamily="34" charset="0"/>
                <a:cs typeface="+mn-cs"/>
              </a:rPr>
              <a:t>Skills Development</a:t>
            </a:r>
            <a:endParaRPr lang="en-US"/>
          </a:p>
        </p:txBody>
      </p:sp>
      <p:cxnSp>
        <p:nvCxnSpPr>
          <p:cNvPr id="67" name="Straight Connector 66">
            <a:extLst>
              <a:ext uri="{FF2B5EF4-FFF2-40B4-BE49-F238E27FC236}">
                <a16:creationId xmlns:a16="http://schemas.microsoft.com/office/drawing/2014/main" id="{40BE0A47-F4DC-4F90-A04D-D67D7B98A091}"/>
              </a:ext>
              <a:ext uri="{C183D7F6-B498-43B3-948B-1728B52AA6E4}">
                <adec:decorative xmlns:adec="http://schemas.microsoft.com/office/drawing/2017/decorative" val="1"/>
              </a:ext>
            </a:extLst>
          </p:cNvPr>
          <p:cNvCxnSpPr>
            <a:cxnSpLocks/>
          </p:cNvCxnSpPr>
          <p:nvPr/>
        </p:nvCxnSpPr>
        <p:spPr>
          <a:xfrm>
            <a:off x="7502314" y="847"/>
            <a:ext cx="0" cy="6856307"/>
          </a:xfrm>
          <a:prstGeom prst="line">
            <a:avLst/>
          </a:prstGeom>
          <a:ln w="9525">
            <a:solidFill>
              <a:schemeClr val="tx1">
                <a:alpha val="51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6" name="Group 105">
            <a:extLst>
              <a:ext uri="{FF2B5EF4-FFF2-40B4-BE49-F238E27FC236}">
                <a16:creationId xmlns:a16="http://schemas.microsoft.com/office/drawing/2014/main" id="{AB1473E8-0893-45EE-961F-27DB73513378}"/>
              </a:ext>
              <a:ext uri="{C183D7F6-B498-43B3-948B-1728B52AA6E4}">
                <adec:decorative xmlns:adec="http://schemas.microsoft.com/office/drawing/2017/decorative" val="1"/>
              </a:ext>
            </a:extLst>
          </p:cNvPr>
          <p:cNvGrpSpPr/>
          <p:nvPr/>
        </p:nvGrpSpPr>
        <p:grpSpPr>
          <a:xfrm>
            <a:off x="6670466" y="1935481"/>
            <a:ext cx="426954" cy="595646"/>
            <a:chOff x="1693531" y="5778500"/>
            <a:chExt cx="277036" cy="386496"/>
          </a:xfrm>
        </p:grpSpPr>
        <p:sp>
          <p:nvSpPr>
            <p:cNvPr id="107" name="Freeform 115">
              <a:extLst>
                <a:ext uri="{FF2B5EF4-FFF2-40B4-BE49-F238E27FC236}">
                  <a16:creationId xmlns:a16="http://schemas.microsoft.com/office/drawing/2014/main" id="{29D8FF39-FB85-4E8B-BD77-114A11C2C827}"/>
                </a:ext>
                <a:ext uri="{C183D7F6-B498-43B3-948B-1728B52AA6E4}">
                  <adec:decorative xmlns:adec="http://schemas.microsoft.com/office/drawing/2017/decorative" val="1"/>
                </a:ext>
              </a:extLst>
            </p:cNvPr>
            <p:cNvSpPr>
              <a:spLocks/>
            </p:cNvSpPr>
            <p:nvPr/>
          </p:nvSpPr>
          <p:spPr bwMode="auto">
            <a:xfrm>
              <a:off x="1693531" y="5778500"/>
              <a:ext cx="277036" cy="386496"/>
            </a:xfrm>
            <a:custGeom>
              <a:avLst/>
              <a:gdLst>
                <a:gd name="T0" fmla="*/ 147 w 277"/>
                <a:gd name="T1" fmla="*/ 5 h 387"/>
                <a:gd name="T2" fmla="*/ 5 w 277"/>
                <a:gd name="T3" fmla="*/ 131 h 387"/>
                <a:gd name="T4" fmla="*/ 138 w 277"/>
                <a:gd name="T5" fmla="*/ 387 h 387"/>
                <a:gd name="T6" fmla="*/ 272 w 277"/>
                <a:gd name="T7" fmla="*/ 147 h 387"/>
                <a:gd name="T8" fmla="*/ 147 w 277"/>
                <a:gd name="T9" fmla="*/ 5 h 387"/>
              </a:gdLst>
              <a:ahLst/>
              <a:cxnLst>
                <a:cxn ang="0">
                  <a:pos x="T0" y="T1"/>
                </a:cxn>
                <a:cxn ang="0">
                  <a:pos x="T2" y="T3"/>
                </a:cxn>
                <a:cxn ang="0">
                  <a:pos x="T4" y="T5"/>
                </a:cxn>
                <a:cxn ang="0">
                  <a:pos x="T6" y="T7"/>
                </a:cxn>
                <a:cxn ang="0">
                  <a:pos x="T8" y="T9"/>
                </a:cxn>
              </a:cxnLst>
              <a:rect l="0" t="0" r="r" b="b"/>
              <a:pathLst>
                <a:path w="277" h="387">
                  <a:moveTo>
                    <a:pt x="147" y="5"/>
                  </a:moveTo>
                  <a:cubicBezTo>
                    <a:pt x="73" y="0"/>
                    <a:pt x="9" y="57"/>
                    <a:pt x="5" y="131"/>
                  </a:cubicBezTo>
                  <a:cubicBezTo>
                    <a:pt x="0" y="204"/>
                    <a:pt x="138" y="387"/>
                    <a:pt x="138" y="387"/>
                  </a:cubicBezTo>
                  <a:cubicBezTo>
                    <a:pt x="138" y="387"/>
                    <a:pt x="268" y="221"/>
                    <a:pt x="272" y="147"/>
                  </a:cubicBezTo>
                  <a:cubicBezTo>
                    <a:pt x="277" y="73"/>
                    <a:pt x="221" y="9"/>
                    <a:pt x="147" y="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108" name="Freeform 116">
              <a:extLst>
                <a:ext uri="{FF2B5EF4-FFF2-40B4-BE49-F238E27FC236}">
                  <a16:creationId xmlns:a16="http://schemas.microsoft.com/office/drawing/2014/main" id="{877FF304-8628-4429-9100-F2B827F84082}"/>
                </a:ext>
                <a:ext uri="{C183D7F6-B498-43B3-948B-1728B52AA6E4}">
                  <adec:decorative xmlns:adec="http://schemas.microsoft.com/office/drawing/2017/decorative" val="1"/>
                </a:ext>
              </a:extLst>
            </p:cNvPr>
            <p:cNvSpPr>
              <a:spLocks/>
            </p:cNvSpPr>
            <p:nvPr/>
          </p:nvSpPr>
          <p:spPr bwMode="auto">
            <a:xfrm>
              <a:off x="1748938" y="5833906"/>
              <a:ext cx="167573" cy="166221"/>
            </a:xfrm>
            <a:custGeom>
              <a:avLst/>
              <a:gdLst>
                <a:gd name="T0" fmla="*/ 164 w 167"/>
                <a:gd name="T1" fmla="*/ 88 h 167"/>
                <a:gd name="T2" fmla="*/ 79 w 167"/>
                <a:gd name="T3" fmla="*/ 164 h 167"/>
                <a:gd name="T4" fmla="*/ 3 w 167"/>
                <a:gd name="T5" fmla="*/ 78 h 167"/>
                <a:gd name="T6" fmla="*/ 89 w 167"/>
                <a:gd name="T7" fmla="*/ 3 h 167"/>
                <a:gd name="T8" fmla="*/ 164 w 167"/>
                <a:gd name="T9" fmla="*/ 88 h 167"/>
              </a:gdLst>
              <a:ahLst/>
              <a:cxnLst>
                <a:cxn ang="0">
                  <a:pos x="T0" y="T1"/>
                </a:cxn>
                <a:cxn ang="0">
                  <a:pos x="T2" y="T3"/>
                </a:cxn>
                <a:cxn ang="0">
                  <a:pos x="T4" y="T5"/>
                </a:cxn>
                <a:cxn ang="0">
                  <a:pos x="T6" y="T7"/>
                </a:cxn>
                <a:cxn ang="0">
                  <a:pos x="T8" y="T9"/>
                </a:cxn>
              </a:cxnLst>
              <a:rect l="0" t="0" r="r" b="b"/>
              <a:pathLst>
                <a:path w="167" h="167">
                  <a:moveTo>
                    <a:pt x="164" y="88"/>
                  </a:moveTo>
                  <a:cubicBezTo>
                    <a:pt x="162" y="133"/>
                    <a:pt x="123" y="167"/>
                    <a:pt x="79" y="164"/>
                  </a:cubicBezTo>
                  <a:cubicBezTo>
                    <a:pt x="34" y="161"/>
                    <a:pt x="0" y="123"/>
                    <a:pt x="3" y="78"/>
                  </a:cubicBezTo>
                  <a:cubicBezTo>
                    <a:pt x="6" y="34"/>
                    <a:pt x="44" y="0"/>
                    <a:pt x="89" y="3"/>
                  </a:cubicBezTo>
                  <a:cubicBezTo>
                    <a:pt x="133" y="5"/>
                    <a:pt x="167" y="44"/>
                    <a:pt x="164" y="8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sp>
        <p:nvSpPr>
          <p:cNvPr id="68" name="Oval 67">
            <a:extLst>
              <a:ext uri="{FF2B5EF4-FFF2-40B4-BE49-F238E27FC236}">
                <a16:creationId xmlns:a16="http://schemas.microsoft.com/office/drawing/2014/main" id="{E0E1BCAE-AEEE-4954-B277-788652112506}"/>
              </a:ext>
              <a:ext uri="{C183D7F6-B498-43B3-948B-1728B52AA6E4}">
                <adec:decorative xmlns:adec="http://schemas.microsoft.com/office/drawing/2017/decorative" val="1"/>
              </a:ext>
            </a:extLst>
          </p:cNvPr>
          <p:cNvSpPr/>
          <p:nvPr/>
        </p:nvSpPr>
        <p:spPr bwMode="auto">
          <a:xfrm>
            <a:off x="7439315" y="2179558"/>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3" name="Group 82">
            <a:extLst>
              <a:ext uri="{FF2B5EF4-FFF2-40B4-BE49-F238E27FC236}">
                <a16:creationId xmlns:a16="http://schemas.microsoft.com/office/drawing/2014/main" id="{3FD036D5-5DEF-46AF-818F-81DCB1D67A8D}"/>
              </a:ext>
              <a:ext uri="{C183D7F6-B498-43B3-948B-1728B52AA6E4}">
                <adec:decorative xmlns:adec="http://schemas.microsoft.com/office/drawing/2017/decorative" val="1"/>
              </a:ext>
            </a:extLst>
          </p:cNvPr>
          <p:cNvGrpSpPr/>
          <p:nvPr/>
        </p:nvGrpSpPr>
        <p:grpSpPr>
          <a:xfrm>
            <a:off x="6660195" y="3150068"/>
            <a:ext cx="441644" cy="557866"/>
            <a:chOff x="6707013" y="2078467"/>
            <a:chExt cx="348008" cy="439589"/>
          </a:xfrm>
        </p:grpSpPr>
        <p:sp>
          <p:nvSpPr>
            <p:cNvPr id="19" name="Freeform: Shape 18">
              <a:extLst>
                <a:ext uri="{FF2B5EF4-FFF2-40B4-BE49-F238E27FC236}">
                  <a16:creationId xmlns:a16="http://schemas.microsoft.com/office/drawing/2014/main" id="{3CEE11FE-A79E-4CCA-907A-7457CD92269F}"/>
                </a:ext>
                <a:ext uri="{C183D7F6-B498-43B3-948B-1728B52AA6E4}">
                  <adec:decorative xmlns:adec="http://schemas.microsoft.com/office/drawing/2017/decorative" val="1"/>
                </a:ext>
              </a:extLst>
            </p:cNvPr>
            <p:cNvSpPr/>
            <p:nvPr/>
          </p:nvSpPr>
          <p:spPr>
            <a:xfrm>
              <a:off x="6707013" y="2078467"/>
              <a:ext cx="348008" cy="439589"/>
            </a:xfrm>
            <a:custGeom>
              <a:avLst/>
              <a:gdLst>
                <a:gd name="connsiteX0" fmla="*/ 1121 w 290006"/>
                <a:gd name="connsiteY0" fmla="*/ 367064 h 366324"/>
                <a:gd name="connsiteX1" fmla="*/ 290746 w 290006"/>
                <a:gd name="connsiteY1" fmla="*/ 367064 h 366324"/>
                <a:gd name="connsiteX2" fmla="*/ 290746 w 290006"/>
                <a:gd name="connsiteY2" fmla="*/ 1121 h 366324"/>
                <a:gd name="connsiteX3" fmla="*/ 1121 w 290006"/>
                <a:gd name="connsiteY3" fmla="*/ 1121 h 366324"/>
                <a:gd name="connsiteX4" fmla="*/ 1121 w 290006"/>
                <a:gd name="connsiteY4" fmla="*/ 367064 h 3663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06" h="366324">
                  <a:moveTo>
                    <a:pt x="1121" y="367064"/>
                  </a:moveTo>
                  <a:lnTo>
                    <a:pt x="290746" y="367064"/>
                  </a:lnTo>
                  <a:lnTo>
                    <a:pt x="290746" y="1121"/>
                  </a:lnTo>
                  <a:lnTo>
                    <a:pt x="1121" y="1121"/>
                  </a:lnTo>
                  <a:lnTo>
                    <a:pt x="1121" y="367064"/>
                  </a:lnTo>
                  <a:close/>
                </a:path>
              </a:pathLst>
            </a:custGeom>
            <a:solidFill>
              <a:srgbClr val="0078D4"/>
            </a:solidFill>
            <a:ln w="3731" cap="flat">
              <a:noFill/>
              <a:prstDash val="solid"/>
              <a:miter/>
            </a:ln>
          </p:spPr>
          <p:txBody>
            <a:bodyPr rtlCol="0" anchor="ctr"/>
            <a:lstStyle/>
            <a:p>
              <a:pPr defTabSz="1097240"/>
              <a:endParaRPr lang="en-US" sz="2118">
                <a:solidFill>
                  <a:srgbClr val="1A1A1A"/>
                </a:solidFill>
                <a:latin typeface="Segoe UI"/>
              </a:endParaRPr>
            </a:p>
          </p:txBody>
        </p:sp>
        <p:sp>
          <p:nvSpPr>
            <p:cNvPr id="20" name="Freeform: Shape 19">
              <a:extLst>
                <a:ext uri="{FF2B5EF4-FFF2-40B4-BE49-F238E27FC236}">
                  <a16:creationId xmlns:a16="http://schemas.microsoft.com/office/drawing/2014/main" id="{1F3398B8-01CB-4D6A-AA5D-9E0F1E0D0541}"/>
                </a:ext>
                <a:ext uri="{C183D7F6-B498-43B3-948B-1728B52AA6E4}">
                  <adec:decorative xmlns:adec="http://schemas.microsoft.com/office/drawing/2017/decorative" val="1"/>
                </a:ext>
              </a:extLst>
            </p:cNvPr>
            <p:cNvSpPr/>
            <p:nvPr/>
          </p:nvSpPr>
          <p:spPr>
            <a:xfrm>
              <a:off x="6777071" y="2403114"/>
              <a:ext cx="210636" cy="45791"/>
            </a:xfrm>
            <a:custGeom>
              <a:avLst/>
              <a:gdLst>
                <a:gd name="connsiteX0" fmla="*/ 1121 w 175530"/>
                <a:gd name="connsiteY0" fmla="*/ 39280 h 38158"/>
                <a:gd name="connsiteX1" fmla="*/ 174744 w 175530"/>
                <a:gd name="connsiteY1" fmla="*/ 39280 h 38158"/>
                <a:gd name="connsiteX2" fmla="*/ 174744 w 175530"/>
                <a:gd name="connsiteY2" fmla="*/ 1121 h 38158"/>
                <a:gd name="connsiteX3" fmla="*/ 1121 w 175530"/>
                <a:gd name="connsiteY3" fmla="*/ 1121 h 38158"/>
                <a:gd name="connsiteX4" fmla="*/ 1121 w 175530"/>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280"/>
                  </a:moveTo>
                  <a:lnTo>
                    <a:pt x="174744" y="39280"/>
                  </a:lnTo>
                  <a:lnTo>
                    <a:pt x="174744" y="1121"/>
                  </a:lnTo>
                  <a:lnTo>
                    <a:pt x="1121" y="1121"/>
                  </a:lnTo>
                  <a:lnTo>
                    <a:pt x="1121" y="39280"/>
                  </a:lnTo>
                  <a:close/>
                </a:path>
              </a:pathLst>
            </a:custGeom>
            <a:solidFill>
              <a:srgbClr val="50E6FF"/>
            </a:solidFill>
            <a:ln w="3731" cap="flat">
              <a:noFill/>
              <a:prstDash val="solid"/>
              <a:miter/>
            </a:ln>
          </p:spPr>
          <p:txBody>
            <a:bodyPr rtlCol="0" anchor="ctr"/>
            <a:lstStyle/>
            <a:p>
              <a:pPr defTabSz="1097240"/>
              <a:endParaRPr lang="en-US" sz="2118">
                <a:solidFill>
                  <a:srgbClr val="1A1A1A"/>
                </a:solidFill>
                <a:latin typeface="Segoe UI"/>
              </a:endParaRPr>
            </a:p>
          </p:txBody>
        </p:sp>
        <p:sp>
          <p:nvSpPr>
            <p:cNvPr id="21" name="Freeform: Shape 20">
              <a:extLst>
                <a:ext uri="{FF2B5EF4-FFF2-40B4-BE49-F238E27FC236}">
                  <a16:creationId xmlns:a16="http://schemas.microsoft.com/office/drawing/2014/main" id="{C44ED576-D0A2-4AE4-BDA9-2792ED84BF28}"/>
                </a:ext>
                <a:ext uri="{C183D7F6-B498-43B3-948B-1728B52AA6E4}">
                  <adec:decorative xmlns:adec="http://schemas.microsoft.com/office/drawing/2017/decorative" val="1"/>
                </a:ext>
              </a:extLst>
            </p:cNvPr>
            <p:cNvSpPr/>
            <p:nvPr/>
          </p:nvSpPr>
          <p:spPr>
            <a:xfrm>
              <a:off x="6777071" y="2333517"/>
              <a:ext cx="210636" cy="45791"/>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defTabSz="1097240"/>
              <a:endParaRPr lang="en-US" sz="2118">
                <a:solidFill>
                  <a:srgbClr val="1A1A1A"/>
                </a:solidFill>
                <a:latin typeface="Segoe UI"/>
              </a:endParaRPr>
            </a:p>
          </p:txBody>
        </p:sp>
        <p:sp>
          <p:nvSpPr>
            <p:cNvPr id="22" name="Freeform: Shape 21">
              <a:extLst>
                <a:ext uri="{FF2B5EF4-FFF2-40B4-BE49-F238E27FC236}">
                  <a16:creationId xmlns:a16="http://schemas.microsoft.com/office/drawing/2014/main" id="{B25A4755-10B5-4A8F-9915-110658D6C51C}"/>
                </a:ext>
                <a:ext uri="{C183D7F6-B498-43B3-948B-1728B52AA6E4}">
                  <adec:decorative xmlns:adec="http://schemas.microsoft.com/office/drawing/2017/decorative" val="1"/>
                </a:ext>
              </a:extLst>
            </p:cNvPr>
            <p:cNvSpPr/>
            <p:nvPr/>
          </p:nvSpPr>
          <p:spPr>
            <a:xfrm>
              <a:off x="6777071" y="2263453"/>
              <a:ext cx="210636" cy="45791"/>
            </a:xfrm>
            <a:custGeom>
              <a:avLst/>
              <a:gdLst>
                <a:gd name="connsiteX0" fmla="*/ 1121 w 175530"/>
                <a:gd name="connsiteY0" fmla="*/ 39662 h 38158"/>
                <a:gd name="connsiteX1" fmla="*/ 174744 w 175530"/>
                <a:gd name="connsiteY1" fmla="*/ 39662 h 38158"/>
                <a:gd name="connsiteX2" fmla="*/ 174744 w 175530"/>
                <a:gd name="connsiteY2" fmla="*/ 1121 h 38158"/>
                <a:gd name="connsiteX3" fmla="*/ 1121 w 175530"/>
                <a:gd name="connsiteY3" fmla="*/ 1121 h 38158"/>
                <a:gd name="connsiteX4" fmla="*/ 1121 w 175530"/>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530" h="38158">
                  <a:moveTo>
                    <a:pt x="1121" y="39662"/>
                  </a:moveTo>
                  <a:lnTo>
                    <a:pt x="174744" y="39662"/>
                  </a:lnTo>
                  <a:lnTo>
                    <a:pt x="174744" y="1121"/>
                  </a:lnTo>
                  <a:lnTo>
                    <a:pt x="1121" y="1121"/>
                  </a:lnTo>
                  <a:lnTo>
                    <a:pt x="1121" y="39662"/>
                  </a:lnTo>
                  <a:close/>
                </a:path>
              </a:pathLst>
            </a:custGeom>
            <a:solidFill>
              <a:srgbClr val="50E6FF"/>
            </a:solidFill>
            <a:ln w="3731" cap="flat">
              <a:noFill/>
              <a:prstDash val="solid"/>
              <a:miter/>
            </a:ln>
          </p:spPr>
          <p:txBody>
            <a:bodyPr rtlCol="0" anchor="ctr"/>
            <a:lstStyle/>
            <a:p>
              <a:pPr defTabSz="1097240"/>
              <a:endParaRPr lang="en-US" sz="2118">
                <a:solidFill>
                  <a:srgbClr val="1A1A1A"/>
                </a:solidFill>
                <a:latin typeface="Segoe UI"/>
              </a:endParaRPr>
            </a:p>
          </p:txBody>
        </p:sp>
        <p:sp>
          <p:nvSpPr>
            <p:cNvPr id="23" name="Freeform: Shape 22">
              <a:extLst>
                <a:ext uri="{FF2B5EF4-FFF2-40B4-BE49-F238E27FC236}">
                  <a16:creationId xmlns:a16="http://schemas.microsoft.com/office/drawing/2014/main" id="{8A174A71-475D-45B4-BC21-2D425F3D09DB}"/>
                </a:ext>
                <a:ext uri="{C183D7F6-B498-43B3-948B-1728B52AA6E4}">
                  <adec:decorative xmlns:adec="http://schemas.microsoft.com/office/drawing/2017/decorative" val="1"/>
                </a:ext>
              </a:extLst>
            </p:cNvPr>
            <p:cNvSpPr/>
            <p:nvPr/>
          </p:nvSpPr>
          <p:spPr>
            <a:xfrm>
              <a:off x="6914905" y="2193408"/>
              <a:ext cx="68686" cy="45791"/>
            </a:xfrm>
            <a:custGeom>
              <a:avLst/>
              <a:gdLst>
                <a:gd name="connsiteX0" fmla="*/ 1121 w 57238"/>
                <a:gd name="connsiteY0" fmla="*/ 39662 h 38158"/>
                <a:gd name="connsiteX1" fmla="*/ 59886 w 57238"/>
                <a:gd name="connsiteY1" fmla="*/ 39662 h 38158"/>
                <a:gd name="connsiteX2" fmla="*/ 59886 w 57238"/>
                <a:gd name="connsiteY2" fmla="*/ 1121 h 38158"/>
                <a:gd name="connsiteX3" fmla="*/ 1121 w 57238"/>
                <a:gd name="connsiteY3" fmla="*/ 1121 h 38158"/>
                <a:gd name="connsiteX4" fmla="*/ 1121 w 57238"/>
                <a:gd name="connsiteY4" fmla="*/ 39662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662"/>
                  </a:moveTo>
                  <a:lnTo>
                    <a:pt x="59886" y="39662"/>
                  </a:lnTo>
                  <a:lnTo>
                    <a:pt x="59886" y="1121"/>
                  </a:lnTo>
                  <a:lnTo>
                    <a:pt x="1121" y="1121"/>
                  </a:lnTo>
                  <a:lnTo>
                    <a:pt x="1121" y="39662"/>
                  </a:lnTo>
                  <a:close/>
                </a:path>
              </a:pathLst>
            </a:custGeom>
            <a:solidFill>
              <a:srgbClr val="50E6FF"/>
            </a:solidFill>
            <a:ln w="3731" cap="flat">
              <a:noFill/>
              <a:prstDash val="solid"/>
              <a:miter/>
            </a:ln>
          </p:spPr>
          <p:txBody>
            <a:bodyPr rtlCol="0" anchor="ctr"/>
            <a:lstStyle/>
            <a:p>
              <a:pPr defTabSz="1097240"/>
              <a:endParaRPr lang="en-US" sz="2118">
                <a:solidFill>
                  <a:srgbClr val="1A1A1A"/>
                </a:solidFill>
                <a:latin typeface="Segoe UI"/>
              </a:endParaRPr>
            </a:p>
          </p:txBody>
        </p:sp>
        <p:sp>
          <p:nvSpPr>
            <p:cNvPr id="24" name="Freeform: Shape 23">
              <a:extLst>
                <a:ext uri="{FF2B5EF4-FFF2-40B4-BE49-F238E27FC236}">
                  <a16:creationId xmlns:a16="http://schemas.microsoft.com/office/drawing/2014/main" id="{A994A37B-007C-4BD4-8835-5163BF8C6958}"/>
                </a:ext>
                <a:ext uri="{C183D7F6-B498-43B3-948B-1728B52AA6E4}">
                  <adec:decorative xmlns:adec="http://schemas.microsoft.com/office/drawing/2017/decorative" val="1"/>
                </a:ext>
              </a:extLst>
            </p:cNvPr>
            <p:cNvSpPr/>
            <p:nvPr/>
          </p:nvSpPr>
          <p:spPr>
            <a:xfrm>
              <a:off x="6914905" y="2124723"/>
              <a:ext cx="68686" cy="45791"/>
            </a:xfrm>
            <a:custGeom>
              <a:avLst/>
              <a:gdLst>
                <a:gd name="connsiteX0" fmla="*/ 1121 w 57238"/>
                <a:gd name="connsiteY0" fmla="*/ 39280 h 38158"/>
                <a:gd name="connsiteX1" fmla="*/ 59886 w 57238"/>
                <a:gd name="connsiteY1" fmla="*/ 39280 h 38158"/>
                <a:gd name="connsiteX2" fmla="*/ 59886 w 57238"/>
                <a:gd name="connsiteY2" fmla="*/ 1121 h 38158"/>
                <a:gd name="connsiteX3" fmla="*/ 1121 w 57238"/>
                <a:gd name="connsiteY3" fmla="*/ 1121 h 38158"/>
                <a:gd name="connsiteX4" fmla="*/ 1121 w 57238"/>
                <a:gd name="connsiteY4" fmla="*/ 39280 h 381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238" h="38158">
                  <a:moveTo>
                    <a:pt x="1121" y="39280"/>
                  </a:moveTo>
                  <a:lnTo>
                    <a:pt x="59886" y="39280"/>
                  </a:lnTo>
                  <a:lnTo>
                    <a:pt x="59886" y="1121"/>
                  </a:lnTo>
                  <a:lnTo>
                    <a:pt x="1121" y="1121"/>
                  </a:lnTo>
                  <a:lnTo>
                    <a:pt x="1121" y="39280"/>
                  </a:lnTo>
                  <a:close/>
                </a:path>
              </a:pathLst>
            </a:custGeom>
            <a:solidFill>
              <a:srgbClr val="50E6FF"/>
            </a:solidFill>
            <a:ln w="3731" cap="flat">
              <a:noFill/>
              <a:prstDash val="solid"/>
              <a:miter/>
            </a:ln>
          </p:spPr>
          <p:txBody>
            <a:bodyPr rtlCol="0" anchor="ctr"/>
            <a:lstStyle/>
            <a:p>
              <a:pPr defTabSz="1097240"/>
              <a:endParaRPr lang="en-US" sz="2118">
                <a:solidFill>
                  <a:srgbClr val="1A1A1A"/>
                </a:solidFill>
                <a:latin typeface="Segoe UI"/>
              </a:endParaRPr>
            </a:p>
          </p:txBody>
        </p:sp>
        <p:sp>
          <p:nvSpPr>
            <p:cNvPr id="25" name="Freeform: Shape 24">
              <a:extLst>
                <a:ext uri="{FF2B5EF4-FFF2-40B4-BE49-F238E27FC236}">
                  <a16:creationId xmlns:a16="http://schemas.microsoft.com/office/drawing/2014/main" id="{B8FC1E62-7FA3-41FE-982E-F6E713118D82}"/>
                </a:ext>
                <a:ext uri="{C183D7F6-B498-43B3-948B-1728B52AA6E4}">
                  <adec:decorative xmlns:adec="http://schemas.microsoft.com/office/drawing/2017/decorative" val="1"/>
                </a:ext>
              </a:extLst>
            </p:cNvPr>
            <p:cNvSpPr/>
            <p:nvPr/>
          </p:nvSpPr>
          <p:spPr>
            <a:xfrm>
              <a:off x="6801801" y="2142108"/>
              <a:ext cx="91582" cy="91582"/>
            </a:xfrm>
            <a:custGeom>
              <a:avLst/>
              <a:gdLst>
                <a:gd name="connsiteX0" fmla="*/ 1121 w 76317"/>
                <a:gd name="connsiteY0" fmla="*/ 66373 h 76317"/>
                <a:gd name="connsiteX1" fmla="*/ 12950 w 76317"/>
                <a:gd name="connsiteY1" fmla="*/ 78202 h 76317"/>
                <a:gd name="connsiteX2" fmla="*/ 78202 w 76317"/>
                <a:gd name="connsiteY2" fmla="*/ 12950 h 76317"/>
                <a:gd name="connsiteX3" fmla="*/ 66373 w 76317"/>
                <a:gd name="connsiteY3" fmla="*/ 1121 h 76317"/>
                <a:gd name="connsiteX4" fmla="*/ 1121 w 76317"/>
                <a:gd name="connsiteY4" fmla="*/ 66373 h 763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317" h="76317">
                  <a:moveTo>
                    <a:pt x="1121" y="66373"/>
                  </a:moveTo>
                  <a:lnTo>
                    <a:pt x="12950" y="78202"/>
                  </a:lnTo>
                  <a:lnTo>
                    <a:pt x="78202" y="12950"/>
                  </a:lnTo>
                  <a:lnTo>
                    <a:pt x="66373" y="1121"/>
                  </a:lnTo>
                  <a:lnTo>
                    <a:pt x="1121" y="66373"/>
                  </a:lnTo>
                  <a:close/>
                </a:path>
              </a:pathLst>
            </a:custGeom>
            <a:solidFill>
              <a:srgbClr val="FFFFFF"/>
            </a:solidFill>
            <a:ln w="3731" cap="flat">
              <a:noFill/>
              <a:prstDash val="solid"/>
              <a:miter/>
            </a:ln>
          </p:spPr>
          <p:txBody>
            <a:bodyPr rtlCol="0" anchor="ctr"/>
            <a:lstStyle/>
            <a:p>
              <a:pPr defTabSz="1097240"/>
              <a:endParaRPr lang="en-US" sz="2118">
                <a:solidFill>
                  <a:srgbClr val="1A1A1A"/>
                </a:solidFill>
                <a:latin typeface="Segoe UI"/>
              </a:endParaRPr>
            </a:p>
          </p:txBody>
        </p:sp>
        <p:sp>
          <p:nvSpPr>
            <p:cNvPr id="26" name="Freeform: Shape 25">
              <a:extLst>
                <a:ext uri="{FF2B5EF4-FFF2-40B4-BE49-F238E27FC236}">
                  <a16:creationId xmlns:a16="http://schemas.microsoft.com/office/drawing/2014/main" id="{877DF9F9-0E30-41D5-9962-4B34F0B965F7}"/>
                </a:ext>
                <a:ext uri="{C183D7F6-B498-43B3-948B-1728B52AA6E4}">
                  <adec:decorative xmlns:adec="http://schemas.microsoft.com/office/drawing/2017/decorative" val="1"/>
                </a:ext>
              </a:extLst>
            </p:cNvPr>
            <p:cNvSpPr/>
            <p:nvPr/>
          </p:nvSpPr>
          <p:spPr>
            <a:xfrm>
              <a:off x="6770660" y="2175539"/>
              <a:ext cx="59527" cy="59527"/>
            </a:xfrm>
            <a:custGeom>
              <a:avLst/>
              <a:gdLst>
                <a:gd name="connsiteX0" fmla="*/ 38517 w 49606"/>
                <a:gd name="connsiteY0" fmla="*/ 49964 h 49606"/>
                <a:gd name="connsiteX1" fmla="*/ 50346 w 49606"/>
                <a:gd name="connsiteY1" fmla="*/ 38135 h 49606"/>
                <a:gd name="connsiteX2" fmla="*/ 12950 w 49606"/>
                <a:gd name="connsiteY2" fmla="*/ 1121 h 49606"/>
                <a:gd name="connsiteX3" fmla="*/ 1121 w 49606"/>
                <a:gd name="connsiteY3" fmla="*/ 12950 h 49606"/>
                <a:gd name="connsiteX4" fmla="*/ 38517 w 49606"/>
                <a:gd name="connsiteY4" fmla="*/ 49964 h 496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606" h="49606">
                  <a:moveTo>
                    <a:pt x="38517" y="49964"/>
                  </a:moveTo>
                  <a:lnTo>
                    <a:pt x="50346" y="38135"/>
                  </a:lnTo>
                  <a:lnTo>
                    <a:pt x="12950" y="1121"/>
                  </a:lnTo>
                  <a:lnTo>
                    <a:pt x="1121" y="12950"/>
                  </a:lnTo>
                  <a:lnTo>
                    <a:pt x="38517" y="49964"/>
                  </a:lnTo>
                  <a:close/>
                </a:path>
              </a:pathLst>
            </a:custGeom>
            <a:solidFill>
              <a:srgbClr val="FFFFFF"/>
            </a:solidFill>
            <a:ln w="3731" cap="flat">
              <a:noFill/>
              <a:prstDash val="solid"/>
              <a:miter/>
            </a:ln>
          </p:spPr>
          <p:txBody>
            <a:bodyPr rtlCol="0" anchor="ctr"/>
            <a:lstStyle/>
            <a:p>
              <a:pPr defTabSz="1097240"/>
              <a:endParaRPr lang="en-US" sz="2118">
                <a:solidFill>
                  <a:srgbClr val="1A1A1A"/>
                </a:solidFill>
                <a:latin typeface="Segoe UI"/>
              </a:endParaRPr>
            </a:p>
          </p:txBody>
        </p:sp>
      </p:grpSp>
      <p:sp>
        <p:nvSpPr>
          <p:cNvPr id="69" name="Oval 68">
            <a:extLst>
              <a:ext uri="{FF2B5EF4-FFF2-40B4-BE49-F238E27FC236}">
                <a16:creationId xmlns:a16="http://schemas.microsoft.com/office/drawing/2014/main" id="{2D7341F3-C909-416B-9D97-27044FC74071}"/>
              </a:ext>
              <a:ext uri="{C183D7F6-B498-43B3-948B-1728B52AA6E4}">
                <adec:decorative xmlns:adec="http://schemas.microsoft.com/office/drawing/2017/decorative" val="1"/>
              </a:ext>
            </a:extLst>
          </p:cNvPr>
          <p:cNvSpPr/>
          <p:nvPr/>
        </p:nvSpPr>
        <p:spPr bwMode="auto">
          <a:xfrm>
            <a:off x="7439315" y="3365997"/>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1" name="Group 90">
            <a:extLst>
              <a:ext uri="{FF2B5EF4-FFF2-40B4-BE49-F238E27FC236}">
                <a16:creationId xmlns:a16="http://schemas.microsoft.com/office/drawing/2014/main" id="{ADEBCFBA-EB25-4260-967F-7158A83657F2}"/>
              </a:ext>
              <a:ext uri="{C183D7F6-B498-43B3-948B-1728B52AA6E4}">
                <adec:decorative xmlns:adec="http://schemas.microsoft.com/office/drawing/2017/decorative" val="1"/>
              </a:ext>
            </a:extLst>
          </p:cNvPr>
          <p:cNvGrpSpPr/>
          <p:nvPr/>
        </p:nvGrpSpPr>
        <p:grpSpPr>
          <a:xfrm>
            <a:off x="6584275" y="4314943"/>
            <a:ext cx="599332" cy="599332"/>
            <a:chOff x="3552614" y="3048383"/>
            <a:chExt cx="406193" cy="406193"/>
          </a:xfrm>
        </p:grpSpPr>
        <p:sp>
          <p:nvSpPr>
            <p:cNvPr id="92" name="Oval 236">
              <a:extLst>
                <a:ext uri="{FF2B5EF4-FFF2-40B4-BE49-F238E27FC236}">
                  <a16:creationId xmlns:a16="http://schemas.microsoft.com/office/drawing/2014/main" id="{BB9712DF-B59D-4CCF-9F4E-A2C8E914366F}"/>
                </a:ext>
                <a:ext uri="{C183D7F6-B498-43B3-948B-1728B52AA6E4}">
                  <adec:decorative xmlns:adec="http://schemas.microsoft.com/office/drawing/2017/decorative" val="1"/>
                </a:ext>
              </a:extLst>
            </p:cNvPr>
            <p:cNvSpPr>
              <a:spLocks noChangeArrowheads="1"/>
            </p:cNvSpPr>
            <p:nvPr/>
          </p:nvSpPr>
          <p:spPr bwMode="auto">
            <a:xfrm>
              <a:off x="3702018" y="3048383"/>
              <a:ext cx="256789" cy="25523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93" name="Oval 237">
              <a:extLst>
                <a:ext uri="{FF2B5EF4-FFF2-40B4-BE49-F238E27FC236}">
                  <a16:creationId xmlns:a16="http://schemas.microsoft.com/office/drawing/2014/main" id="{5F0D51E8-D3B1-416A-8D46-1D2578217B29}"/>
                </a:ext>
                <a:ext uri="{C183D7F6-B498-43B3-948B-1728B52AA6E4}">
                  <adec:decorative xmlns:adec="http://schemas.microsoft.com/office/drawing/2017/decorative" val="1"/>
                </a:ext>
              </a:extLst>
            </p:cNvPr>
            <p:cNvSpPr>
              <a:spLocks noChangeArrowheads="1"/>
            </p:cNvSpPr>
            <p:nvPr/>
          </p:nvSpPr>
          <p:spPr bwMode="auto">
            <a:xfrm>
              <a:off x="3594634" y="3325403"/>
              <a:ext cx="85597" cy="8559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sp>
          <p:nvSpPr>
            <p:cNvPr id="94" name="Oval 238">
              <a:extLst>
                <a:ext uri="{FF2B5EF4-FFF2-40B4-BE49-F238E27FC236}">
                  <a16:creationId xmlns:a16="http://schemas.microsoft.com/office/drawing/2014/main" id="{06BDDC06-3B18-4B9B-ACD1-65DB3D20CE37}"/>
                </a:ext>
                <a:ext uri="{C183D7F6-B498-43B3-948B-1728B52AA6E4}">
                  <adec:decorative xmlns:adec="http://schemas.microsoft.com/office/drawing/2017/decorative" val="1"/>
                </a:ext>
              </a:extLst>
            </p:cNvPr>
            <p:cNvSpPr>
              <a:spLocks noChangeArrowheads="1"/>
            </p:cNvSpPr>
            <p:nvPr/>
          </p:nvSpPr>
          <p:spPr bwMode="auto">
            <a:xfrm>
              <a:off x="3552614" y="3411000"/>
              <a:ext cx="42020" cy="4357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0" tIns="53785" rIns="107570" bIns="53785" numCol="1" anchor="t" anchorCtr="0" compatLnSpc="1">
              <a:prstTxWarp prst="textNoShape">
                <a:avLst/>
              </a:prstTxWarp>
            </a:bodyPr>
            <a:lstStyle/>
            <a:p>
              <a:pPr algn="ctr" defTabSz="1075663" fontAlgn="base"/>
              <a:endParaRPr lang="en-US" sz="2000">
                <a:solidFill>
                  <a:srgbClr val="505050"/>
                </a:solidFill>
                <a:latin typeface="Segoe UI"/>
              </a:endParaRPr>
            </a:p>
          </p:txBody>
        </p:sp>
      </p:grpSp>
      <p:sp>
        <p:nvSpPr>
          <p:cNvPr id="70" name="Oval 69">
            <a:extLst>
              <a:ext uri="{FF2B5EF4-FFF2-40B4-BE49-F238E27FC236}">
                <a16:creationId xmlns:a16="http://schemas.microsoft.com/office/drawing/2014/main" id="{16548269-6922-4DC6-B76B-C70412E0BA83}"/>
              </a:ext>
              <a:ext uri="{C183D7F6-B498-43B3-948B-1728B52AA6E4}">
                <adec:decorative xmlns:adec="http://schemas.microsoft.com/office/drawing/2017/decorative" val="1"/>
              </a:ext>
            </a:extLst>
          </p:cNvPr>
          <p:cNvSpPr/>
          <p:nvPr/>
        </p:nvSpPr>
        <p:spPr bwMode="auto">
          <a:xfrm>
            <a:off x="7439315" y="4551605"/>
            <a:ext cx="126006" cy="126006"/>
          </a:xfrm>
          <a:prstGeom prst="ellipse">
            <a:avLst/>
          </a:prstGeom>
          <a:gradFill>
            <a:gsLst>
              <a:gs pos="0">
                <a:schemeClr val="accent2"/>
              </a:gs>
              <a:gs pos="100000">
                <a:schemeClr val="accent1"/>
              </a:gs>
            </a:gsLst>
            <a:lin ang="18600000" scaled="0"/>
          </a:gradFill>
          <a:ln w="15875">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35" tIns="146268" rIns="182835" bIns="146268" numCol="1" spcCol="0" rtlCol="0" fromWordArt="0" anchor="t" anchorCtr="0" forceAA="0" compatLnSpc="1">
            <a:prstTxWarp prst="textNoShape">
              <a:avLst/>
            </a:prstTxWarp>
            <a:noAutofit/>
          </a:bodyPr>
          <a:lstStyle/>
          <a:p>
            <a:pPr marL="0" marR="0" lvl="0" indent="0" algn="l" defTabSz="93230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780177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875E-6 0 L 1.875E-6 0.03542 " pathEditMode="relative" rAng="0" ptsTypes="AA">
                                      <p:cBhvr>
                                        <p:cTn id="9" dur="700" spd="-100000" fill="hold"/>
                                        <p:tgtEl>
                                          <p:spTgt spid="2"/>
                                        </p:tgtEl>
                                        <p:attrNameLst>
                                          <p:attrName>ppt_x</p:attrName>
                                          <p:attrName>ppt_y</p:attrName>
                                        </p:attrNameLst>
                                      </p:cBhvr>
                                      <p:rCtr x="0" y="1759"/>
                                    </p:animMotion>
                                  </p:childTnLst>
                                </p:cTn>
                              </p:par>
                              <p:par>
                                <p:cTn id="10" presetID="22" presetClass="entr" presetSubtype="1" fill="hold" nodeType="withEffect">
                                  <p:stCondLst>
                                    <p:cond delay="100"/>
                                  </p:stCondLst>
                                  <p:childTnLst>
                                    <p:set>
                                      <p:cBhvr>
                                        <p:cTn id="11" dur="1" fill="hold">
                                          <p:stCondLst>
                                            <p:cond delay="0"/>
                                          </p:stCondLst>
                                        </p:cTn>
                                        <p:tgtEl>
                                          <p:spTgt spid="67"/>
                                        </p:tgtEl>
                                        <p:attrNameLst>
                                          <p:attrName>style.visibility</p:attrName>
                                        </p:attrNameLst>
                                      </p:cBhvr>
                                      <p:to>
                                        <p:strVal val="visible"/>
                                      </p:to>
                                    </p:set>
                                    <p:animEffect transition="in" filter="wipe(up)">
                                      <p:cBhvr>
                                        <p:cTn id="12" dur="700"/>
                                        <p:tgtEl>
                                          <p:spTgt spid="67"/>
                                        </p:tgtEl>
                                      </p:cBhvr>
                                    </p:animEffect>
                                  </p:childTnLst>
                                </p:cTn>
                              </p:par>
                              <p:par>
                                <p:cTn id="13" presetID="10" presetClass="entr" presetSubtype="0" fill="hold" nodeType="withEffect">
                                  <p:stCondLst>
                                    <p:cond delay="300"/>
                                  </p:stCondLst>
                                  <p:childTnLst>
                                    <p:set>
                                      <p:cBhvr>
                                        <p:cTn id="14" dur="1" fill="hold">
                                          <p:stCondLst>
                                            <p:cond delay="0"/>
                                          </p:stCondLst>
                                        </p:cTn>
                                        <p:tgtEl>
                                          <p:spTgt spid="83"/>
                                        </p:tgtEl>
                                        <p:attrNameLst>
                                          <p:attrName>style.visibility</p:attrName>
                                        </p:attrNameLst>
                                      </p:cBhvr>
                                      <p:to>
                                        <p:strVal val="visible"/>
                                      </p:to>
                                    </p:set>
                                    <p:animEffect transition="in" filter="fade">
                                      <p:cBhvr>
                                        <p:cTn id="15" dur="500"/>
                                        <p:tgtEl>
                                          <p:spTgt spid="83"/>
                                        </p:tgtEl>
                                      </p:cBhvr>
                                    </p:animEffect>
                                  </p:childTnLst>
                                </p:cTn>
                              </p:par>
                              <p:par>
                                <p:cTn id="16" presetID="42" presetClass="path" presetSubtype="0" decel="100000" fill="hold" nodeType="withEffect">
                                  <p:stCondLst>
                                    <p:cond delay="300"/>
                                  </p:stCondLst>
                                  <p:childTnLst>
                                    <p:animMotion origin="layout" path="M -2.91667E-6 0 L -2.91667E-6 0.03472 " pathEditMode="relative" rAng="0" ptsTypes="AA">
                                      <p:cBhvr>
                                        <p:cTn id="17" dur="750" spd="-100000" fill="hold"/>
                                        <p:tgtEl>
                                          <p:spTgt spid="83"/>
                                        </p:tgtEl>
                                        <p:attrNameLst>
                                          <p:attrName>ppt_x</p:attrName>
                                          <p:attrName>ppt_y</p:attrName>
                                        </p:attrNameLst>
                                      </p:cBhvr>
                                      <p:rCtr x="0" y="1736"/>
                                    </p:animMotion>
                                  </p:childTnLst>
                                </p:cTn>
                              </p:par>
                              <p:par>
                                <p:cTn id="18" presetID="10" presetClass="entr" presetSubtype="0" fill="hold" grpId="0" nodeType="withEffect">
                                  <p:stCondLst>
                                    <p:cond delay="20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42" presetClass="path" presetSubtype="0" decel="100000" fill="hold" grpId="1" nodeType="withEffect">
                                  <p:stCondLst>
                                    <p:cond delay="200"/>
                                  </p:stCondLst>
                                  <p:childTnLst>
                                    <p:animMotion origin="layout" path="M 2.91667E-6 4.81481E-6 L 2.91667E-6 0.03472 " pathEditMode="relative" rAng="0" ptsTypes="AA">
                                      <p:cBhvr>
                                        <p:cTn id="22" dur="750" spd="-100000" fill="hold"/>
                                        <p:tgtEl>
                                          <p:spTgt spid="3"/>
                                        </p:tgtEl>
                                        <p:attrNameLst>
                                          <p:attrName>ppt_x</p:attrName>
                                          <p:attrName>ppt_y</p:attrName>
                                        </p:attrNameLst>
                                      </p:cBhvr>
                                      <p:rCtr x="0" y="1736"/>
                                    </p:animMotion>
                                  </p:childTnLst>
                                </p:cTn>
                              </p:par>
                              <p:par>
                                <p:cTn id="23" presetID="10" presetClass="entr" presetSubtype="0" fill="hold" grpId="0" nodeType="withEffect">
                                  <p:stCondLst>
                                    <p:cond delay="30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42" presetClass="path" presetSubtype="0" decel="100000" fill="hold" grpId="1" nodeType="withEffect">
                                  <p:stCondLst>
                                    <p:cond delay="300"/>
                                  </p:stCondLst>
                                  <p:childTnLst>
                                    <p:animMotion origin="layout" path="M -2.5E-6 1.11111E-6 L -2.5E-6 0.03472 " pathEditMode="relative" rAng="0" ptsTypes="AA">
                                      <p:cBhvr>
                                        <p:cTn id="27" dur="750" spd="-100000" fill="hold"/>
                                        <p:tgtEl>
                                          <p:spTgt spid="5"/>
                                        </p:tgtEl>
                                        <p:attrNameLst>
                                          <p:attrName>ppt_x</p:attrName>
                                          <p:attrName>ppt_y</p:attrName>
                                        </p:attrNameLst>
                                      </p:cBhvr>
                                      <p:rCtr x="0" y="1736"/>
                                    </p:animMotion>
                                  </p:childTnLst>
                                </p:cTn>
                              </p:par>
                              <p:par>
                                <p:cTn id="28" presetID="10" presetClass="entr" presetSubtype="0" fill="hold" grpId="0" nodeType="withEffect">
                                  <p:stCondLst>
                                    <p:cond delay="40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42" presetClass="path" presetSubtype="0" decel="100000" fill="hold" grpId="1" nodeType="withEffect">
                                  <p:stCondLst>
                                    <p:cond delay="400"/>
                                  </p:stCondLst>
                                  <p:childTnLst>
                                    <p:animMotion origin="layout" path="M -4.16667E-6 1.48148E-6 L -4.16667E-6 0.03472 " pathEditMode="relative" rAng="0" ptsTypes="AA">
                                      <p:cBhvr>
                                        <p:cTn id="32" dur="750" spd="-100000" fill="hold"/>
                                        <p:tgtEl>
                                          <p:spTgt spid="6"/>
                                        </p:tgtEl>
                                        <p:attrNameLst>
                                          <p:attrName>ppt_x</p:attrName>
                                          <p:attrName>ppt_y</p:attrName>
                                        </p:attrNameLst>
                                      </p:cBhvr>
                                      <p:rCtr x="0" y="1736"/>
                                    </p:animMotion>
                                  </p:childTnLst>
                                </p:cTn>
                              </p:par>
                              <p:par>
                                <p:cTn id="33" presetID="10" presetClass="entr" presetSubtype="0" fill="hold" grpId="0" nodeType="withEffect">
                                  <p:stCondLst>
                                    <p:cond delay="200"/>
                                  </p:stCondLst>
                                  <p:childTnLst>
                                    <p:set>
                                      <p:cBhvr>
                                        <p:cTn id="34" dur="1" fill="hold">
                                          <p:stCondLst>
                                            <p:cond delay="0"/>
                                          </p:stCondLst>
                                        </p:cTn>
                                        <p:tgtEl>
                                          <p:spTgt spid="68"/>
                                        </p:tgtEl>
                                        <p:attrNameLst>
                                          <p:attrName>style.visibility</p:attrName>
                                        </p:attrNameLst>
                                      </p:cBhvr>
                                      <p:to>
                                        <p:strVal val="visible"/>
                                      </p:to>
                                    </p:set>
                                    <p:animEffect transition="in" filter="fade">
                                      <p:cBhvr>
                                        <p:cTn id="35" dur="500"/>
                                        <p:tgtEl>
                                          <p:spTgt spid="68"/>
                                        </p:tgtEl>
                                      </p:cBhvr>
                                    </p:animEffect>
                                  </p:childTnLst>
                                </p:cTn>
                              </p:par>
                              <p:par>
                                <p:cTn id="36" presetID="42" presetClass="path" presetSubtype="0" decel="100000" fill="hold" grpId="1" nodeType="withEffect">
                                  <p:stCondLst>
                                    <p:cond delay="200"/>
                                  </p:stCondLst>
                                  <p:childTnLst>
                                    <p:animMotion origin="layout" path="M 2.91667E-6 4.81481E-6 L 2.91667E-6 0.03472 " pathEditMode="relative" rAng="0" ptsTypes="AA">
                                      <p:cBhvr>
                                        <p:cTn id="37" dur="750" spd="-100000" fill="hold"/>
                                        <p:tgtEl>
                                          <p:spTgt spid="68"/>
                                        </p:tgtEl>
                                        <p:attrNameLst>
                                          <p:attrName>ppt_x</p:attrName>
                                          <p:attrName>ppt_y</p:attrName>
                                        </p:attrNameLst>
                                      </p:cBhvr>
                                      <p:rCtr x="0" y="1736"/>
                                    </p:animMotion>
                                  </p:childTnLst>
                                </p:cTn>
                              </p:par>
                              <p:par>
                                <p:cTn id="38" presetID="10" presetClass="entr" presetSubtype="0" fill="hold" grpId="0" nodeType="withEffect">
                                  <p:stCondLst>
                                    <p:cond delay="300"/>
                                  </p:stCondLst>
                                  <p:childTnLst>
                                    <p:set>
                                      <p:cBhvr>
                                        <p:cTn id="39" dur="1" fill="hold">
                                          <p:stCondLst>
                                            <p:cond delay="0"/>
                                          </p:stCondLst>
                                        </p:cTn>
                                        <p:tgtEl>
                                          <p:spTgt spid="69"/>
                                        </p:tgtEl>
                                        <p:attrNameLst>
                                          <p:attrName>style.visibility</p:attrName>
                                        </p:attrNameLst>
                                      </p:cBhvr>
                                      <p:to>
                                        <p:strVal val="visible"/>
                                      </p:to>
                                    </p:set>
                                    <p:animEffect transition="in" filter="fade">
                                      <p:cBhvr>
                                        <p:cTn id="40" dur="500"/>
                                        <p:tgtEl>
                                          <p:spTgt spid="69"/>
                                        </p:tgtEl>
                                      </p:cBhvr>
                                    </p:animEffect>
                                  </p:childTnLst>
                                </p:cTn>
                              </p:par>
                              <p:par>
                                <p:cTn id="41" presetID="42" presetClass="path" presetSubtype="0" decel="100000" fill="hold" grpId="1" nodeType="withEffect">
                                  <p:stCondLst>
                                    <p:cond delay="300"/>
                                  </p:stCondLst>
                                  <p:childTnLst>
                                    <p:animMotion origin="layout" path="M -2.5E-6 1.11111E-6 L -2.5E-6 0.03472 " pathEditMode="relative" rAng="0" ptsTypes="AA">
                                      <p:cBhvr>
                                        <p:cTn id="42" dur="750" spd="-100000" fill="hold"/>
                                        <p:tgtEl>
                                          <p:spTgt spid="69"/>
                                        </p:tgtEl>
                                        <p:attrNameLst>
                                          <p:attrName>ppt_x</p:attrName>
                                          <p:attrName>ppt_y</p:attrName>
                                        </p:attrNameLst>
                                      </p:cBhvr>
                                      <p:rCtr x="0" y="1736"/>
                                    </p:animMotion>
                                  </p:childTnLst>
                                </p:cTn>
                              </p:par>
                              <p:par>
                                <p:cTn id="43" presetID="10" presetClass="entr" presetSubtype="0" fill="hold" grpId="0" nodeType="withEffect">
                                  <p:stCondLst>
                                    <p:cond delay="400"/>
                                  </p:stCondLst>
                                  <p:childTnLst>
                                    <p:set>
                                      <p:cBhvr>
                                        <p:cTn id="44" dur="1" fill="hold">
                                          <p:stCondLst>
                                            <p:cond delay="0"/>
                                          </p:stCondLst>
                                        </p:cTn>
                                        <p:tgtEl>
                                          <p:spTgt spid="70"/>
                                        </p:tgtEl>
                                        <p:attrNameLst>
                                          <p:attrName>style.visibility</p:attrName>
                                        </p:attrNameLst>
                                      </p:cBhvr>
                                      <p:to>
                                        <p:strVal val="visible"/>
                                      </p:to>
                                    </p:set>
                                    <p:animEffect transition="in" filter="fade">
                                      <p:cBhvr>
                                        <p:cTn id="45" dur="500"/>
                                        <p:tgtEl>
                                          <p:spTgt spid="70"/>
                                        </p:tgtEl>
                                      </p:cBhvr>
                                    </p:animEffect>
                                  </p:childTnLst>
                                </p:cTn>
                              </p:par>
                              <p:par>
                                <p:cTn id="46" presetID="42" presetClass="path" presetSubtype="0" decel="100000" fill="hold" grpId="1" nodeType="withEffect">
                                  <p:stCondLst>
                                    <p:cond delay="400"/>
                                  </p:stCondLst>
                                  <p:childTnLst>
                                    <p:animMotion origin="layout" path="M -4.16667E-6 1.48148E-6 L -4.16667E-6 0.03472 " pathEditMode="relative" rAng="0" ptsTypes="AA">
                                      <p:cBhvr>
                                        <p:cTn id="47" dur="750" spd="-100000" fill="hold"/>
                                        <p:tgtEl>
                                          <p:spTgt spid="70"/>
                                        </p:tgtEl>
                                        <p:attrNameLst>
                                          <p:attrName>ppt_x</p:attrName>
                                          <p:attrName>ppt_y</p:attrName>
                                        </p:attrNameLst>
                                      </p:cBhvr>
                                      <p:rCtr x="0" y="1736"/>
                                    </p:animMotion>
                                  </p:childTnLst>
                                </p:cTn>
                              </p:par>
                              <p:par>
                                <p:cTn id="48" presetID="10" presetClass="entr" presetSubtype="0" fill="hold" nodeType="withEffect">
                                  <p:stCondLst>
                                    <p:cond delay="400"/>
                                  </p:stCondLst>
                                  <p:childTnLst>
                                    <p:set>
                                      <p:cBhvr>
                                        <p:cTn id="49" dur="1" fill="hold">
                                          <p:stCondLst>
                                            <p:cond delay="0"/>
                                          </p:stCondLst>
                                        </p:cTn>
                                        <p:tgtEl>
                                          <p:spTgt spid="91"/>
                                        </p:tgtEl>
                                        <p:attrNameLst>
                                          <p:attrName>style.visibility</p:attrName>
                                        </p:attrNameLst>
                                      </p:cBhvr>
                                      <p:to>
                                        <p:strVal val="visible"/>
                                      </p:to>
                                    </p:set>
                                    <p:animEffect transition="in" filter="fade">
                                      <p:cBhvr>
                                        <p:cTn id="50" dur="500"/>
                                        <p:tgtEl>
                                          <p:spTgt spid="91"/>
                                        </p:tgtEl>
                                      </p:cBhvr>
                                    </p:animEffect>
                                  </p:childTnLst>
                                </p:cTn>
                              </p:par>
                              <p:par>
                                <p:cTn id="51" presetID="42" presetClass="path" presetSubtype="0" decel="100000" fill="hold" nodeType="withEffect">
                                  <p:stCondLst>
                                    <p:cond delay="400"/>
                                  </p:stCondLst>
                                  <p:childTnLst>
                                    <p:animMotion origin="layout" path="M -3.33333E-6 2.96296E-6 L -3.33333E-6 0.03472 " pathEditMode="relative" rAng="0" ptsTypes="AA">
                                      <p:cBhvr>
                                        <p:cTn id="52" dur="750" spd="-100000" fill="hold"/>
                                        <p:tgtEl>
                                          <p:spTgt spid="91"/>
                                        </p:tgtEl>
                                        <p:attrNameLst>
                                          <p:attrName>ppt_x</p:attrName>
                                          <p:attrName>ppt_y</p:attrName>
                                        </p:attrNameLst>
                                      </p:cBhvr>
                                      <p:rCtr x="0" y="1736"/>
                                    </p:animMotion>
                                  </p:childTnLst>
                                </p:cTn>
                              </p:par>
                              <p:par>
                                <p:cTn id="53" presetID="10" presetClass="entr" presetSubtype="0" fill="hold" nodeType="withEffect">
                                  <p:stCondLst>
                                    <p:cond delay="20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42" presetClass="path" presetSubtype="0" decel="100000" fill="hold" nodeType="withEffect">
                                  <p:stCondLst>
                                    <p:cond delay="200"/>
                                  </p:stCondLst>
                                  <p:childTnLst>
                                    <p:animMotion origin="layout" path="M -2.91667E-6 0 L -2.91667E-6 0.03472 " pathEditMode="relative" rAng="0" ptsTypes="AA">
                                      <p:cBhvr>
                                        <p:cTn id="57" dur="750" spd="-100000" fill="hold"/>
                                        <p:tgtEl>
                                          <p:spTgt spid="106"/>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5" grpId="0"/>
      <p:bldP spid="5" grpId="1"/>
      <p:bldP spid="6" grpId="0"/>
      <p:bldP spid="6" grpId="1"/>
      <p:bldP spid="68" grpId="0" animBg="1"/>
      <p:bldP spid="68" grpId="1" animBg="1"/>
      <p:bldP spid="69" grpId="0" animBg="1"/>
      <p:bldP spid="69" grpId="1" animBg="1"/>
      <p:bldP spid="70" grpId="0" animBg="1"/>
      <p:bldP spid="70"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3FE01E-8FD3-435F-B372-FE1BAB7824BF}"/>
              </a:ext>
            </a:extLst>
          </p:cNvPr>
          <p:cNvSpPr>
            <a:spLocks noGrp="1"/>
          </p:cNvSpPr>
          <p:nvPr>
            <p:ph type="title"/>
          </p:nvPr>
        </p:nvSpPr>
        <p:spPr>
          <a:xfrm>
            <a:off x="3956790" y="-571500"/>
            <a:ext cx="4281466" cy="553998"/>
          </a:xfrm>
        </p:spPr>
        <p:txBody>
          <a:bodyPr/>
          <a:lstStyle/>
          <a:p>
            <a:pPr algn="ctr"/>
            <a:r>
              <a:rPr lang="en-US">
                <a:solidFill>
                  <a:schemeClr val="bg1"/>
                </a:solidFill>
              </a:rPr>
              <a:t>Microsoft</a:t>
            </a:r>
          </a:p>
        </p:txBody>
      </p:sp>
      <p:pic>
        <p:nvPicPr>
          <p:cNvPr id="18" name="MS logo white - EMF" descr="Microsoft logo">
            <a:extLst>
              <a:ext uri="{FF2B5EF4-FFF2-40B4-BE49-F238E27FC236}">
                <a16:creationId xmlns:a16="http://schemas.microsoft.com/office/drawing/2014/main" id="{78FCEEF2-882E-4FBE-819C-6F5FB2FDF94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bwMode="black">
          <a:xfrm>
            <a:off x="4042410" y="2989184"/>
            <a:ext cx="4107180" cy="879632"/>
          </a:xfrm>
          <a:prstGeom prst="rect">
            <a:avLst/>
          </a:prstGeom>
        </p:spPr>
      </p:pic>
    </p:spTree>
    <p:extLst>
      <p:ext uri="{BB962C8B-B14F-4D97-AF65-F5344CB8AC3E}">
        <p14:creationId xmlns:p14="http://schemas.microsoft.com/office/powerpoint/2010/main" val="267819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accel="50000" decel="50000" fill="hold" nodeType="withEffect">
                                  <p:stCondLst>
                                    <p:cond delay="0"/>
                                  </p:stCondLst>
                                  <p:childTnLst>
                                    <p:animMotion origin="layout" path="M 0 0 L 0 0.03403 " pathEditMode="relative" rAng="0" ptsTypes="AA">
                                      <p:cBhvr>
                                        <p:cTn id="9" dur="750" spd="-100000" fill="hold"/>
                                        <p:tgtEl>
                                          <p:spTgt spid="18"/>
                                        </p:tgtEl>
                                        <p:attrNameLst>
                                          <p:attrName>ppt_x</p:attrName>
                                          <p:attrName>ppt_y</p:attrName>
                                        </p:attrNameLst>
                                      </p:cBhvr>
                                      <p:rCtr x="0" y="16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DDC5EE-7C38-4E4F-A3A4-0FBE9C686E9A}"/>
              </a:ext>
            </a:extLst>
          </p:cNvPr>
          <p:cNvSpPr>
            <a:spLocks noGrp="1"/>
          </p:cNvSpPr>
          <p:nvPr>
            <p:ph type="title"/>
          </p:nvPr>
        </p:nvSpPr>
        <p:spPr>
          <a:xfrm>
            <a:off x="576238" y="3124301"/>
            <a:ext cx="2553584" cy="609398"/>
          </a:xfrm>
        </p:spPr>
        <p:txBody>
          <a:bodyPr/>
          <a:lstStyle/>
          <a:p>
            <a:pPr lvl="0" defTabSz="914367">
              <a:lnSpc>
                <a:spcPct val="90000"/>
              </a:lnSpc>
              <a:spcBef>
                <a:spcPts val="0"/>
              </a:spcBef>
            </a:pPr>
            <a:r>
              <a:rPr lang="en-US" sz="4400">
                <a:ln>
                  <a:noFill/>
                </a:ln>
                <a:gradFill flip="none" rotWithShape="1">
                  <a:gsLst>
                    <a:gs pos="12000">
                      <a:srgbClr val="FFFFFF"/>
                    </a:gs>
                    <a:gs pos="100000">
                      <a:srgbClr val="FFFFFF"/>
                    </a:gs>
                  </a:gsLst>
                  <a:lin ang="18900000" scaled="1"/>
                  <a:tileRect/>
                </a:gradFill>
                <a:cs typeface="+mn-cs"/>
              </a:rPr>
              <a:t>Appendix</a:t>
            </a:r>
            <a:endParaRPr lang="en-US"/>
          </a:p>
        </p:txBody>
      </p:sp>
    </p:spTree>
    <p:extLst>
      <p:ext uri="{BB962C8B-B14F-4D97-AF65-F5344CB8AC3E}">
        <p14:creationId xmlns:p14="http://schemas.microsoft.com/office/powerpoint/2010/main" val="797918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70833E-6 0 L -2.70833E-6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30E61-93F3-4504-8B9B-DA1960B37047}"/>
              </a:ext>
            </a:extLst>
          </p:cNvPr>
          <p:cNvSpPr>
            <a:spLocks noGrp="1"/>
          </p:cNvSpPr>
          <p:nvPr>
            <p:ph type="title"/>
          </p:nvPr>
        </p:nvSpPr>
        <p:spPr>
          <a:xfrm>
            <a:off x="539352" y="2514904"/>
            <a:ext cx="5662225" cy="1828193"/>
          </a:xfrm>
        </p:spPr>
        <p:txBody>
          <a:bodyPr/>
          <a:lstStyle/>
          <a:p>
            <a:pPr lvl="0" defTabSz="914367">
              <a:lnSpc>
                <a:spcPct val="90000"/>
              </a:lnSpc>
              <a:spcBef>
                <a:spcPts val="0"/>
              </a:spcBef>
            </a:pPr>
            <a:r>
              <a:rPr lang="en-US" sz="4400">
                <a:ln>
                  <a:noFill/>
                </a:ln>
                <a:gradFill flip="none" rotWithShape="1">
                  <a:gsLst>
                    <a:gs pos="12000">
                      <a:srgbClr val="FFFFFF"/>
                    </a:gs>
                    <a:gs pos="100000">
                      <a:srgbClr val="FFFFFF"/>
                    </a:gs>
                  </a:gsLst>
                  <a:lin ang="18900000" scaled="1"/>
                  <a:tileRect/>
                </a:gradFill>
                <a:cs typeface="+mn-cs"/>
              </a:rPr>
              <a:t>Data-driven</a:t>
            </a:r>
            <a:br>
              <a:rPr lang="en-US" sz="4400">
                <a:ln>
                  <a:noFill/>
                </a:ln>
                <a:gradFill flip="none" rotWithShape="1">
                  <a:gsLst>
                    <a:gs pos="12000">
                      <a:srgbClr val="FFFFFF"/>
                    </a:gs>
                    <a:gs pos="100000">
                      <a:srgbClr val="FFFFFF"/>
                    </a:gs>
                  </a:gsLst>
                  <a:lin ang="18900000" scaled="1"/>
                  <a:tileRect/>
                </a:gradFill>
                <a:cs typeface="+mn-cs"/>
              </a:rPr>
            </a:br>
            <a:r>
              <a:rPr lang="en-US" sz="4400">
                <a:ln>
                  <a:noFill/>
                </a:ln>
                <a:gradFill flip="none" rotWithShape="1">
                  <a:gsLst>
                    <a:gs pos="12000">
                      <a:srgbClr val="FFFFFF"/>
                    </a:gs>
                    <a:gs pos="100000">
                      <a:srgbClr val="FFFFFF"/>
                    </a:gs>
                  </a:gsLst>
                  <a:lin ang="18900000" scaled="1"/>
                  <a:tileRect/>
                </a:gradFill>
                <a:cs typeface="+mn-cs"/>
              </a:rPr>
              <a:t>transformations yield</a:t>
            </a:r>
            <a:br>
              <a:rPr lang="en-US" sz="4400">
                <a:ln>
                  <a:noFill/>
                </a:ln>
                <a:gradFill flip="none" rotWithShape="1">
                  <a:gsLst>
                    <a:gs pos="12000">
                      <a:srgbClr val="FFFFFF"/>
                    </a:gs>
                    <a:gs pos="100000">
                      <a:srgbClr val="FFFFFF"/>
                    </a:gs>
                  </a:gsLst>
                  <a:lin ang="18900000" scaled="1"/>
                  <a:tileRect/>
                </a:gradFill>
                <a:cs typeface="+mn-cs"/>
              </a:rPr>
            </a:br>
            <a:r>
              <a:rPr lang="en-US" sz="4400">
                <a:ln>
                  <a:noFill/>
                </a:ln>
                <a:gradFill flip="none" rotWithShape="1">
                  <a:gsLst>
                    <a:gs pos="12000">
                      <a:srgbClr val="FFFFFF"/>
                    </a:gs>
                    <a:gs pos="100000">
                      <a:srgbClr val="FFFFFF"/>
                    </a:gs>
                  </a:gsLst>
                  <a:lin ang="18900000" scaled="1"/>
                  <a:tileRect/>
                </a:gradFill>
                <a:cs typeface="+mn-cs"/>
              </a:rPr>
              <a:t>significant benefits</a:t>
            </a:r>
            <a:endParaRPr lang="en-US"/>
          </a:p>
        </p:txBody>
      </p:sp>
      <p:sp>
        <p:nvSpPr>
          <p:cNvPr id="3" name="Content Placeholder 2">
            <a:extLst>
              <a:ext uri="{FF2B5EF4-FFF2-40B4-BE49-F238E27FC236}">
                <a16:creationId xmlns:a16="http://schemas.microsoft.com/office/drawing/2014/main" id="{D5005919-A82B-494E-84A3-0A4D7BF70F4B}"/>
              </a:ext>
            </a:extLst>
          </p:cNvPr>
          <p:cNvSpPr>
            <a:spLocks noGrp="1"/>
          </p:cNvSpPr>
          <p:nvPr>
            <p:ph sz="quarter" idx="10"/>
          </p:nvPr>
        </p:nvSpPr>
        <p:spPr>
          <a:xfrm>
            <a:off x="583516" y="6169960"/>
            <a:ext cx="3836987" cy="123111"/>
          </a:xfrm>
        </p:spPr>
        <p:txBody>
          <a:bodyPr/>
          <a:lstStyle/>
          <a:p>
            <a:pPr marL="0" lvl="0" indent="0" defTabSz="914367">
              <a:spcBef>
                <a:spcPts val="0"/>
              </a:spcBef>
              <a:buSzTx/>
              <a:buNone/>
            </a:pPr>
            <a:r>
              <a:rPr lang="en-US" sz="800">
                <a:solidFill>
                  <a:srgbClr val="50E6FF"/>
                </a:solidFill>
                <a:cs typeface="+mn-cs"/>
                <a:hlinkClick r:id="rId3">
                  <a:extLst>
                    <a:ext uri="{A12FA001-AC4F-418D-AE19-62706E023703}">
                      <ahyp:hlinkClr xmlns:ahyp="http://schemas.microsoft.com/office/drawing/2018/hyperlinkcolor" val="tx"/>
                    </a:ext>
                  </a:extLst>
                </a:hlinkClick>
              </a:rPr>
              <a:t>Source: How to lead a data-driven digital transformation by Harvard Business </a:t>
            </a:r>
            <a:r>
              <a:rPr lang="en-US" sz="800" err="1">
                <a:solidFill>
                  <a:srgbClr val="50E6FF"/>
                </a:solidFill>
                <a:cs typeface="+mn-cs"/>
                <a:hlinkClick r:id="rId3">
                  <a:extLst>
                    <a:ext uri="{A12FA001-AC4F-418D-AE19-62706E023703}">
                      <ahyp:hlinkClr xmlns:ahyp="http://schemas.microsoft.com/office/drawing/2018/hyperlinkcolor" val="tx"/>
                    </a:ext>
                  </a:extLst>
                </a:hlinkClick>
              </a:rPr>
              <a:t>Reveiw</a:t>
            </a:r>
            <a:endParaRPr lang="en-US"/>
          </a:p>
        </p:txBody>
      </p:sp>
      <p:sp>
        <p:nvSpPr>
          <p:cNvPr id="4" name="Content Placeholder 3">
            <a:extLst>
              <a:ext uri="{FF2B5EF4-FFF2-40B4-BE49-F238E27FC236}">
                <a16:creationId xmlns:a16="http://schemas.microsoft.com/office/drawing/2014/main" id="{6E11BC0F-17CA-41E3-AAEE-4496AA6C1ED5}"/>
              </a:ext>
            </a:extLst>
          </p:cNvPr>
          <p:cNvSpPr>
            <a:spLocks noGrp="1"/>
          </p:cNvSpPr>
          <p:nvPr>
            <p:ph sz="quarter" idx="11"/>
          </p:nvPr>
        </p:nvSpPr>
        <p:spPr>
          <a:xfrm>
            <a:off x="6861858" y="1731986"/>
            <a:ext cx="1986442" cy="915149"/>
          </a:xfrm>
        </p:spPr>
        <p:txBody>
          <a:bodyPr/>
          <a:lstStyle/>
          <a:p>
            <a:pPr marL="0" lvl="0" indent="0" defTabSz="797999" fontAlgn="base">
              <a:lnSpc>
                <a:spcPct val="90000"/>
              </a:lnSpc>
              <a:spcBef>
                <a:spcPct val="0"/>
              </a:spcBef>
              <a:spcAft>
                <a:spcPct val="0"/>
              </a:spcAft>
              <a:buNone/>
              <a:tabLst>
                <a:tab pos="920876" algn="l"/>
              </a:tabLst>
              <a:defRPr/>
            </a:pPr>
            <a:r>
              <a:rPr lang="en-US" sz="7200" spc="-50">
                <a:ln w="3175">
                  <a:noFill/>
                </a:ln>
                <a:gradFill flip="none" rotWithShape="1">
                  <a:gsLst>
                    <a:gs pos="100000">
                      <a:srgbClr val="0078D4"/>
                    </a:gs>
                    <a:gs pos="0">
                      <a:srgbClr val="50E6FF"/>
                    </a:gs>
                  </a:gsLst>
                  <a:lin ang="18900000" scaled="1"/>
                  <a:tileRect/>
                </a:gradFill>
                <a:latin typeface="Segoe UI Semibold"/>
                <a:cs typeface="+mn-cs"/>
              </a:rPr>
              <a:t>54%</a:t>
            </a:r>
            <a:endParaRPr lang="en-US"/>
          </a:p>
        </p:txBody>
      </p:sp>
      <p:sp>
        <p:nvSpPr>
          <p:cNvPr id="5" name="Content Placeholder 4">
            <a:extLst>
              <a:ext uri="{FF2B5EF4-FFF2-40B4-BE49-F238E27FC236}">
                <a16:creationId xmlns:a16="http://schemas.microsoft.com/office/drawing/2014/main" id="{C3071B6A-79AE-4145-9FFC-380CBE51599E}"/>
              </a:ext>
            </a:extLst>
          </p:cNvPr>
          <p:cNvSpPr>
            <a:spLocks noGrp="1"/>
          </p:cNvSpPr>
          <p:nvPr>
            <p:ph sz="quarter" idx="12"/>
          </p:nvPr>
        </p:nvSpPr>
        <p:spPr>
          <a:xfrm>
            <a:off x="6859330" y="2672392"/>
            <a:ext cx="1986441" cy="584775"/>
          </a:xfrm>
        </p:spPr>
        <p:txBody>
          <a:bodyPr/>
          <a:lstStyle/>
          <a:p>
            <a:pPr marL="0" lvl="0" indent="0" defTabSz="914192">
              <a:spcBef>
                <a:spcPts val="0"/>
              </a:spcBef>
              <a:buSzTx/>
              <a:buNone/>
              <a:defRPr/>
            </a:pPr>
            <a:r>
              <a:rPr lang="en-US" sz="1600" kern="0">
                <a:gradFill>
                  <a:gsLst>
                    <a:gs pos="1250">
                      <a:srgbClr val="FFFFFF"/>
                    </a:gs>
                    <a:gs pos="100000">
                      <a:srgbClr val="FFFFFF"/>
                    </a:gs>
                  </a:gsLst>
                  <a:lin ang="5400000" scaled="0"/>
                </a:gradFill>
                <a:latin typeface="Segoe UI Semibold"/>
              </a:rPr>
              <a:t>increase in </a:t>
            </a:r>
          </a:p>
          <a:p>
            <a:pPr marL="0" lvl="0" indent="0" defTabSz="914192">
              <a:spcBef>
                <a:spcPts val="0"/>
              </a:spcBef>
              <a:buSzTx/>
              <a:buNone/>
              <a:defRPr/>
            </a:pPr>
            <a:r>
              <a:rPr lang="en-US" sz="1600" kern="0">
                <a:gradFill>
                  <a:gsLst>
                    <a:gs pos="1250">
                      <a:srgbClr val="FFFFFF"/>
                    </a:gs>
                    <a:gs pos="100000">
                      <a:srgbClr val="FFFFFF"/>
                    </a:gs>
                  </a:gsLst>
                  <a:lin ang="5400000" scaled="0"/>
                </a:gradFill>
                <a:latin typeface="Segoe UI Semibold"/>
              </a:rPr>
              <a:t>revenue performance</a:t>
            </a:r>
            <a:endParaRPr lang="en-US"/>
          </a:p>
        </p:txBody>
      </p:sp>
      <p:sp>
        <p:nvSpPr>
          <p:cNvPr id="6" name="Content Placeholder 5">
            <a:extLst>
              <a:ext uri="{FF2B5EF4-FFF2-40B4-BE49-F238E27FC236}">
                <a16:creationId xmlns:a16="http://schemas.microsoft.com/office/drawing/2014/main" id="{A0F0C104-DE39-4FF5-8541-08E990EAF983}"/>
              </a:ext>
            </a:extLst>
          </p:cNvPr>
          <p:cNvSpPr>
            <a:spLocks noGrp="1"/>
          </p:cNvSpPr>
          <p:nvPr>
            <p:ph sz="quarter" idx="13"/>
          </p:nvPr>
        </p:nvSpPr>
        <p:spPr>
          <a:xfrm>
            <a:off x="9686379" y="1724874"/>
            <a:ext cx="1968810" cy="928865"/>
          </a:xfrm>
        </p:spPr>
        <p:txBody>
          <a:bodyPr/>
          <a:lstStyle/>
          <a:p>
            <a:pPr marL="0" lvl="0" indent="0" defTabSz="797999" fontAlgn="base">
              <a:lnSpc>
                <a:spcPct val="90000"/>
              </a:lnSpc>
              <a:spcBef>
                <a:spcPct val="0"/>
              </a:spcBef>
              <a:spcAft>
                <a:spcPct val="0"/>
              </a:spcAft>
              <a:buSzTx/>
              <a:buNone/>
              <a:tabLst>
                <a:tab pos="920876" algn="l"/>
              </a:tabLst>
              <a:defRPr/>
            </a:pPr>
            <a:r>
              <a:rPr lang="en-GB" sz="7200" spc="-50">
                <a:ln w="3175">
                  <a:noFill/>
                </a:ln>
                <a:gradFill flip="none" rotWithShape="1">
                  <a:gsLst>
                    <a:gs pos="100000">
                      <a:srgbClr val="0078D4"/>
                    </a:gs>
                    <a:gs pos="0">
                      <a:srgbClr val="50E6FF"/>
                    </a:gs>
                  </a:gsLst>
                  <a:lin ang="18900000" scaled="1"/>
                  <a:tileRect/>
                </a:gradFill>
                <a:latin typeface="Segoe UI Semibold"/>
                <a:cs typeface="+mn-cs"/>
              </a:rPr>
              <a:t>44%</a:t>
            </a:r>
            <a:endParaRPr lang="en-US"/>
          </a:p>
        </p:txBody>
      </p:sp>
      <p:sp>
        <p:nvSpPr>
          <p:cNvPr id="7" name="Content Placeholder 6">
            <a:extLst>
              <a:ext uri="{FF2B5EF4-FFF2-40B4-BE49-F238E27FC236}">
                <a16:creationId xmlns:a16="http://schemas.microsoft.com/office/drawing/2014/main" id="{A9138FC5-E0F8-4C82-BDE2-F50E6A3B8102}"/>
              </a:ext>
            </a:extLst>
          </p:cNvPr>
          <p:cNvSpPr>
            <a:spLocks noGrp="1"/>
          </p:cNvSpPr>
          <p:nvPr>
            <p:ph sz="quarter" idx="14"/>
          </p:nvPr>
        </p:nvSpPr>
        <p:spPr>
          <a:xfrm>
            <a:off x="9684593" y="2672118"/>
            <a:ext cx="1080085" cy="443660"/>
          </a:xfrm>
        </p:spPr>
        <p:txBody>
          <a:bodyPr/>
          <a:lstStyle/>
          <a:p>
            <a:pPr marL="0" lvl="0" indent="0" defTabSz="914225">
              <a:spcBef>
                <a:spcPts val="0"/>
              </a:spcBef>
              <a:buSzTx/>
              <a:buNone/>
              <a:defRPr/>
            </a:pPr>
            <a:r>
              <a:rPr lang="en-US" sz="1600" kern="0">
                <a:gradFill>
                  <a:gsLst>
                    <a:gs pos="1250">
                      <a:srgbClr val="FFFFFF"/>
                    </a:gs>
                    <a:gs pos="100000">
                      <a:srgbClr val="FFFFFF"/>
                    </a:gs>
                  </a:gsLst>
                  <a:lin ang="5400000" scaled="0"/>
                </a:gradFill>
                <a:latin typeface="Segoe UI Semibold"/>
              </a:rPr>
              <a:t>faster time</a:t>
            </a:r>
            <a:r>
              <a:rPr lang="en-US" sz="1600" kern="0" baseline="0">
                <a:gradFill>
                  <a:gsLst>
                    <a:gs pos="1250">
                      <a:srgbClr val="FFFFFF"/>
                    </a:gs>
                    <a:gs pos="100000">
                      <a:srgbClr val="FFFFFF"/>
                    </a:gs>
                  </a:gsLst>
                  <a:lin ang="5400000" scaled="0"/>
                </a:gradFill>
                <a:latin typeface="Segoe UI Semibold"/>
              </a:rPr>
              <a:t> </a:t>
            </a:r>
            <a:r>
              <a:rPr lang="en-US" sz="1600" kern="0">
                <a:gradFill>
                  <a:gsLst>
                    <a:gs pos="1250">
                      <a:srgbClr val="FFFFFF"/>
                    </a:gs>
                    <a:gs pos="100000">
                      <a:srgbClr val="FFFFFF"/>
                    </a:gs>
                  </a:gsLst>
                  <a:lin ang="5400000" scaled="0"/>
                </a:gradFill>
                <a:latin typeface="Segoe UI Semibold"/>
              </a:rPr>
              <a:t>to market</a:t>
            </a:r>
            <a:endParaRPr lang="en-US"/>
          </a:p>
        </p:txBody>
      </p:sp>
      <p:sp>
        <p:nvSpPr>
          <p:cNvPr id="8" name="Content Placeholder 7">
            <a:extLst>
              <a:ext uri="{FF2B5EF4-FFF2-40B4-BE49-F238E27FC236}">
                <a16:creationId xmlns:a16="http://schemas.microsoft.com/office/drawing/2014/main" id="{AE112B68-1B87-40BC-84D1-94920669BEA4}"/>
              </a:ext>
            </a:extLst>
          </p:cNvPr>
          <p:cNvSpPr>
            <a:spLocks noGrp="1"/>
          </p:cNvSpPr>
          <p:nvPr>
            <p:ph sz="quarter" idx="15"/>
          </p:nvPr>
        </p:nvSpPr>
        <p:spPr>
          <a:xfrm>
            <a:off x="6859180" y="3634244"/>
            <a:ext cx="1870524" cy="956860"/>
          </a:xfrm>
        </p:spPr>
        <p:txBody>
          <a:bodyPr/>
          <a:lstStyle/>
          <a:p>
            <a:pPr marL="0" lvl="0" indent="0" defTabSz="797999" fontAlgn="base">
              <a:lnSpc>
                <a:spcPct val="90000"/>
              </a:lnSpc>
              <a:spcBef>
                <a:spcPct val="0"/>
              </a:spcBef>
              <a:spcAft>
                <a:spcPct val="0"/>
              </a:spcAft>
              <a:buNone/>
              <a:tabLst>
                <a:tab pos="920876" algn="l"/>
              </a:tabLst>
              <a:defRPr/>
            </a:pPr>
            <a:r>
              <a:rPr lang="en-US" sz="7200" spc="-50">
                <a:ln w="3175">
                  <a:noFill/>
                </a:ln>
                <a:gradFill flip="none" rotWithShape="1">
                  <a:gsLst>
                    <a:gs pos="100000">
                      <a:srgbClr val="0078D4"/>
                    </a:gs>
                    <a:gs pos="0">
                      <a:srgbClr val="50E6FF"/>
                    </a:gs>
                  </a:gsLst>
                  <a:lin ang="18900000" scaled="1"/>
                  <a:tileRect/>
                </a:gradFill>
                <a:latin typeface="Segoe UI Semibold"/>
                <a:cs typeface="+mn-cs"/>
              </a:rPr>
              <a:t>62%</a:t>
            </a:r>
            <a:endParaRPr lang="en-US"/>
          </a:p>
        </p:txBody>
      </p:sp>
      <p:sp>
        <p:nvSpPr>
          <p:cNvPr id="9" name="Content Placeholder 8">
            <a:extLst>
              <a:ext uri="{FF2B5EF4-FFF2-40B4-BE49-F238E27FC236}">
                <a16:creationId xmlns:a16="http://schemas.microsoft.com/office/drawing/2014/main" id="{BB6311FA-422F-4254-9D02-E5303E744E78}"/>
              </a:ext>
            </a:extLst>
          </p:cNvPr>
          <p:cNvSpPr>
            <a:spLocks noGrp="1"/>
          </p:cNvSpPr>
          <p:nvPr>
            <p:ph sz="quarter" idx="16"/>
          </p:nvPr>
        </p:nvSpPr>
        <p:spPr>
          <a:xfrm>
            <a:off x="6857010" y="4641652"/>
            <a:ext cx="2261385" cy="584775"/>
          </a:xfrm>
        </p:spPr>
        <p:txBody>
          <a:bodyPr/>
          <a:lstStyle/>
          <a:p>
            <a:pPr marL="0" lvl="0" indent="0" defTabSz="914192">
              <a:spcBef>
                <a:spcPts val="0"/>
              </a:spcBef>
              <a:buSzTx/>
              <a:buNone/>
              <a:defRPr/>
            </a:pPr>
            <a:r>
              <a:rPr lang="en-GB" sz="1600">
                <a:gradFill>
                  <a:gsLst>
                    <a:gs pos="0">
                      <a:srgbClr val="FFFFFF"/>
                    </a:gs>
                    <a:gs pos="100000">
                      <a:srgbClr val="FFFFFF"/>
                    </a:gs>
                  </a:gsLst>
                  <a:lin ang="18900000" scaled="1"/>
                </a:gradFill>
                <a:latin typeface="Segoe UI Semibold"/>
                <a:cs typeface="Segoe UI Semibold" panose="020B0702040204020203" pitchFamily="34" charset="0"/>
              </a:rPr>
              <a:t>improvement in </a:t>
            </a:r>
          </a:p>
          <a:p>
            <a:pPr marL="0" lvl="0" indent="0" defTabSz="914225">
              <a:spcBef>
                <a:spcPts val="0"/>
              </a:spcBef>
              <a:buSzTx/>
              <a:buNone/>
              <a:defRPr/>
            </a:pPr>
            <a:r>
              <a:rPr lang="en-GB" sz="1600">
                <a:gradFill>
                  <a:gsLst>
                    <a:gs pos="0">
                      <a:srgbClr val="FFFFFF"/>
                    </a:gs>
                    <a:gs pos="100000">
                      <a:srgbClr val="FFFFFF"/>
                    </a:gs>
                  </a:gsLst>
                  <a:lin ang="18900000" scaled="1"/>
                </a:gradFill>
                <a:latin typeface="Segoe UI Semibold"/>
                <a:cs typeface="Segoe UI Semibold" panose="020B0702040204020203" pitchFamily="34" charset="0"/>
              </a:rPr>
              <a:t>customer satisfaction</a:t>
            </a:r>
            <a:endParaRPr lang="en-US"/>
          </a:p>
        </p:txBody>
      </p:sp>
      <p:sp>
        <p:nvSpPr>
          <p:cNvPr id="10" name="Content Placeholder 9">
            <a:extLst>
              <a:ext uri="{FF2B5EF4-FFF2-40B4-BE49-F238E27FC236}">
                <a16:creationId xmlns:a16="http://schemas.microsoft.com/office/drawing/2014/main" id="{E5D714FD-5624-4142-B377-A9C993FB525B}"/>
              </a:ext>
            </a:extLst>
          </p:cNvPr>
          <p:cNvSpPr>
            <a:spLocks noGrp="1"/>
          </p:cNvSpPr>
          <p:nvPr>
            <p:ph sz="quarter" idx="17"/>
          </p:nvPr>
        </p:nvSpPr>
        <p:spPr>
          <a:xfrm>
            <a:off x="9687181" y="3635281"/>
            <a:ext cx="1986442" cy="927192"/>
          </a:xfrm>
        </p:spPr>
        <p:txBody>
          <a:bodyPr/>
          <a:lstStyle/>
          <a:p>
            <a:pPr marL="0" lvl="0" indent="0" defTabSz="797999" fontAlgn="base">
              <a:lnSpc>
                <a:spcPct val="90000"/>
              </a:lnSpc>
              <a:spcBef>
                <a:spcPct val="0"/>
              </a:spcBef>
              <a:spcAft>
                <a:spcPct val="0"/>
              </a:spcAft>
              <a:buSzTx/>
              <a:buNone/>
              <a:tabLst>
                <a:tab pos="920876" algn="l"/>
              </a:tabLst>
              <a:defRPr/>
            </a:pPr>
            <a:r>
              <a:rPr lang="en-GB" sz="7200" spc="-50">
                <a:ln w="3175">
                  <a:noFill/>
                </a:ln>
                <a:gradFill flip="none" rotWithShape="1">
                  <a:gsLst>
                    <a:gs pos="100000">
                      <a:srgbClr val="0078D4"/>
                    </a:gs>
                    <a:gs pos="0">
                      <a:srgbClr val="50E6FF"/>
                    </a:gs>
                  </a:gsLst>
                  <a:lin ang="18900000" scaled="1"/>
                  <a:tileRect/>
                </a:gradFill>
                <a:latin typeface="Segoe UI Semibold"/>
                <a:cs typeface="+mn-cs"/>
              </a:rPr>
              <a:t>54%</a:t>
            </a:r>
            <a:endParaRPr lang="en-US"/>
          </a:p>
        </p:txBody>
      </p:sp>
      <p:sp>
        <p:nvSpPr>
          <p:cNvPr id="11" name="Content Placeholder 10">
            <a:extLst>
              <a:ext uri="{FF2B5EF4-FFF2-40B4-BE49-F238E27FC236}">
                <a16:creationId xmlns:a16="http://schemas.microsoft.com/office/drawing/2014/main" id="{4A7B4CF9-B4CB-4608-A2D7-1EB18CF5D8AA}"/>
              </a:ext>
            </a:extLst>
          </p:cNvPr>
          <p:cNvSpPr>
            <a:spLocks noGrp="1"/>
          </p:cNvSpPr>
          <p:nvPr>
            <p:ph sz="quarter" idx="18"/>
          </p:nvPr>
        </p:nvSpPr>
        <p:spPr>
          <a:xfrm>
            <a:off x="9687079" y="4640973"/>
            <a:ext cx="1359090" cy="459984"/>
          </a:xfrm>
        </p:spPr>
        <p:txBody>
          <a:bodyPr/>
          <a:lstStyle/>
          <a:p>
            <a:pPr marL="0" lvl="0" indent="0" defTabSz="914192">
              <a:spcBef>
                <a:spcPts val="0"/>
              </a:spcBef>
              <a:buSzTx/>
              <a:buNone/>
              <a:defRPr/>
            </a:pPr>
            <a:r>
              <a:rPr lang="en-GB" sz="1600">
                <a:gradFill>
                  <a:gsLst>
                    <a:gs pos="0">
                      <a:srgbClr val="FFFFFF"/>
                    </a:gs>
                    <a:gs pos="100000">
                      <a:srgbClr val="FFFFFF"/>
                    </a:gs>
                  </a:gsLst>
                  <a:lin ang="18900000" scaled="1"/>
                </a:gradFill>
                <a:latin typeface="Segoe UI Semibold"/>
                <a:cs typeface="Segoe UI Semibold" panose="020B0702040204020203" pitchFamily="34" charset="0"/>
              </a:rPr>
              <a:t>increased profit results</a:t>
            </a:r>
            <a:endParaRPr lang="en-US"/>
          </a:p>
        </p:txBody>
      </p:sp>
    </p:spTree>
    <p:extLst>
      <p:ext uri="{BB962C8B-B14F-4D97-AF65-F5344CB8AC3E}">
        <p14:creationId xmlns:p14="http://schemas.microsoft.com/office/powerpoint/2010/main" val="348249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3.33333E-6 L 0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par>
                                <p:cTn id="13" presetID="42" presetClass="path" presetSubtype="0" decel="100000" fill="hold" grpId="1" nodeType="withEffect">
                                  <p:stCondLst>
                                    <p:cond delay="100"/>
                                  </p:stCondLst>
                                  <p:childTnLst>
                                    <p:animMotion origin="layout" path="M 0 -3.33333E-6 L 0 0.03542 " pathEditMode="relative" rAng="0" ptsTypes="AA">
                                      <p:cBhvr>
                                        <p:cTn id="14" dur="700" spd="-100000" fill="hold"/>
                                        <p:tgtEl>
                                          <p:spTgt spid="4">
                                            <p:txEl>
                                              <p:pRg st="0" end="0"/>
                                            </p:txEl>
                                          </p:spTgt>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42" presetClass="path" presetSubtype="0" decel="100000" fill="hold" grpId="1" nodeType="withEffect">
                                  <p:stCondLst>
                                    <p:cond delay="100"/>
                                  </p:stCondLst>
                                  <p:childTnLst>
                                    <p:animMotion origin="layout" path="M 0 -3.33333E-6 L 0 0.03542 " pathEditMode="relative" rAng="0" ptsTypes="AA">
                                      <p:cBhvr>
                                        <p:cTn id="19" dur="700" spd="-100000" fill="hold"/>
                                        <p:tgtEl>
                                          <p:spTgt spid="5"/>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par>
                                <p:cTn id="23" presetID="42" presetClass="path" presetSubtype="0" decel="100000" fill="hold" grpId="1" nodeType="withEffect">
                                  <p:stCondLst>
                                    <p:cond delay="200"/>
                                  </p:stCondLst>
                                  <p:childTnLst>
                                    <p:animMotion origin="layout" path="M 0 -3.33333E-6 L 0 0.03542 " pathEditMode="relative" rAng="0" ptsTypes="AA">
                                      <p:cBhvr>
                                        <p:cTn id="24" dur="700" spd="-100000" fill="hold"/>
                                        <p:tgtEl>
                                          <p:spTgt spid="6">
                                            <p:txEl>
                                              <p:pRg st="0" end="0"/>
                                            </p:txEl>
                                          </p:spTgt>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42" presetClass="path" presetSubtype="0" decel="100000" fill="hold" grpId="1" nodeType="withEffect">
                                  <p:stCondLst>
                                    <p:cond delay="200"/>
                                  </p:stCondLst>
                                  <p:childTnLst>
                                    <p:animMotion origin="layout" path="M 0 -3.33333E-6 L 0 0.03542 " pathEditMode="relative" rAng="0" ptsTypes="AA">
                                      <p:cBhvr>
                                        <p:cTn id="29" dur="700" spd="-100000" fill="hold"/>
                                        <p:tgtEl>
                                          <p:spTgt spid="7">
                                            <p:txEl>
                                              <p:pRg st="0" end="0"/>
                                            </p:txEl>
                                          </p:spTgt>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42" presetClass="path" presetSubtype="0" decel="100000" fill="hold" grpId="1" nodeType="withEffect">
                                  <p:stCondLst>
                                    <p:cond delay="300"/>
                                  </p:stCondLst>
                                  <p:childTnLst>
                                    <p:animMotion origin="layout" path="M 0 -3.33333E-6 L 0 0.03542 " pathEditMode="relative" rAng="0" ptsTypes="AA">
                                      <p:cBhvr>
                                        <p:cTn id="34" dur="700" spd="-100000" fill="hold"/>
                                        <p:tgtEl>
                                          <p:spTgt spid="8">
                                            <p:txEl>
                                              <p:pRg st="0" end="0"/>
                                            </p:txEl>
                                          </p:spTgt>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42" presetClass="path" presetSubtype="0" decel="100000" fill="hold" grpId="1" nodeType="withEffect">
                                  <p:stCondLst>
                                    <p:cond delay="300"/>
                                  </p:stCondLst>
                                  <p:childTnLst>
                                    <p:animMotion origin="layout" path="M 0 -3.33333E-6 L 0 0.03542 " pathEditMode="relative" rAng="0" ptsTypes="AA">
                                      <p:cBhvr>
                                        <p:cTn id="39" dur="700" spd="-100000" fill="hold"/>
                                        <p:tgtEl>
                                          <p:spTgt spid="9"/>
                                        </p:tgtEl>
                                        <p:attrNameLst>
                                          <p:attrName>ppt_x</p:attrName>
                                          <p:attrName>ppt_y</p:attrName>
                                        </p:attrNameLst>
                                      </p:cBhvr>
                                      <p:rCtr x="0" y="1759"/>
                                    </p:animMotion>
                                  </p:childTnLst>
                                </p:cTn>
                              </p:par>
                              <p:par>
                                <p:cTn id="40" presetID="10" presetClass="entr" presetSubtype="0" fill="hold" grpId="0" nodeType="withEffect">
                                  <p:stCondLst>
                                    <p:cond delay="400"/>
                                  </p:stCondLst>
                                  <p:childTnLst>
                                    <p:set>
                                      <p:cBhvr>
                                        <p:cTn id="41" dur="1" fill="hold">
                                          <p:stCondLst>
                                            <p:cond delay="0"/>
                                          </p:stCondLst>
                                        </p:cTn>
                                        <p:tgtEl>
                                          <p:spTgt spid="10">
                                            <p:txEl>
                                              <p:pRg st="0" end="0"/>
                                            </p:txEl>
                                          </p:spTgt>
                                        </p:tgtEl>
                                        <p:attrNameLst>
                                          <p:attrName>style.visibility</p:attrName>
                                        </p:attrNameLst>
                                      </p:cBhvr>
                                      <p:to>
                                        <p:strVal val="visible"/>
                                      </p:to>
                                    </p:set>
                                    <p:animEffect transition="in" filter="fade">
                                      <p:cBhvr>
                                        <p:cTn id="42" dur="500"/>
                                        <p:tgtEl>
                                          <p:spTgt spid="10">
                                            <p:txEl>
                                              <p:pRg st="0" end="0"/>
                                            </p:txEl>
                                          </p:spTgt>
                                        </p:tgtEl>
                                      </p:cBhvr>
                                    </p:animEffect>
                                  </p:childTnLst>
                                </p:cTn>
                              </p:par>
                              <p:par>
                                <p:cTn id="43" presetID="42" presetClass="path" presetSubtype="0" decel="100000" fill="hold" grpId="1" nodeType="withEffect">
                                  <p:stCondLst>
                                    <p:cond delay="400"/>
                                  </p:stCondLst>
                                  <p:childTnLst>
                                    <p:animMotion origin="layout" path="M 0 -3.33333E-6 L 0 0.03542 " pathEditMode="relative" rAng="0" ptsTypes="AA">
                                      <p:cBhvr>
                                        <p:cTn id="44" dur="700" spd="-100000" fill="hold"/>
                                        <p:tgtEl>
                                          <p:spTgt spid="10">
                                            <p:txEl>
                                              <p:pRg st="0" end="0"/>
                                            </p:txEl>
                                          </p:spTgt>
                                        </p:tgtEl>
                                        <p:attrNameLst>
                                          <p:attrName>ppt_x</p:attrName>
                                          <p:attrName>ppt_y</p:attrName>
                                        </p:attrNameLst>
                                      </p:cBhvr>
                                      <p:rCtr x="0" y="1759"/>
                                    </p:animMotion>
                                  </p:childTnLst>
                                </p:cTn>
                              </p:par>
                              <p:par>
                                <p:cTn id="45" presetID="10" presetClass="entr" presetSubtype="0" fill="hold" grpId="0" nodeType="withEffect">
                                  <p:stCondLst>
                                    <p:cond delay="400"/>
                                  </p:stCondLst>
                                  <p:childTnLst>
                                    <p:set>
                                      <p:cBhvr>
                                        <p:cTn id="46" dur="1" fill="hold">
                                          <p:stCondLst>
                                            <p:cond delay="0"/>
                                          </p:stCondLst>
                                        </p:cTn>
                                        <p:tgtEl>
                                          <p:spTgt spid="11">
                                            <p:txEl>
                                              <p:pRg st="0" end="0"/>
                                            </p:txEl>
                                          </p:spTgt>
                                        </p:tgtEl>
                                        <p:attrNameLst>
                                          <p:attrName>style.visibility</p:attrName>
                                        </p:attrNameLst>
                                      </p:cBhvr>
                                      <p:to>
                                        <p:strVal val="visible"/>
                                      </p:to>
                                    </p:set>
                                    <p:animEffect transition="in" filter="fade">
                                      <p:cBhvr>
                                        <p:cTn id="47" dur="500"/>
                                        <p:tgtEl>
                                          <p:spTgt spid="11">
                                            <p:txEl>
                                              <p:pRg st="0" end="0"/>
                                            </p:txEl>
                                          </p:spTgt>
                                        </p:tgtEl>
                                      </p:cBhvr>
                                    </p:animEffect>
                                  </p:childTnLst>
                                </p:cTn>
                              </p:par>
                              <p:par>
                                <p:cTn id="48" presetID="42" presetClass="path" presetSubtype="0" decel="100000" fill="hold" grpId="1" nodeType="withEffect">
                                  <p:stCondLst>
                                    <p:cond delay="400"/>
                                  </p:stCondLst>
                                  <p:childTnLst>
                                    <p:animMotion origin="layout" path="M 0 -3.33333E-6 L 0 0.03542 " pathEditMode="relative" rAng="0" ptsTypes="AA">
                                      <p:cBhvr>
                                        <p:cTn id="49" dur="700" spd="-100000" fill="hold"/>
                                        <p:tgtEl>
                                          <p:spTgt spid="11">
                                            <p:txEl>
                                              <p:pRg st="0" end="0"/>
                                            </p:txEl>
                                          </p:spTgt>
                                        </p:tgtEl>
                                        <p:attrNameLst>
                                          <p:attrName>ppt_x</p:attrName>
                                          <p:attrName>ppt_y</p:attrName>
                                        </p:attrNameLst>
                                      </p:cBhvr>
                                      <p:rCtr x="0" y="1759"/>
                                    </p:animMotion>
                                  </p:childTnLst>
                                </p:cTn>
                              </p:par>
                              <p:par>
                                <p:cTn id="50" presetID="10" presetClass="entr" presetSubtype="0" fill="hold" grpId="0" nodeType="withEffect">
                                  <p:stCondLst>
                                    <p:cond delay="40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4" grpId="0" build="p"/>
      <p:bldP spid="4" grpId="1" build="p"/>
      <p:bldP spid="5" grpId="0"/>
      <p:bldP spid="5" grpId="1"/>
      <p:bldP spid="6" grpId="0" build="p"/>
      <p:bldP spid="6" grpId="1" build="p"/>
      <p:bldP spid="7" grpId="0" build="p"/>
      <p:bldP spid="7" grpId="1" build="p"/>
      <p:bldP spid="8" grpId="0" build="p"/>
      <p:bldP spid="8" grpId="1" build="p"/>
      <p:bldP spid="9" grpId="0"/>
      <p:bldP spid="9" grpId="1"/>
      <p:bldP spid="10" grpId="0" build="p"/>
      <p:bldP spid="10" grpId="1" build="p"/>
      <p:bldP spid="11" grpId="0" build="p"/>
      <p:bldP spid="11" grpI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572085F-8032-485F-AE7B-AB19FB893F73}"/>
              </a:ext>
              <a:ext uri="{C183D7F6-B498-43B3-948B-1728B52AA6E4}">
                <adec:decorative xmlns:adec="http://schemas.microsoft.com/office/drawing/2017/decorative" val="1"/>
              </a:ext>
            </a:extLst>
          </p:cNvPr>
          <p:cNvPicPr>
            <a:picLocks noGrp="1" noChangeAspect="1"/>
          </p:cNvPicPr>
          <p:nvPr>
            <p:ph type="pic" sz="quarter" idx="4294967295"/>
          </p:nvPr>
        </p:nvPicPr>
        <p:blipFill>
          <a:blip r:embed="rId3">
            <a:alphaModFix amt="35000"/>
            <a:extLst>
              <a:ext uri="{28A0092B-C50C-407E-A947-70E740481C1C}">
                <a14:useLocalDpi xmlns:a14="http://schemas.microsoft.com/office/drawing/2010/main"/>
              </a:ext>
            </a:extLst>
          </a:blip>
          <a:srcRect/>
          <a:stretch/>
        </p:blipFill>
        <p:spPr>
          <a:xfrm>
            <a:off x="0" y="0"/>
            <a:ext cx="12192000" cy="6858000"/>
          </a:xfrm>
        </p:spPr>
      </p:pic>
      <p:pic>
        <p:nvPicPr>
          <p:cNvPr id="14" name="Picture 2">
            <a:extLst>
              <a:ext uri="{FF2B5EF4-FFF2-40B4-BE49-F238E27FC236}">
                <a16:creationId xmlns:a16="http://schemas.microsoft.com/office/drawing/2014/main" id="{0D509633-6814-40D2-9B56-53B60B7C0340}"/>
              </a:ext>
              <a:ext uri="{C183D7F6-B498-43B3-948B-1728B52AA6E4}">
                <adec:decorative xmlns:adec="http://schemas.microsoft.com/office/drawing/2017/decorative" val="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l="-12775" t="-15462" r="-16551" b="-19445"/>
          <a:stretch/>
        </p:blipFill>
        <p:spPr bwMode="auto">
          <a:xfrm>
            <a:off x="4218562" y="3088531"/>
            <a:ext cx="3754875" cy="1186775"/>
          </a:xfrm>
          <a:prstGeom prst="rect">
            <a:avLst/>
          </a:prstGeom>
          <a:noFill/>
          <a:effectLst>
            <a:outerShdw blurRad="647700" sx="102000" sy="102000" algn="ctr" rotWithShape="0">
              <a:prstClr val="black"/>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119710"/>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a:extLst>
              <a:ext uri="{FF2B5EF4-FFF2-40B4-BE49-F238E27FC236}">
                <a16:creationId xmlns:a16="http://schemas.microsoft.com/office/drawing/2014/main" id="{3572085F-8032-485F-AE7B-AB19FB893F73}"/>
              </a:ext>
              <a:ext uri="{C183D7F6-B498-43B3-948B-1728B52AA6E4}">
                <adec:decorative xmlns:adec="http://schemas.microsoft.com/office/drawing/2017/decorative" val="1"/>
              </a:ext>
            </a:extLst>
          </p:cNvPr>
          <p:cNvPicPr>
            <a:picLocks noGrp="1" noChangeAspect="1"/>
          </p:cNvPicPr>
          <p:nvPr>
            <p:ph type="pic" sz="quarter" idx="4294967295"/>
          </p:nvPr>
        </p:nvPicPr>
        <p:blipFill rotWithShape="1">
          <a:blip r:embed="rId3">
            <a:alphaModFix amt="35000"/>
            <a:extLst>
              <a:ext uri="{28A0092B-C50C-407E-A947-70E740481C1C}">
                <a14:useLocalDpi xmlns:a14="http://schemas.microsoft.com/office/drawing/2010/main"/>
              </a:ext>
            </a:extLst>
          </a:blip>
          <a:srcRect/>
          <a:stretch/>
        </p:blipFill>
        <p:spPr>
          <a:xfrm>
            <a:off x="0" y="-47625"/>
            <a:ext cx="12192000" cy="6905625"/>
          </a:xfrm>
          <a:effectLst>
            <a:outerShdw blurRad="50800" dist="50800" dir="5400000" algn="ctr" rotWithShape="0">
              <a:schemeClr val="bg1">
                <a:lumMod val="95000"/>
              </a:schemeClr>
            </a:outerShdw>
          </a:effectLst>
        </p:spPr>
      </p:pic>
      <p:pic>
        <p:nvPicPr>
          <p:cNvPr id="14" name="Picture 2">
            <a:extLst>
              <a:ext uri="{FF2B5EF4-FFF2-40B4-BE49-F238E27FC236}">
                <a16:creationId xmlns:a16="http://schemas.microsoft.com/office/drawing/2014/main" id="{0D509633-6814-40D2-9B56-53B60B7C0340}"/>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p:blipFill>
        <p:spPr bwMode="auto">
          <a:xfrm>
            <a:off x="4585044" y="2772784"/>
            <a:ext cx="3021911" cy="1097280"/>
          </a:xfrm>
          <a:prstGeom prst="rect">
            <a:avLst/>
          </a:prstGeom>
          <a:noFill/>
          <a:effectLst>
            <a:outerShdw blurRad="647700" sx="102000" sy="102000" algn="ctr" rotWithShape="0">
              <a:prstClr val="black"/>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9894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1CD42-F453-4F22-BAEA-BE0A732CB1F2}"/>
              </a:ext>
            </a:extLst>
          </p:cNvPr>
          <p:cNvSpPr>
            <a:spLocks noGrp="1"/>
          </p:cNvSpPr>
          <p:nvPr>
            <p:ph type="title"/>
          </p:nvPr>
        </p:nvSpPr>
        <p:spPr>
          <a:xfrm>
            <a:off x="499363" y="-596900"/>
            <a:ext cx="11018520" cy="553998"/>
          </a:xfrm>
        </p:spPr>
        <p:txBody>
          <a:bodyPr/>
          <a:lstStyle/>
          <a:p>
            <a:r>
              <a:rPr lang="en-US">
                <a:solidFill>
                  <a:schemeClr val="bg1"/>
                </a:solidFill>
              </a:rPr>
              <a:t>Microsoft Customer Story - Grundfos</a:t>
            </a:r>
          </a:p>
        </p:txBody>
      </p:sp>
      <p:pic>
        <p:nvPicPr>
          <p:cNvPr id="4" name="Picture 3" descr="Close-up of a roller machine dispensing water.">
            <a:extLst>
              <a:ext uri="{FF2B5EF4-FFF2-40B4-BE49-F238E27FC236}">
                <a16:creationId xmlns:a16="http://schemas.microsoft.com/office/drawing/2014/main" id="{2340D92E-E31D-4773-8CCB-F88F83173B81}"/>
              </a:ext>
              <a:ext uri="{C183D7F6-B498-43B3-948B-1728B52AA6E4}">
                <adec:decorative xmlns:adec="http://schemas.microsoft.com/office/drawing/2017/decorative" val="0"/>
              </a:ext>
            </a:extLst>
          </p:cNvPr>
          <p:cNvPicPr>
            <a:picLocks noChangeAspect="1"/>
          </p:cNvPicPr>
          <p:nvPr/>
        </p:nvPicPr>
        <p:blipFill rotWithShape="1">
          <a:blip r:embed="rId3">
            <a:alphaModFix amt="40000"/>
            <a:extLst>
              <a:ext uri="{28A0092B-C50C-407E-A947-70E740481C1C}">
                <a14:useLocalDpi xmlns:a14="http://schemas.microsoft.com/office/drawing/2010/main"/>
              </a:ext>
            </a:extLst>
          </a:blip>
          <a:srcRect/>
          <a:stretch/>
        </p:blipFill>
        <p:spPr>
          <a:xfrm>
            <a:off x="0" y="0"/>
            <a:ext cx="12283171" cy="6858000"/>
          </a:xfrm>
          <a:prstGeom prst="rect">
            <a:avLst/>
          </a:prstGeom>
          <a:noFill/>
        </p:spPr>
      </p:pic>
      <p:pic>
        <p:nvPicPr>
          <p:cNvPr id="4098" name="Picture 2" descr="Grundfos logo">
            <a:extLst>
              <a:ext uri="{FF2B5EF4-FFF2-40B4-BE49-F238E27FC236}">
                <a16:creationId xmlns:a16="http://schemas.microsoft.com/office/drawing/2014/main" id="{9562DA7C-8BD1-4E76-9D4E-265219C7E9E6}"/>
              </a:ext>
              <a:ext uri="{C183D7F6-B498-43B3-948B-1728B52AA6E4}">
                <adec:decorative xmlns:adec="http://schemas.microsoft.com/office/drawing/2017/decorative" val="0"/>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568091" y="2844801"/>
            <a:ext cx="3055818" cy="116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5078109"/>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DA1BC-7929-454C-879B-E0C78A0EB9C2}"/>
              </a:ext>
            </a:extLst>
          </p:cNvPr>
          <p:cNvSpPr>
            <a:spLocks noGrp="1"/>
          </p:cNvSpPr>
          <p:nvPr>
            <p:ph type="title"/>
          </p:nvPr>
        </p:nvSpPr>
        <p:spPr>
          <a:xfrm>
            <a:off x="499363" y="-584200"/>
            <a:ext cx="11018520" cy="553998"/>
          </a:xfrm>
        </p:spPr>
        <p:txBody>
          <a:bodyPr/>
          <a:lstStyle/>
          <a:p>
            <a:r>
              <a:rPr lang="en-US">
                <a:solidFill>
                  <a:schemeClr val="bg1"/>
                </a:solidFill>
              </a:rPr>
              <a:t>Microsoft Customer Story - Rockwell Automation</a:t>
            </a:r>
          </a:p>
        </p:txBody>
      </p:sp>
      <p:pic>
        <p:nvPicPr>
          <p:cNvPr id="6" name="Picture 5" descr="Internal view of a manufacturing unit with machine switch boards and gigantic rolls of raw material.">
            <a:extLst>
              <a:ext uri="{FF2B5EF4-FFF2-40B4-BE49-F238E27FC236}">
                <a16:creationId xmlns:a16="http://schemas.microsoft.com/office/drawing/2014/main" id="{7ABE2F9A-EE10-418F-916F-0E82C559982E}"/>
              </a:ext>
            </a:extLst>
          </p:cNvPr>
          <p:cNvPicPr>
            <a:picLocks noChangeAspect="1"/>
          </p:cNvPicPr>
          <p:nvPr/>
        </p:nvPicPr>
        <p:blipFill rotWithShape="1">
          <a:blip r:embed="rId3" cstate="email">
            <a:alphaModFix amt="40000"/>
            <a:extLst>
              <a:ext uri="{28A0092B-C50C-407E-A947-70E740481C1C}">
                <a14:useLocalDpi xmlns:a14="http://schemas.microsoft.com/office/drawing/2010/main"/>
              </a:ext>
            </a:extLst>
          </a:blip>
          <a:srcRect l="1476" t="2623" r="2623" b="1476"/>
          <a:stretch/>
        </p:blipFill>
        <p:spPr>
          <a:xfrm>
            <a:off x="0" y="0"/>
            <a:ext cx="12175091" cy="6858000"/>
          </a:xfrm>
          <a:prstGeom prst="rect">
            <a:avLst/>
          </a:prstGeom>
        </p:spPr>
      </p:pic>
      <p:pic>
        <p:nvPicPr>
          <p:cNvPr id="21" name="Graphic 20" descr="Rockwell Automation logo">
            <a:extLst>
              <a:ext uri="{FF2B5EF4-FFF2-40B4-BE49-F238E27FC236}">
                <a16:creationId xmlns:a16="http://schemas.microsoft.com/office/drawing/2014/main" id="{DFE319D9-2835-470A-9956-A4B27A988DD1}"/>
              </a:ext>
            </a:extLst>
          </p:cNvPr>
          <p:cNvPicPr>
            <a:picLocks noChangeAspect="1"/>
          </p:cNvPicPr>
          <p:nvPr/>
        </p:nvPicPr>
        <p:blipFill>
          <a:blip r:embed="rId4" cstate="email">
            <a:lum bright="100000"/>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114800" y="2971450"/>
            <a:ext cx="3962400" cy="915102"/>
          </a:xfrm>
          <a:prstGeom prst="rect">
            <a:avLst/>
          </a:prstGeom>
        </p:spPr>
      </p:pic>
    </p:spTree>
    <p:extLst>
      <p:ext uri="{BB962C8B-B14F-4D97-AF65-F5344CB8AC3E}">
        <p14:creationId xmlns:p14="http://schemas.microsoft.com/office/powerpoint/2010/main" val="104291899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9670F-5EFF-4602-AAF8-2F6E76ACD0D3}"/>
              </a:ext>
            </a:extLst>
          </p:cNvPr>
          <p:cNvSpPr>
            <a:spLocks noGrp="1"/>
          </p:cNvSpPr>
          <p:nvPr>
            <p:ph type="title"/>
          </p:nvPr>
        </p:nvSpPr>
        <p:spPr>
          <a:xfrm>
            <a:off x="499363" y="-596900"/>
            <a:ext cx="11018520" cy="553998"/>
          </a:xfrm>
        </p:spPr>
        <p:txBody>
          <a:bodyPr/>
          <a:lstStyle/>
          <a:p>
            <a:r>
              <a:rPr lang="en-US">
                <a:solidFill>
                  <a:schemeClr val="bg1"/>
                </a:solidFill>
              </a:rPr>
              <a:t>Microsoft Customer Story - </a:t>
            </a:r>
            <a:r>
              <a:rPr lang="en-US" err="1">
                <a:solidFill>
                  <a:schemeClr val="bg1"/>
                </a:solidFill>
              </a:rPr>
              <a:t>ABInBev</a:t>
            </a:r>
            <a:endParaRPr lang="en-US">
              <a:solidFill>
                <a:schemeClr val="bg1"/>
              </a:solidFill>
            </a:endParaRPr>
          </a:p>
        </p:txBody>
      </p:sp>
      <p:pic>
        <p:nvPicPr>
          <p:cNvPr id="18" name="Picture 17" descr="Close-up of beer bottles lined up at assembly platform.">
            <a:extLst>
              <a:ext uri="{FF2B5EF4-FFF2-40B4-BE49-F238E27FC236}">
                <a16:creationId xmlns:a16="http://schemas.microsoft.com/office/drawing/2014/main" id="{30282D4B-6367-43A3-9438-5075F4F205E5}"/>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5" name="Group 4" descr="ABInBev logo">
            <a:extLst>
              <a:ext uri="{FF2B5EF4-FFF2-40B4-BE49-F238E27FC236}">
                <a16:creationId xmlns:a16="http://schemas.microsoft.com/office/drawing/2014/main" id="{BE6071DF-C5E0-4149-98D5-8CCC4C1A5E4E}"/>
              </a:ext>
            </a:extLst>
          </p:cNvPr>
          <p:cNvGrpSpPr>
            <a:grpSpLocks noChangeAspect="1"/>
          </p:cNvGrpSpPr>
          <p:nvPr/>
        </p:nvGrpSpPr>
        <p:grpSpPr>
          <a:xfrm>
            <a:off x="4572000" y="2721008"/>
            <a:ext cx="3048000" cy="1415984"/>
            <a:chOff x="1274863" y="231683"/>
            <a:chExt cx="1524471" cy="708209"/>
          </a:xfrm>
        </p:grpSpPr>
        <p:pic>
          <p:nvPicPr>
            <p:cNvPr id="10" name="Picture 9">
              <a:extLst>
                <a:ext uri="{FF2B5EF4-FFF2-40B4-BE49-F238E27FC236}">
                  <a16:creationId xmlns:a16="http://schemas.microsoft.com/office/drawing/2014/main" id="{6BCB22FA-F419-4767-BD90-21673CA52CF5}"/>
                </a:ext>
                <a:ext uri="{C183D7F6-B498-43B3-948B-1728B52AA6E4}">
                  <adec:decorative xmlns:adec="http://schemas.microsoft.com/office/drawing/2017/decorative" val="1"/>
                </a:ext>
              </a:extLst>
            </p:cNvPr>
            <p:cNvPicPr>
              <a:picLocks noChangeAspect="1"/>
            </p:cNvPicPr>
            <p:nvPr/>
          </p:nvPicPr>
          <p:blipFill rotWithShape="1">
            <a:blip r:embed="rId4" cstate="email">
              <a:lum bright="100000"/>
              <a:extLst>
                <a:ext uri="{28A0092B-C50C-407E-A947-70E740481C1C}">
                  <a14:useLocalDpi xmlns:a14="http://schemas.microsoft.com/office/drawing/2010/main"/>
                </a:ext>
              </a:extLst>
            </a:blip>
            <a:srcRect t="13089"/>
            <a:stretch/>
          </p:blipFill>
          <p:spPr>
            <a:xfrm>
              <a:off x="1274863" y="231683"/>
              <a:ext cx="1524471" cy="708209"/>
            </a:xfrm>
            <a:prstGeom prst="rect">
              <a:avLst/>
            </a:prstGeom>
          </p:spPr>
        </p:pic>
        <p:pic>
          <p:nvPicPr>
            <p:cNvPr id="15" name="Picture 14">
              <a:extLst>
                <a:ext uri="{FF2B5EF4-FFF2-40B4-BE49-F238E27FC236}">
                  <a16:creationId xmlns:a16="http://schemas.microsoft.com/office/drawing/2014/main" id="{902B898A-2539-40D0-9A59-1CCEB18CA53A}"/>
                </a:ext>
                <a:ext uri="{C183D7F6-B498-43B3-948B-1728B52AA6E4}">
                  <adec:decorative xmlns:adec="http://schemas.microsoft.com/office/drawing/2017/decorative" val="1"/>
                </a:ext>
              </a:extLst>
            </p:cNvPr>
            <p:cNvPicPr>
              <a:picLocks noChangeAspect="1"/>
            </p:cNvPicPr>
            <p:nvPr/>
          </p:nvPicPr>
          <p:blipFill rotWithShape="1">
            <a:blip r:embed="rId4" cstate="email">
              <a:lum bright="100000"/>
              <a:extLst>
                <a:ext uri="{28A0092B-C50C-407E-A947-70E740481C1C}">
                  <a14:useLocalDpi xmlns:a14="http://schemas.microsoft.com/office/drawing/2010/main"/>
                </a:ext>
              </a:extLst>
            </a:blip>
            <a:srcRect l="24865" t="66068" r="21818"/>
            <a:stretch/>
          </p:blipFill>
          <p:spPr>
            <a:xfrm>
              <a:off x="1652862" y="663395"/>
              <a:ext cx="812800" cy="276497"/>
            </a:xfrm>
            <a:custGeom>
              <a:avLst/>
              <a:gdLst>
                <a:gd name="connsiteX0" fmla="*/ 288995 w 812800"/>
                <a:gd name="connsiteY0" fmla="*/ 0 h 276497"/>
                <a:gd name="connsiteX1" fmla="*/ 458328 w 812800"/>
                <a:gd name="connsiteY1" fmla="*/ 103858 h 276497"/>
                <a:gd name="connsiteX2" fmla="*/ 568960 w 812800"/>
                <a:gd name="connsiteY2" fmla="*/ 90311 h 276497"/>
                <a:gd name="connsiteX3" fmla="*/ 812800 w 812800"/>
                <a:gd name="connsiteY3" fmla="*/ 72249 h 276497"/>
                <a:gd name="connsiteX4" fmla="*/ 729244 w 812800"/>
                <a:gd name="connsiteY4" fmla="*/ 276497 h 276497"/>
                <a:gd name="connsiteX5" fmla="*/ 14520 w 812800"/>
                <a:gd name="connsiteY5" fmla="*/ 276497 h 276497"/>
                <a:gd name="connsiteX6" fmla="*/ 24835 w 812800"/>
                <a:gd name="connsiteY6" fmla="*/ 191911 h 276497"/>
                <a:gd name="connsiteX7" fmla="*/ 13546 w 812800"/>
                <a:gd name="connsiteY7" fmla="*/ 149013 h 276497"/>
                <a:gd name="connsiteX8" fmla="*/ 0 w 812800"/>
                <a:gd name="connsiteY8" fmla="*/ 15804 h 276497"/>
                <a:gd name="connsiteX9" fmla="*/ 288995 w 812800"/>
                <a:gd name="connsiteY9" fmla="*/ 0 h 27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12800" h="276497">
                  <a:moveTo>
                    <a:pt x="288995" y="0"/>
                  </a:moveTo>
                  <a:lnTo>
                    <a:pt x="458328" y="103858"/>
                  </a:lnTo>
                  <a:lnTo>
                    <a:pt x="568960" y="90311"/>
                  </a:lnTo>
                  <a:lnTo>
                    <a:pt x="812800" y="72249"/>
                  </a:lnTo>
                  <a:lnTo>
                    <a:pt x="729244" y="276497"/>
                  </a:lnTo>
                  <a:lnTo>
                    <a:pt x="14520" y="276497"/>
                  </a:lnTo>
                  <a:lnTo>
                    <a:pt x="24835" y="191911"/>
                  </a:lnTo>
                  <a:lnTo>
                    <a:pt x="13546" y="149013"/>
                  </a:lnTo>
                  <a:lnTo>
                    <a:pt x="0" y="15804"/>
                  </a:lnTo>
                  <a:lnTo>
                    <a:pt x="288995" y="0"/>
                  </a:lnTo>
                  <a:close/>
                </a:path>
              </a:pathLst>
            </a:custGeom>
          </p:spPr>
        </p:pic>
      </p:grpSp>
    </p:spTree>
    <p:extLst>
      <p:ext uri="{BB962C8B-B14F-4D97-AF65-F5344CB8AC3E}">
        <p14:creationId xmlns:p14="http://schemas.microsoft.com/office/powerpoint/2010/main" val="3855582968"/>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3FBBE-441A-4992-ABFA-4F50A437CAE0}"/>
              </a:ext>
            </a:extLst>
          </p:cNvPr>
          <p:cNvSpPr>
            <a:spLocks noGrp="1"/>
          </p:cNvSpPr>
          <p:nvPr>
            <p:ph type="title"/>
          </p:nvPr>
        </p:nvSpPr>
        <p:spPr>
          <a:xfrm>
            <a:off x="588263" y="-584200"/>
            <a:ext cx="11018520" cy="553998"/>
          </a:xfrm>
        </p:spPr>
        <p:txBody>
          <a:bodyPr/>
          <a:lstStyle/>
          <a:p>
            <a:r>
              <a:rPr lang="en-US">
                <a:solidFill>
                  <a:schemeClr val="bg1"/>
                </a:solidFill>
                <a:effectLst/>
              </a:rPr>
              <a:t>Microsoft Customer Story - TD Bank Group</a:t>
            </a:r>
            <a:endParaRPr lang="en-US">
              <a:solidFill>
                <a:schemeClr val="bg1"/>
              </a:solidFill>
            </a:endParaRPr>
          </a:p>
        </p:txBody>
      </p:sp>
      <p:pic>
        <p:nvPicPr>
          <p:cNvPr id="4" name="Picture 3" descr="External view of a branch of TD Bank.">
            <a:extLst>
              <a:ext uri="{FF2B5EF4-FFF2-40B4-BE49-F238E27FC236}">
                <a16:creationId xmlns:a16="http://schemas.microsoft.com/office/drawing/2014/main" id="{FEACE7B6-EA16-4F7D-A7DD-3524533CDDED}"/>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a:stretch/>
        </p:blipFill>
        <p:spPr>
          <a:xfrm>
            <a:off x="1587" y="893"/>
            <a:ext cx="12188826" cy="6856214"/>
          </a:xfrm>
          <a:prstGeom prst="rect">
            <a:avLst/>
          </a:prstGeom>
        </p:spPr>
      </p:pic>
      <p:sp>
        <p:nvSpPr>
          <p:cNvPr id="13" name="Freeform 12" descr="TD Bank logo">
            <a:extLst>
              <a:ext uri="{FF2B5EF4-FFF2-40B4-BE49-F238E27FC236}">
                <a16:creationId xmlns:a16="http://schemas.microsoft.com/office/drawing/2014/main" id="{FA5D8975-4E4B-2D40-9F15-8C491EA5F829}"/>
              </a:ext>
            </a:extLst>
          </p:cNvPr>
          <p:cNvSpPr>
            <a:spLocks noChangeAspect="1"/>
          </p:cNvSpPr>
          <p:nvPr/>
        </p:nvSpPr>
        <p:spPr>
          <a:xfrm>
            <a:off x="5459254" y="2859315"/>
            <a:ext cx="1273496" cy="1136794"/>
          </a:xfrm>
          <a:custGeom>
            <a:avLst/>
            <a:gdLst>
              <a:gd name="connsiteX0" fmla="*/ 400086 w 3809999"/>
              <a:gd name="connsiteY0" fmla="*/ 683567 h 3401019"/>
              <a:gd name="connsiteX1" fmla="*/ 400086 w 3809999"/>
              <a:gd name="connsiteY1" fmla="*/ 966859 h 3401019"/>
              <a:gd name="connsiteX2" fmla="*/ 1047801 w 3809999"/>
              <a:gd name="connsiteY2" fmla="*/ 966859 h 3401019"/>
              <a:gd name="connsiteX3" fmla="*/ 1047801 w 3809999"/>
              <a:gd name="connsiteY3" fmla="*/ 2665291 h 3401019"/>
              <a:gd name="connsiteX4" fmla="*/ 1489180 w 3809999"/>
              <a:gd name="connsiteY4" fmla="*/ 2665291 h 3401019"/>
              <a:gd name="connsiteX5" fmla="*/ 1489180 w 3809999"/>
              <a:gd name="connsiteY5" fmla="*/ 966859 h 3401019"/>
              <a:gd name="connsiteX6" fmla="*/ 2466904 w 3809999"/>
              <a:gd name="connsiteY6" fmla="*/ 966859 h 3401019"/>
              <a:gd name="connsiteX7" fmla="*/ 2908536 w 3809999"/>
              <a:gd name="connsiteY7" fmla="*/ 1651032 h 3401019"/>
              <a:gd name="connsiteX8" fmla="*/ 2488295 w 3809999"/>
              <a:gd name="connsiteY8" fmla="*/ 2382629 h 3401019"/>
              <a:gd name="connsiteX9" fmla="*/ 2059598 w 3809999"/>
              <a:gd name="connsiteY9" fmla="*/ 2382629 h 3401019"/>
              <a:gd name="connsiteX10" fmla="*/ 2059598 w 3809999"/>
              <a:gd name="connsiteY10" fmla="*/ 1069583 h 3401019"/>
              <a:gd name="connsiteX11" fmla="*/ 1613865 w 3809999"/>
              <a:gd name="connsiteY11" fmla="*/ 1069583 h 3401019"/>
              <a:gd name="connsiteX12" fmla="*/ 1613865 w 3809999"/>
              <a:gd name="connsiteY12" fmla="*/ 2665291 h 3401019"/>
              <a:gd name="connsiteX13" fmla="*/ 2501293 w 3809999"/>
              <a:gd name="connsiteY13" fmla="*/ 2665291 h 3401019"/>
              <a:gd name="connsiteX14" fmla="*/ 3388659 w 3809999"/>
              <a:gd name="connsiteY14" fmla="*/ 1646812 h 3401019"/>
              <a:gd name="connsiteX15" fmla="*/ 2604398 w 3809999"/>
              <a:gd name="connsiteY15" fmla="*/ 683567 h 3401019"/>
              <a:gd name="connsiteX16" fmla="*/ 0 w 3809999"/>
              <a:gd name="connsiteY16" fmla="*/ 0 h 3401019"/>
              <a:gd name="connsiteX17" fmla="*/ 3809999 w 3809999"/>
              <a:gd name="connsiteY17" fmla="*/ 0 h 3401019"/>
              <a:gd name="connsiteX18" fmla="*/ 3809999 w 3809999"/>
              <a:gd name="connsiteY18" fmla="*/ 3401019 h 3401019"/>
              <a:gd name="connsiteX19" fmla="*/ 0 w 3809999"/>
              <a:gd name="connsiteY19" fmla="*/ 3401019 h 3401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809999" h="3401019">
                <a:moveTo>
                  <a:pt x="400086" y="683567"/>
                </a:moveTo>
                <a:lnTo>
                  <a:pt x="400086" y="966859"/>
                </a:lnTo>
                <a:lnTo>
                  <a:pt x="1047801" y="966859"/>
                </a:lnTo>
                <a:lnTo>
                  <a:pt x="1047801" y="2665291"/>
                </a:lnTo>
                <a:lnTo>
                  <a:pt x="1489180" y="2665291"/>
                </a:lnTo>
                <a:lnTo>
                  <a:pt x="1489180" y="966859"/>
                </a:lnTo>
                <a:lnTo>
                  <a:pt x="2466904" y="966859"/>
                </a:lnTo>
                <a:cubicBezTo>
                  <a:pt x="2767320" y="966859"/>
                  <a:pt x="2908536" y="1120913"/>
                  <a:pt x="2908536" y="1651032"/>
                </a:cubicBezTo>
                <a:cubicBezTo>
                  <a:pt x="2908536" y="2178001"/>
                  <a:pt x="2784231" y="2382629"/>
                  <a:pt x="2488295" y="2382629"/>
                </a:cubicBezTo>
                <a:lnTo>
                  <a:pt x="2059598" y="2382629"/>
                </a:lnTo>
                <a:lnTo>
                  <a:pt x="2059598" y="1069583"/>
                </a:lnTo>
                <a:lnTo>
                  <a:pt x="1613865" y="1069583"/>
                </a:lnTo>
                <a:lnTo>
                  <a:pt x="1613865" y="2665291"/>
                </a:lnTo>
                <a:lnTo>
                  <a:pt x="2501293" y="2665291"/>
                </a:lnTo>
                <a:cubicBezTo>
                  <a:pt x="3011515" y="2665291"/>
                  <a:pt x="3388659" y="2554065"/>
                  <a:pt x="3388659" y="1646812"/>
                </a:cubicBezTo>
                <a:cubicBezTo>
                  <a:pt x="3388659" y="958168"/>
                  <a:pt x="3136073" y="683567"/>
                  <a:pt x="2604398" y="683567"/>
                </a:cubicBezTo>
                <a:close/>
                <a:moveTo>
                  <a:pt x="0" y="0"/>
                </a:moveTo>
                <a:lnTo>
                  <a:pt x="3809999" y="0"/>
                </a:lnTo>
                <a:lnTo>
                  <a:pt x="3809999" y="3401019"/>
                </a:lnTo>
                <a:lnTo>
                  <a:pt x="0" y="3401019"/>
                </a:lnTo>
                <a:close/>
              </a:path>
            </a:pathLst>
          </a:custGeom>
          <a:solidFill>
            <a:schemeClr val="tx1"/>
          </a:solidFill>
          <a:ln w="6309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3" b="0" i="0" u="none" strike="noStrike" kern="1200" cap="none" spc="0" normalizeH="0" baseline="0" noProof="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52696011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B7029-3888-4226-B3EB-DDBE9DDB290B}"/>
              </a:ext>
            </a:extLst>
          </p:cNvPr>
          <p:cNvSpPr>
            <a:spLocks noGrp="1"/>
          </p:cNvSpPr>
          <p:nvPr>
            <p:ph type="title"/>
          </p:nvPr>
        </p:nvSpPr>
        <p:spPr>
          <a:xfrm>
            <a:off x="499363" y="-584200"/>
            <a:ext cx="11018520" cy="553998"/>
          </a:xfrm>
        </p:spPr>
        <p:txBody>
          <a:bodyPr/>
          <a:lstStyle/>
          <a:p>
            <a:r>
              <a:rPr lang="en-US">
                <a:solidFill>
                  <a:schemeClr val="bg1"/>
                </a:solidFill>
              </a:rPr>
              <a:t>Microsoft Customer Story - Jet.com</a:t>
            </a:r>
          </a:p>
        </p:txBody>
      </p:sp>
      <p:pic>
        <p:nvPicPr>
          <p:cNvPr id="4" name="Picture 3" descr="A person holding three empty packages of Jet.com.">
            <a:extLst>
              <a:ext uri="{FF2B5EF4-FFF2-40B4-BE49-F238E27FC236}">
                <a16:creationId xmlns:a16="http://schemas.microsoft.com/office/drawing/2014/main" id="{FE479A85-2CBD-4F9F-9CDD-DE666B1056BF}"/>
              </a:ext>
            </a:extLst>
          </p:cNvPr>
          <p:cNvPicPr>
            <a:picLocks noChangeAspect="1"/>
          </p:cNvPicPr>
          <p:nvPr/>
        </p:nvPicPr>
        <p:blipFill rotWithShape="1">
          <a:blip r:embed="rId3" cstate="email">
            <a:alphaModFix amt="4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9218" name="Picture 2" descr="Jet.com logo">
            <a:extLst>
              <a:ext uri="{FF2B5EF4-FFF2-40B4-BE49-F238E27FC236}">
                <a16:creationId xmlns:a16="http://schemas.microsoft.com/office/drawing/2014/main" id="{4A27222F-CC10-4E48-9E29-656FD31A6DCC}"/>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142089" y="3038569"/>
            <a:ext cx="1907822" cy="779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043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2330C19-E542-4ADA-8649-E58E6B9E27B5}"/>
              </a:ext>
            </a:extLst>
          </p:cNvPr>
          <p:cNvSpPr>
            <a:spLocks noGrp="1"/>
          </p:cNvSpPr>
          <p:nvPr>
            <p:ph type="title"/>
          </p:nvPr>
        </p:nvSpPr>
        <p:spPr>
          <a:xfrm>
            <a:off x="0" y="-584200"/>
            <a:ext cx="12192000" cy="553998"/>
          </a:xfrm>
        </p:spPr>
        <p:txBody>
          <a:bodyPr/>
          <a:lstStyle/>
          <a:p>
            <a:r>
              <a:rPr lang="en-US">
                <a:solidFill>
                  <a:schemeClr val="bg1"/>
                </a:solidFill>
              </a:rPr>
              <a:t>Microsoft Customer Story - Walgreens Boot Alliance (1 of 2)</a:t>
            </a:r>
          </a:p>
        </p:txBody>
      </p:sp>
      <p:pic>
        <p:nvPicPr>
          <p:cNvPr id="9" name="Picture 8" descr="Boxes of medicines arranged on shelves at a drugstore store.">
            <a:extLst>
              <a:ext uri="{FF2B5EF4-FFF2-40B4-BE49-F238E27FC236}">
                <a16:creationId xmlns:a16="http://schemas.microsoft.com/office/drawing/2014/main" id="{EB4D3E3B-2DAC-4749-A1F9-905E8CBA310D}"/>
              </a:ext>
            </a:extLst>
          </p:cNvPr>
          <p:cNvPicPr>
            <a:picLocks noChangeAspect="1"/>
          </p:cNvPicPr>
          <p:nvPr/>
        </p:nvPicPr>
        <p:blipFill rotWithShape="1">
          <a:blip r:embed="rId3" cstate="email">
            <a:alphaModFix amt="40000"/>
            <a:extLst>
              <a:ext uri="{28A0092B-C50C-407E-A947-70E740481C1C}">
                <a14:useLocalDpi xmlns:a14="http://schemas.microsoft.com/office/drawing/2010/main"/>
              </a:ext>
            </a:extLst>
          </a:blip>
          <a:srcRect/>
          <a:stretch/>
        </p:blipFill>
        <p:spPr>
          <a:xfrm flipH="1">
            <a:off x="0" y="0"/>
            <a:ext cx="12192000" cy="6858000"/>
          </a:xfrm>
          <a:prstGeom prst="rect">
            <a:avLst/>
          </a:prstGeom>
        </p:spPr>
      </p:pic>
      <p:pic>
        <p:nvPicPr>
          <p:cNvPr id="2" name="Picture 1" descr="Walgreens Boot Alliance logo">
            <a:extLst>
              <a:ext uri="{FF2B5EF4-FFF2-40B4-BE49-F238E27FC236}">
                <a16:creationId xmlns:a16="http://schemas.microsoft.com/office/drawing/2014/main" id="{DDC290B7-F799-4E9D-B617-9871E8A83A5A}"/>
              </a:ext>
            </a:extLst>
          </p:cNvPr>
          <p:cNvPicPr>
            <a:picLocks noChangeAspect="1"/>
          </p:cNvPicPr>
          <p:nvPr/>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a:xfrm>
            <a:off x="4291926" y="2894460"/>
            <a:ext cx="3608149" cy="1069081"/>
          </a:xfrm>
          <a:prstGeom prst="rect">
            <a:avLst/>
          </a:prstGeom>
        </p:spPr>
      </p:pic>
    </p:spTree>
    <p:extLst>
      <p:ext uri="{BB962C8B-B14F-4D97-AF65-F5344CB8AC3E}">
        <p14:creationId xmlns:p14="http://schemas.microsoft.com/office/powerpoint/2010/main" val="18416879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5B7C33B-6ED6-4881-98A4-454271B7CCF2}"/>
              </a:ext>
            </a:extLst>
          </p:cNvPr>
          <p:cNvSpPr>
            <a:spLocks noGrp="1"/>
          </p:cNvSpPr>
          <p:nvPr>
            <p:ph type="title"/>
          </p:nvPr>
        </p:nvSpPr>
        <p:spPr>
          <a:xfrm>
            <a:off x="499363" y="-584200"/>
            <a:ext cx="11018520" cy="553998"/>
          </a:xfrm>
        </p:spPr>
        <p:txBody>
          <a:bodyPr/>
          <a:lstStyle/>
          <a:p>
            <a:r>
              <a:rPr lang="en-US">
                <a:solidFill>
                  <a:schemeClr val="bg1"/>
                </a:solidFill>
              </a:rPr>
              <a:t>Microsoft Customer Story - Starbucks (2 of 2)</a:t>
            </a:r>
          </a:p>
        </p:txBody>
      </p:sp>
      <p:pic>
        <p:nvPicPr>
          <p:cNvPr id="2" name="Picture 1" descr="A Starbucks employee serving a beverage to a customer.">
            <a:extLst>
              <a:ext uri="{FF2B5EF4-FFF2-40B4-BE49-F238E27FC236}">
                <a16:creationId xmlns:a16="http://schemas.microsoft.com/office/drawing/2014/main" id="{84F61F35-EF80-4C9E-B7BD-02F9ECC60EBB}"/>
              </a:ext>
            </a:extLst>
          </p:cNvPr>
          <p:cNvPicPr>
            <a:picLocks noChangeAspect="1"/>
          </p:cNvPicPr>
          <p:nvPr/>
        </p:nvPicPr>
        <p:blipFill rotWithShape="1">
          <a:blip r:embed="rId3" cstate="email">
            <a:alphaModFix amt="60000"/>
            <a:extLst>
              <a:ext uri="{28A0092B-C50C-407E-A947-70E740481C1C}">
                <a14:useLocalDpi xmlns:a14="http://schemas.microsoft.com/office/drawing/2010/main"/>
              </a:ext>
            </a:extLst>
          </a:blip>
          <a:srcRect/>
          <a:stretch/>
        </p:blipFill>
        <p:spPr>
          <a:xfrm>
            <a:off x="0" y="0"/>
            <a:ext cx="12191984" cy="6857991"/>
          </a:xfrm>
          <a:prstGeom prst="rect">
            <a:avLst/>
          </a:prstGeom>
        </p:spPr>
      </p:pic>
      <p:pic>
        <p:nvPicPr>
          <p:cNvPr id="5" name="Picture 4" descr="Starbucks™ logo">
            <a:extLst>
              <a:ext uri="{FF2B5EF4-FFF2-40B4-BE49-F238E27FC236}">
                <a16:creationId xmlns:a16="http://schemas.microsoft.com/office/drawing/2014/main" id="{F558FB2F-54D8-45B7-8AE8-4FBE3685449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l="24625" r="24625"/>
          <a:stretch/>
        </p:blipFill>
        <p:spPr>
          <a:xfrm>
            <a:off x="5254171" y="2587171"/>
            <a:ext cx="1683658" cy="1683658"/>
          </a:xfrm>
          <a:prstGeom prst="rect">
            <a:avLst/>
          </a:prstGeom>
        </p:spPr>
      </p:pic>
    </p:spTree>
    <p:extLst>
      <p:ext uri="{BB962C8B-B14F-4D97-AF65-F5344CB8AC3E}">
        <p14:creationId xmlns:p14="http://schemas.microsoft.com/office/powerpoint/2010/main" val="404100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A2193-843C-40B5-A3E5-8E84C2FB590F}"/>
              </a:ext>
            </a:extLst>
          </p:cNvPr>
          <p:cNvSpPr>
            <a:spLocks noGrp="1"/>
          </p:cNvSpPr>
          <p:nvPr>
            <p:ph type="title"/>
          </p:nvPr>
        </p:nvSpPr>
        <p:spPr>
          <a:xfrm>
            <a:off x="499363" y="-584200"/>
            <a:ext cx="11018520" cy="553998"/>
          </a:xfrm>
        </p:spPr>
        <p:txBody>
          <a:bodyPr/>
          <a:lstStyle/>
          <a:p>
            <a:r>
              <a:rPr lang="en-US">
                <a:solidFill>
                  <a:schemeClr val="bg1"/>
                </a:solidFill>
              </a:rPr>
              <a:t>Microsoft Customer Story - ASOS</a:t>
            </a:r>
          </a:p>
        </p:txBody>
      </p:sp>
      <p:pic>
        <p:nvPicPr>
          <p:cNvPr id="7" name="Picture 6" descr="Apparel hanging on a garment display stand.">
            <a:extLst>
              <a:ext uri="{FF2B5EF4-FFF2-40B4-BE49-F238E27FC236}">
                <a16:creationId xmlns:a16="http://schemas.microsoft.com/office/drawing/2014/main" id="{A2214549-22C4-40E3-B1B2-DBD92D8C2B1A}"/>
              </a:ext>
            </a:extLst>
          </p:cNvPr>
          <p:cNvPicPr>
            <a:picLocks noChangeAspect="1"/>
          </p:cNvPicPr>
          <p:nvPr/>
        </p:nvPicPr>
        <p:blipFill rotWithShape="1">
          <a:blip r:embed="rId3" cstate="email">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3074" name="Picture 2" descr="ASOS logo">
            <a:extLst>
              <a:ext uri="{FF2B5EF4-FFF2-40B4-BE49-F238E27FC236}">
                <a16:creationId xmlns:a16="http://schemas.microsoft.com/office/drawing/2014/main" id="{553B47B1-EC01-4521-96BE-1FC71B70EBDC}"/>
              </a:ext>
            </a:extLst>
          </p:cNvPr>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4920343" y="3086849"/>
            <a:ext cx="2351314" cy="684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841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1"/>
              </a:ext>
            </a:extLst>
          </p:cNvPr>
          <p:cNvSpPr>
            <a:spLocks noGrp="1"/>
          </p:cNvSpPr>
          <p:nvPr>
            <p:ph type="title"/>
          </p:nvPr>
        </p:nvSpPr>
        <p:spPr>
          <a:xfrm>
            <a:off x="588263" y="457200"/>
            <a:ext cx="11018520" cy="1107996"/>
          </a:xfrm>
        </p:spPr>
        <p:txBody>
          <a:bodyPr/>
          <a:lstStyle/>
          <a:p>
            <a:r>
              <a:rPr lang="en-US" dirty="0"/>
              <a:t>Today’s </a:t>
            </a:r>
            <a:br>
              <a:rPr lang="en-US" dirty="0"/>
            </a:br>
            <a:r>
              <a:rPr lang="en-US" dirty="0"/>
              <a:t>data realities </a:t>
            </a:r>
          </a:p>
        </p:txBody>
      </p:sp>
      <p:sp>
        <p:nvSpPr>
          <p:cNvPr id="3" name="Title 1">
            <a:extLst>
              <a:ext uri="{FF2B5EF4-FFF2-40B4-BE49-F238E27FC236}">
                <a16:creationId xmlns:a16="http://schemas.microsoft.com/office/drawing/2014/main" id="{9A545FEF-6F80-4E8B-46AC-251D9C77DE9F}"/>
              </a:ext>
              <a:ext uri="{C183D7F6-B498-43B3-948B-1728B52AA6E4}">
                <adec:decorative xmlns:adec="http://schemas.microsoft.com/office/drawing/2017/decorative" val="1"/>
              </a:ext>
            </a:extLst>
          </p:cNvPr>
          <p:cNvSpPr txBox="1">
            <a:spLocks/>
          </p:cNvSpPr>
          <p:nvPr/>
        </p:nvSpPr>
        <p:spPr>
          <a:xfrm>
            <a:off x="612266" y="396448"/>
            <a:ext cx="5009830" cy="1218795"/>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914367">
              <a:lnSpc>
                <a:spcPct val="90000"/>
              </a:lnSpc>
              <a:spcBef>
                <a:spcPts val="0"/>
              </a:spcBef>
            </a:pPr>
            <a:endParaRPr lang="en-US"/>
          </a:p>
        </p:txBody>
      </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sp>
        <p:nvSpPr>
          <p:cNvPr id="6" name="Content Placeholder 5">
            <a:extLst>
              <a:ext uri="{FF2B5EF4-FFF2-40B4-BE49-F238E27FC236}">
                <a16:creationId xmlns:a16="http://schemas.microsoft.com/office/drawing/2014/main" id="{3DAB69AE-CF9E-4546-F687-F30FAE484561}"/>
              </a:ext>
              <a:ext uri="{C183D7F6-B498-43B3-948B-1728B52AA6E4}">
                <adec:decorative xmlns:adec="http://schemas.microsoft.com/office/drawing/2017/decorative" val="1"/>
              </a:ext>
            </a:extLst>
          </p:cNvPr>
          <p:cNvSpPr txBox="1">
            <a:spLocks/>
          </p:cNvSpPr>
          <p:nvPr/>
        </p:nvSpPr>
        <p:spPr>
          <a:xfrm>
            <a:off x="719596" y="2053908"/>
            <a:ext cx="3466510" cy="551696"/>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What </a:t>
            </a:r>
            <a:r>
              <a:rPr lang="en-US" sz="2000">
                <a:gradFill>
                  <a:gsLst>
                    <a:gs pos="98947">
                      <a:srgbClr val="50E6FF"/>
                    </a:gs>
                    <a:gs pos="74000">
                      <a:srgbClr val="50E6FF"/>
                    </a:gs>
                  </a:gsLst>
                  <a:lin ang="18900000" scaled="1"/>
                </a:gradFill>
                <a:latin typeface="Segoe UI Semibold"/>
                <a:cs typeface="+mn-cs"/>
              </a:rPr>
              <a:t>data</a:t>
            </a:r>
            <a:r>
              <a:rPr lang="en-US" sz="2000">
                <a:gradFill>
                  <a:gsLst>
                    <a:gs pos="97895">
                      <a:srgbClr val="FFFFFF"/>
                    </a:gs>
                    <a:gs pos="50000">
                      <a:srgbClr val="FFFFFF"/>
                    </a:gs>
                  </a:gsLst>
                  <a:lin ang="18900000" scaled="1"/>
                </a:gradFill>
                <a:latin typeface="Segoe UI Semibold"/>
                <a:cs typeface="+mn-cs"/>
              </a:rPr>
              <a:t> do I have?</a:t>
            </a:r>
            <a:endParaRPr lang="en-US"/>
          </a:p>
        </p:txBody>
      </p:sp>
      <p:sp>
        <p:nvSpPr>
          <p:cNvPr id="7" name="Content Placeholder 6">
            <a:extLst>
              <a:ext uri="{FF2B5EF4-FFF2-40B4-BE49-F238E27FC236}">
                <a16:creationId xmlns:a16="http://schemas.microsoft.com/office/drawing/2014/main" id="{D2EF2EAC-3DD1-721D-D4A5-80F0052BA0D3}"/>
              </a:ext>
              <a:ext uri="{C183D7F6-B498-43B3-948B-1728B52AA6E4}">
                <adec:decorative xmlns:adec="http://schemas.microsoft.com/office/drawing/2017/decorative" val="1"/>
              </a:ext>
            </a:extLst>
          </p:cNvPr>
          <p:cNvSpPr txBox="1">
            <a:spLocks/>
          </p:cNvSpPr>
          <p:nvPr/>
        </p:nvSpPr>
        <p:spPr>
          <a:xfrm>
            <a:off x="714661" y="2707787"/>
            <a:ext cx="2951327" cy="399062"/>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Is it </a:t>
            </a:r>
            <a:r>
              <a:rPr lang="en-US" sz="2000">
                <a:gradFill>
                  <a:gsLst>
                    <a:gs pos="98947">
                      <a:srgbClr val="50E6FF"/>
                    </a:gs>
                    <a:gs pos="74000">
                      <a:srgbClr val="50E6FF"/>
                    </a:gs>
                  </a:gsLst>
                  <a:lin ang="18900000" scaled="1"/>
                </a:gradFill>
                <a:latin typeface="Segoe UI Semibold"/>
                <a:cs typeface="+mn-cs"/>
              </a:rPr>
              <a:t>trustworthy?</a:t>
            </a:r>
            <a:endParaRPr lang="en-US"/>
          </a:p>
        </p:txBody>
      </p:sp>
      <p:sp>
        <p:nvSpPr>
          <p:cNvPr id="8" name="Content Placeholder 7">
            <a:extLst>
              <a:ext uri="{FF2B5EF4-FFF2-40B4-BE49-F238E27FC236}">
                <a16:creationId xmlns:a16="http://schemas.microsoft.com/office/drawing/2014/main" id="{A5C8D08A-4337-137B-A6E5-9DDD3B79B6FB}"/>
              </a:ext>
              <a:ext uri="{C183D7F6-B498-43B3-948B-1728B52AA6E4}">
                <adec:decorative xmlns:adec="http://schemas.microsoft.com/office/drawing/2017/decorative" val="1"/>
              </a:ext>
            </a:extLst>
          </p:cNvPr>
          <p:cNvSpPr txBox="1">
            <a:spLocks/>
          </p:cNvSpPr>
          <p:nvPr/>
        </p:nvSpPr>
        <p:spPr>
          <a:xfrm>
            <a:off x="720273" y="3401998"/>
            <a:ext cx="4283837" cy="615553"/>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8947">
                      <a:srgbClr val="50E6FF"/>
                    </a:gs>
                    <a:gs pos="74000">
                      <a:srgbClr val="50E6FF"/>
                    </a:gs>
                  </a:gsLst>
                  <a:lin ang="18900000" scaled="1"/>
                </a:gradFill>
                <a:latin typeface="Segoe UI Semibold"/>
                <a:cs typeface="+mn-cs"/>
              </a:rPr>
              <a:t>Can people access the data</a:t>
            </a:r>
            <a:r>
              <a:rPr lang="en-US" sz="2000">
                <a:gradFill>
                  <a:gsLst>
                    <a:gs pos="97895">
                      <a:srgbClr val="FFFFFF"/>
                    </a:gs>
                    <a:gs pos="50000">
                      <a:srgbClr val="FFFFFF"/>
                    </a:gs>
                  </a:gsLst>
                  <a:lin ang="18900000" scaled="1"/>
                </a:gradFill>
                <a:latin typeface="Segoe UI Semibold"/>
                <a:cs typeface="+mn-cs"/>
              </a:rPr>
              <a:t> needed</a:t>
            </a:r>
            <a:br>
              <a:rPr lang="en-US" sz="2000">
                <a:gradFill>
                  <a:gsLst>
                    <a:gs pos="97895">
                      <a:srgbClr val="FFFFFF"/>
                    </a:gs>
                    <a:gs pos="50000">
                      <a:srgbClr val="FFFFFF"/>
                    </a:gs>
                  </a:gsLst>
                  <a:lin ang="18900000" scaled="1"/>
                </a:gradFill>
                <a:latin typeface="Segoe UI Semibold"/>
                <a:cs typeface="+mn-cs"/>
              </a:rPr>
            </a:br>
            <a:r>
              <a:rPr lang="en-US" sz="2000">
                <a:gradFill>
                  <a:gsLst>
                    <a:gs pos="97895">
                      <a:srgbClr val="FFFFFF"/>
                    </a:gs>
                    <a:gs pos="50000">
                      <a:srgbClr val="FFFFFF"/>
                    </a:gs>
                  </a:gsLst>
                  <a:lin ang="18900000" scaled="1"/>
                </a:gradFill>
                <a:latin typeface="Segoe UI Semibold"/>
                <a:cs typeface="+mn-cs"/>
              </a:rPr>
              <a:t>to make the right decisions?</a:t>
            </a:r>
            <a:endParaRPr lang="en-US"/>
          </a:p>
        </p:txBody>
      </p:sp>
      <p:sp>
        <p:nvSpPr>
          <p:cNvPr id="9" name="Content Placeholder 8">
            <a:extLst>
              <a:ext uri="{FF2B5EF4-FFF2-40B4-BE49-F238E27FC236}">
                <a16:creationId xmlns:a16="http://schemas.microsoft.com/office/drawing/2014/main" id="{624BDC99-53C7-C34B-BAEC-0853E548ACC4}"/>
              </a:ext>
              <a:ext uri="{C183D7F6-B498-43B3-948B-1728B52AA6E4}">
                <adec:decorative xmlns:adec="http://schemas.microsoft.com/office/drawing/2017/decorative" val="1"/>
              </a:ext>
            </a:extLst>
          </p:cNvPr>
          <p:cNvSpPr txBox="1">
            <a:spLocks/>
          </p:cNvSpPr>
          <p:nvPr/>
        </p:nvSpPr>
        <p:spPr>
          <a:xfrm>
            <a:off x="720272" y="4505961"/>
            <a:ext cx="4283837" cy="662871"/>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How can I </a:t>
            </a:r>
            <a:r>
              <a:rPr lang="en-US" sz="2000">
                <a:gradFill>
                  <a:gsLst>
                    <a:gs pos="98947">
                      <a:srgbClr val="50E6FF"/>
                    </a:gs>
                    <a:gs pos="74000">
                      <a:srgbClr val="50E6FF"/>
                    </a:gs>
                  </a:gsLst>
                  <a:lin ang="18900000" scaled="1"/>
                </a:gradFill>
                <a:latin typeface="Segoe UI Semibold"/>
                <a:cs typeface="+mn-cs"/>
              </a:rPr>
              <a:t>enable faster</a:t>
            </a:r>
            <a:br>
              <a:rPr lang="en-US" sz="2000">
                <a:gradFill>
                  <a:gsLst>
                    <a:gs pos="98947">
                      <a:srgbClr val="50E6FF"/>
                    </a:gs>
                    <a:gs pos="74000">
                      <a:srgbClr val="50E6FF"/>
                    </a:gs>
                  </a:gsLst>
                  <a:lin ang="18900000" scaled="1"/>
                </a:gradFill>
                <a:latin typeface="Segoe UI Semibold"/>
                <a:cs typeface="+mn-cs"/>
              </a:rPr>
            </a:br>
            <a:r>
              <a:rPr lang="en-US" sz="2000">
                <a:gradFill>
                  <a:gsLst>
                    <a:gs pos="98947">
                      <a:srgbClr val="50E6FF"/>
                    </a:gs>
                    <a:gs pos="74000">
                      <a:srgbClr val="50E6FF"/>
                    </a:gs>
                  </a:gsLst>
                  <a:lin ang="18900000" scaled="1"/>
                </a:gradFill>
                <a:latin typeface="Segoe UI Semibold"/>
                <a:cs typeface="+mn-cs"/>
              </a:rPr>
              <a:t>business insights?</a:t>
            </a:r>
            <a:endParaRPr lang="en-US"/>
          </a:p>
        </p:txBody>
      </p:sp>
      <p:sp>
        <p:nvSpPr>
          <p:cNvPr id="10" name="Content Placeholder 9">
            <a:extLst>
              <a:ext uri="{FF2B5EF4-FFF2-40B4-BE49-F238E27FC236}">
                <a16:creationId xmlns:a16="http://schemas.microsoft.com/office/drawing/2014/main" id="{E0E4F26F-D7F1-FA80-E0AE-B66FD693FD79}"/>
              </a:ext>
              <a:ext uri="{C183D7F6-B498-43B3-948B-1728B52AA6E4}">
                <adec:decorative xmlns:adec="http://schemas.microsoft.com/office/drawing/2017/decorative" val="1"/>
              </a:ext>
            </a:extLst>
          </p:cNvPr>
          <p:cNvSpPr txBox="1">
            <a:spLocks/>
          </p:cNvSpPr>
          <p:nvPr/>
        </p:nvSpPr>
        <p:spPr>
          <a:xfrm>
            <a:off x="722243" y="5654451"/>
            <a:ext cx="4378263" cy="233868"/>
          </a:xfrm>
          <a:prstGeom prst="rect">
            <a:avLst/>
          </a:prstGeom>
        </p:spPr>
        <p:txBody>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4367">
              <a:spcBef>
                <a:spcPts val="0"/>
              </a:spcBef>
              <a:buSzTx/>
              <a:buFont typeface="Wingdings" panose="05000000000000000000" pitchFamily="2" charset="2"/>
              <a:buNone/>
            </a:pPr>
            <a:r>
              <a:rPr lang="en-US" sz="2000">
                <a:gradFill>
                  <a:gsLst>
                    <a:gs pos="97895">
                      <a:srgbClr val="FFFFFF"/>
                    </a:gs>
                    <a:gs pos="50000">
                      <a:srgbClr val="FFFFFF"/>
                    </a:gs>
                  </a:gsLst>
                  <a:lin ang="18900000" scaled="1"/>
                </a:gradFill>
                <a:latin typeface="Segoe UI Semibold"/>
                <a:cs typeface="+mn-cs"/>
              </a:rPr>
              <a:t>What’s my </a:t>
            </a:r>
            <a:r>
              <a:rPr lang="en-US" sz="2000">
                <a:gradFill>
                  <a:gsLst>
                    <a:gs pos="98947">
                      <a:srgbClr val="50E6FF"/>
                    </a:gs>
                    <a:gs pos="74000">
                      <a:srgbClr val="50E6FF"/>
                    </a:gs>
                  </a:gsLst>
                  <a:lin ang="18900000" scaled="1"/>
                </a:gradFill>
                <a:latin typeface="Segoe UI Semibold"/>
                <a:cs typeface="+mn-cs"/>
              </a:rPr>
              <a:t>compliance exposure?</a:t>
            </a:r>
            <a:endParaRPr lang="en-US"/>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459456" y="33401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Analytics</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6865793" y="196885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353943" y="4580000"/>
            <a:ext cx="216639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defTabSz="914367">
                <a:defRPr/>
              </a:pPr>
              <a:endParaRPr lang="en-US" sz="1765">
                <a:solidFill>
                  <a:srgbClr val="FFFFFF"/>
                </a:solidFill>
                <a:latin typeface="Segoe UI"/>
              </a:endParaRPr>
            </a:p>
          </p:txBody>
        </p:sp>
      </p:gr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a:solidFill>
                <a:srgbClr val="FFFFFF"/>
              </a:solidFill>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1576175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3.33333E-6 -1.2963E-6 L 3.33333E-6 0.03542 " pathEditMode="relative" rAng="0" ptsTypes="AA">
                                      <p:cBhvr>
                                        <p:cTn id="34" dur="700" spd="-100000" fill="hold"/>
                                        <p:tgtEl>
                                          <p:spTgt spid="80"/>
                                        </p:tgtEl>
                                        <p:attrNameLst>
                                          <p:attrName>ppt_x</p:attrName>
                                          <p:attrName>ppt_y</p:attrName>
                                        </p:attrNameLst>
                                      </p:cBhvr>
                                      <p:rCtr x="0" y="1771"/>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p:stCondLst>
                                    <p:cond delay="800"/>
                                  </p:stCondLst>
                                  <p:childTnLst>
                                    <p:set>
                                      <p:cBhvr>
                                        <p:cTn id="224" dur="1" fill="hold">
                                          <p:stCondLst>
                                            <p:cond delay="0"/>
                                          </p:stCondLst>
                                        </p:cTn>
                                        <p:tgtEl>
                                          <p:spTgt spid="6"/>
                                        </p:tgtEl>
                                        <p:attrNameLst>
                                          <p:attrName>style.visibility</p:attrName>
                                        </p:attrNameLst>
                                      </p:cBhvr>
                                      <p:to>
                                        <p:strVal val="visible"/>
                                      </p:to>
                                    </p:set>
                                    <p:animEffect transition="in" filter="fade">
                                      <p:cBhvr>
                                        <p:cTn id="225" dur="500"/>
                                        <p:tgtEl>
                                          <p:spTgt spid="6"/>
                                        </p:tgtEl>
                                      </p:cBhvr>
                                    </p:animEffect>
                                  </p:childTnLst>
                                </p:cTn>
                              </p:par>
                              <p:par>
                                <p:cTn id="226" presetID="42" presetClass="path" presetSubtype="0" decel="100000" fill="hold" grpId="1" nodeType="withEffect">
                                  <p:stCondLst>
                                    <p:cond delay="800"/>
                                  </p:stCondLst>
                                  <p:childTnLst>
                                    <p:animMotion origin="layout" path="M -1.875E-6 -3.33333E-6 L -1.875E-6 0.03542 " pathEditMode="relative" rAng="0" ptsTypes="AA">
                                      <p:cBhvr>
                                        <p:cTn id="227" dur="700" spd="-100000" fill="hold"/>
                                        <p:tgtEl>
                                          <p:spTgt spid="6"/>
                                        </p:tgtEl>
                                        <p:attrNameLst>
                                          <p:attrName>ppt_x</p:attrName>
                                          <p:attrName>ppt_y</p:attrName>
                                        </p:attrNameLst>
                                      </p:cBhvr>
                                      <p:rCtr x="0" y="1759"/>
                                    </p:animMotion>
                                  </p:childTnLst>
                                </p:cTn>
                              </p:par>
                              <p:par>
                                <p:cTn id="228" presetID="10" presetClass="entr" presetSubtype="0" fill="hold" grpId="0" nodeType="withEffect">
                                  <p:stCondLst>
                                    <p:cond delay="850"/>
                                  </p:stCondLst>
                                  <p:childTnLst>
                                    <p:set>
                                      <p:cBhvr>
                                        <p:cTn id="229" dur="1" fill="hold">
                                          <p:stCondLst>
                                            <p:cond delay="0"/>
                                          </p:stCondLst>
                                        </p:cTn>
                                        <p:tgtEl>
                                          <p:spTgt spid="7"/>
                                        </p:tgtEl>
                                        <p:attrNameLst>
                                          <p:attrName>style.visibility</p:attrName>
                                        </p:attrNameLst>
                                      </p:cBhvr>
                                      <p:to>
                                        <p:strVal val="visible"/>
                                      </p:to>
                                    </p:set>
                                    <p:animEffect transition="in" filter="fade">
                                      <p:cBhvr>
                                        <p:cTn id="230" dur="500"/>
                                        <p:tgtEl>
                                          <p:spTgt spid="7"/>
                                        </p:tgtEl>
                                      </p:cBhvr>
                                    </p:animEffect>
                                  </p:childTnLst>
                                </p:cTn>
                              </p:par>
                              <p:par>
                                <p:cTn id="231" presetID="42" presetClass="path" presetSubtype="0" decel="100000" fill="hold" grpId="1" nodeType="withEffect">
                                  <p:stCondLst>
                                    <p:cond delay="850"/>
                                  </p:stCondLst>
                                  <p:childTnLst>
                                    <p:animMotion origin="layout" path="M 2.70833E-6 -2.59259E-6 L 2.70833E-6 0.03542 " pathEditMode="relative" rAng="0" ptsTypes="AA">
                                      <p:cBhvr>
                                        <p:cTn id="232" dur="700" spd="-100000" fill="hold"/>
                                        <p:tgtEl>
                                          <p:spTgt spid="7"/>
                                        </p:tgtEl>
                                        <p:attrNameLst>
                                          <p:attrName>ppt_x</p:attrName>
                                          <p:attrName>ppt_y</p:attrName>
                                        </p:attrNameLst>
                                      </p:cBhvr>
                                      <p:rCtr x="0" y="1759"/>
                                    </p:animMotion>
                                  </p:childTnLst>
                                </p:cTn>
                              </p:par>
                              <p:par>
                                <p:cTn id="233" presetID="10" presetClass="entr" presetSubtype="0" fill="hold" grpId="0" nodeType="withEffect">
                                  <p:stCondLst>
                                    <p:cond delay="900"/>
                                  </p:stCondLst>
                                  <p:childTnLst>
                                    <p:set>
                                      <p:cBhvr>
                                        <p:cTn id="234" dur="1" fill="hold">
                                          <p:stCondLst>
                                            <p:cond delay="0"/>
                                          </p:stCondLst>
                                        </p:cTn>
                                        <p:tgtEl>
                                          <p:spTgt spid="8"/>
                                        </p:tgtEl>
                                        <p:attrNameLst>
                                          <p:attrName>style.visibility</p:attrName>
                                        </p:attrNameLst>
                                      </p:cBhvr>
                                      <p:to>
                                        <p:strVal val="visible"/>
                                      </p:to>
                                    </p:set>
                                    <p:animEffect transition="in" filter="fade">
                                      <p:cBhvr>
                                        <p:cTn id="235" dur="500"/>
                                        <p:tgtEl>
                                          <p:spTgt spid="8"/>
                                        </p:tgtEl>
                                      </p:cBhvr>
                                    </p:animEffect>
                                  </p:childTnLst>
                                </p:cTn>
                              </p:par>
                              <p:par>
                                <p:cTn id="236" presetID="42" presetClass="path" presetSubtype="0" decel="100000" fill="hold" grpId="1" nodeType="withEffect">
                                  <p:stCondLst>
                                    <p:cond delay="900"/>
                                  </p:stCondLst>
                                  <p:childTnLst>
                                    <p:animMotion origin="layout" path="M 4.375E-6 -2.22222E-6 L 4.375E-6 0.03542 " pathEditMode="relative" rAng="0" ptsTypes="AA">
                                      <p:cBhvr>
                                        <p:cTn id="237" dur="700" spd="-100000" fill="hold"/>
                                        <p:tgtEl>
                                          <p:spTgt spid="8"/>
                                        </p:tgtEl>
                                        <p:attrNameLst>
                                          <p:attrName>ppt_x</p:attrName>
                                          <p:attrName>ppt_y</p:attrName>
                                        </p:attrNameLst>
                                      </p:cBhvr>
                                      <p:rCtr x="0" y="1759"/>
                                    </p:animMotion>
                                  </p:childTnLst>
                                </p:cTn>
                              </p:par>
                              <p:par>
                                <p:cTn id="238" presetID="10" presetClass="entr" presetSubtype="0" fill="hold" grpId="0" nodeType="withEffect">
                                  <p:stCondLst>
                                    <p:cond delay="950"/>
                                  </p:stCondLst>
                                  <p:childTnLst>
                                    <p:set>
                                      <p:cBhvr>
                                        <p:cTn id="239" dur="1" fill="hold">
                                          <p:stCondLst>
                                            <p:cond delay="0"/>
                                          </p:stCondLst>
                                        </p:cTn>
                                        <p:tgtEl>
                                          <p:spTgt spid="9"/>
                                        </p:tgtEl>
                                        <p:attrNameLst>
                                          <p:attrName>style.visibility</p:attrName>
                                        </p:attrNameLst>
                                      </p:cBhvr>
                                      <p:to>
                                        <p:strVal val="visible"/>
                                      </p:to>
                                    </p:set>
                                    <p:animEffect transition="in" filter="fade">
                                      <p:cBhvr>
                                        <p:cTn id="240" dur="500"/>
                                        <p:tgtEl>
                                          <p:spTgt spid="9"/>
                                        </p:tgtEl>
                                      </p:cBhvr>
                                    </p:animEffect>
                                  </p:childTnLst>
                                </p:cTn>
                              </p:par>
                              <p:par>
                                <p:cTn id="241" presetID="42" presetClass="path" presetSubtype="0" decel="100000" fill="hold" grpId="1" nodeType="withEffect">
                                  <p:stCondLst>
                                    <p:cond delay="950"/>
                                  </p:stCondLst>
                                  <p:childTnLst>
                                    <p:animMotion origin="layout" path="M 4.375E-6 -4.07407E-6 L 4.375E-6 0.03542 " pathEditMode="relative" rAng="0" ptsTypes="AA">
                                      <p:cBhvr>
                                        <p:cTn id="242" dur="700" spd="-100000" fill="hold"/>
                                        <p:tgtEl>
                                          <p:spTgt spid="9"/>
                                        </p:tgtEl>
                                        <p:attrNameLst>
                                          <p:attrName>ppt_x</p:attrName>
                                          <p:attrName>ppt_y</p:attrName>
                                        </p:attrNameLst>
                                      </p:cBhvr>
                                      <p:rCtr x="0" y="1759"/>
                                    </p:animMotion>
                                  </p:childTnLst>
                                </p:cTn>
                              </p:par>
                              <p:par>
                                <p:cTn id="243" presetID="10" presetClass="entr" presetSubtype="0" fill="hold" grpId="0" nodeType="withEffect">
                                  <p:stCondLst>
                                    <p:cond delay="1000"/>
                                  </p:stCondLst>
                                  <p:childTnLst>
                                    <p:set>
                                      <p:cBhvr>
                                        <p:cTn id="244" dur="1" fill="hold">
                                          <p:stCondLst>
                                            <p:cond delay="0"/>
                                          </p:stCondLst>
                                        </p:cTn>
                                        <p:tgtEl>
                                          <p:spTgt spid="10"/>
                                        </p:tgtEl>
                                        <p:attrNameLst>
                                          <p:attrName>style.visibility</p:attrName>
                                        </p:attrNameLst>
                                      </p:cBhvr>
                                      <p:to>
                                        <p:strVal val="visible"/>
                                      </p:to>
                                    </p:set>
                                    <p:animEffect transition="in" filter="fade">
                                      <p:cBhvr>
                                        <p:cTn id="245" dur="500"/>
                                        <p:tgtEl>
                                          <p:spTgt spid="10"/>
                                        </p:tgtEl>
                                      </p:cBhvr>
                                    </p:animEffect>
                                  </p:childTnLst>
                                </p:cTn>
                              </p:par>
                              <p:par>
                                <p:cTn id="246" presetID="42" presetClass="path" presetSubtype="0" decel="100000" fill="hold" grpId="1" nodeType="withEffect">
                                  <p:stCondLst>
                                    <p:cond delay="1000"/>
                                  </p:stCondLst>
                                  <p:childTnLst>
                                    <p:animMotion origin="layout" path="M -2.08333E-6 4.81481E-6 L -2.08333E-6 0.03541 " pathEditMode="relative" rAng="0" ptsTypes="AA">
                                      <p:cBhvr>
                                        <p:cTn id="247" dur="700" spd="-100000" fill="hold"/>
                                        <p:tgtEl>
                                          <p:spTgt spid="10"/>
                                        </p:tgtEl>
                                        <p:attrNameLst>
                                          <p:attrName>ppt_x</p:attrName>
                                          <p:attrName>ppt_y</p:attrName>
                                        </p:attrNameLst>
                                      </p:cBhvr>
                                      <p:rCtr x="0" y="1759"/>
                                    </p:animMotion>
                                  </p:childTnLst>
                                </p:cTn>
                              </p:par>
                              <p:par>
                                <p:cTn id="248" presetID="10" presetClass="entr" presetSubtype="0" fill="hold" grpId="0" nodeType="withEffect" nodePh="1">
                                  <p:stCondLst>
                                    <p:cond delay="0"/>
                                  </p:stCondLst>
                                  <p:endCondLst>
                                    <p:cond evt="begin" delay="0">
                                      <p:tn val="248"/>
                                    </p:cond>
                                  </p:endCondLst>
                                  <p:childTnLst>
                                    <p:set>
                                      <p:cBhvr>
                                        <p:cTn id="249" dur="1" fill="hold">
                                          <p:stCondLst>
                                            <p:cond delay="0"/>
                                          </p:stCondLst>
                                        </p:cTn>
                                        <p:tgtEl>
                                          <p:spTgt spid="3"/>
                                        </p:tgtEl>
                                        <p:attrNameLst>
                                          <p:attrName>style.visibility</p:attrName>
                                        </p:attrNameLst>
                                      </p:cBhvr>
                                      <p:to>
                                        <p:strVal val="visible"/>
                                      </p:to>
                                    </p:set>
                                    <p:animEffect transition="in" filter="fade">
                                      <p:cBhvr>
                                        <p:cTn id="250" dur="500"/>
                                        <p:tgtEl>
                                          <p:spTgt spid="3"/>
                                        </p:tgtEl>
                                      </p:cBhvr>
                                    </p:animEffect>
                                  </p:childTnLst>
                                </p:cTn>
                              </p:par>
                              <p:par>
                                <p:cTn id="251" presetID="42" presetClass="path" presetSubtype="0" decel="100000" fill="hold" grpId="1" nodeType="withEffect" nodePh="1">
                                  <p:stCondLst>
                                    <p:cond delay="0"/>
                                  </p:stCondLst>
                                  <p:endCondLst>
                                    <p:cond evt="begin" delay="0">
                                      <p:tn val="251"/>
                                    </p:cond>
                                  </p:endCondLst>
                                  <p:childTnLst>
                                    <p:animMotion origin="layout" path="M 1.04167E-6 2.22222E-6 L 1.04167E-6 0.03541 " pathEditMode="relative" rAng="0" ptsTypes="AA">
                                      <p:cBhvr>
                                        <p:cTn id="252" dur="700" spd="-100000" fill="hold"/>
                                        <p:tgtEl>
                                          <p:spTgt spid="3"/>
                                        </p:tgtEl>
                                        <p:attrNameLst>
                                          <p:attrName>ppt_x</p:attrName>
                                          <p:attrName>ppt_y</p:attrName>
                                        </p:attrNameLst>
                                      </p:cBhvr>
                                      <p:rCtr x="0" y="1759"/>
                                    </p:animMotion>
                                  </p:childTnLst>
                                </p:cTn>
                              </p:par>
                              <p:par>
                                <p:cTn id="253" presetID="10" presetClass="entr" presetSubtype="0" fill="hold" grpId="0" nodeType="withEffect">
                                  <p:stCondLst>
                                    <p:cond delay="100"/>
                                  </p:stCondLst>
                                  <p:childTnLst>
                                    <p:set>
                                      <p:cBhvr>
                                        <p:cTn id="254" dur="1" fill="hold">
                                          <p:stCondLst>
                                            <p:cond delay="0"/>
                                          </p:stCondLst>
                                        </p:cTn>
                                        <p:tgtEl>
                                          <p:spTgt spid="83"/>
                                        </p:tgtEl>
                                        <p:attrNameLst>
                                          <p:attrName>style.visibility</p:attrName>
                                        </p:attrNameLst>
                                      </p:cBhvr>
                                      <p:to>
                                        <p:strVal val="visible"/>
                                      </p:to>
                                    </p:set>
                                    <p:animEffect transition="in" filter="fade">
                                      <p:cBhvr>
                                        <p:cTn id="255" dur="500"/>
                                        <p:tgtEl>
                                          <p:spTgt spid="83"/>
                                        </p:tgtEl>
                                      </p:cBhvr>
                                    </p:animEffect>
                                  </p:childTnLst>
                                </p:cTn>
                              </p:par>
                              <p:par>
                                <p:cTn id="256" presetID="42" presetClass="path" presetSubtype="0" decel="100000" fill="hold" grpId="1" nodeType="withEffect">
                                  <p:stCondLst>
                                    <p:cond delay="100"/>
                                  </p:stCondLst>
                                  <p:childTnLst>
                                    <p:animMotion origin="layout" path="M 3.33333E-6 -1.2963E-6 L 3.33333E-6 0.03542 " pathEditMode="relative" rAng="0" ptsTypes="AA">
                                      <p:cBhvr>
                                        <p:cTn id="257" dur="700" spd="-100000" fill="hold"/>
                                        <p:tgtEl>
                                          <p:spTgt spid="83"/>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P spid="5" grpId="1"/>
      <p:bldP spid="6" grpId="0"/>
      <p:bldP spid="6" grpId="1"/>
      <p:bldP spid="7" grpId="0"/>
      <p:bldP spid="7" grpId="1"/>
      <p:bldP spid="8" grpId="0"/>
      <p:bldP spid="8" grpId="1"/>
      <p:bldP spid="9" grpId="0"/>
      <p:bldP spid="9" grpId="1"/>
      <p:bldP spid="10" grpId="0"/>
      <p:bldP spid="10" grpId="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101" grpId="0" animBg="1"/>
      <p:bldP spid="101" grpId="1" animBg="1"/>
      <p:bldP spid="102" grpId="0" animBg="1"/>
      <p:bldP spid="102" grpId="1" animBg="1"/>
      <p:bldP spid="103" grpId="0" animBg="1"/>
      <p:bldP spid="103" grpId="1" animBg="1"/>
      <p:bldP spid="104" grpId="0" animBg="1"/>
      <p:bldP spid="104" grpId="1"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3500A-E497-4489-9DF1-3182F132931E}"/>
              </a:ext>
            </a:extLst>
          </p:cNvPr>
          <p:cNvSpPr>
            <a:spLocks noGrp="1"/>
          </p:cNvSpPr>
          <p:nvPr>
            <p:ph type="title"/>
          </p:nvPr>
        </p:nvSpPr>
        <p:spPr>
          <a:xfrm>
            <a:off x="512063" y="-584200"/>
            <a:ext cx="11018520" cy="553998"/>
          </a:xfrm>
        </p:spPr>
        <p:txBody>
          <a:bodyPr/>
          <a:lstStyle/>
          <a:p>
            <a:r>
              <a:rPr lang="en-US">
                <a:solidFill>
                  <a:schemeClr val="bg1"/>
                </a:solidFill>
              </a:rPr>
              <a:t>Microsoft Customer Story - Columbia</a:t>
            </a:r>
          </a:p>
        </p:txBody>
      </p:sp>
      <p:pic>
        <p:nvPicPr>
          <p:cNvPr id="106498" name="Picture 2" descr="Mountain climbers crossing a snow filled plane while going towards a peak.">
            <a:extLst>
              <a:ext uri="{FF2B5EF4-FFF2-40B4-BE49-F238E27FC236}">
                <a16:creationId xmlns:a16="http://schemas.microsoft.com/office/drawing/2014/main" id="{D3F247A3-A62D-4AE7-8B58-3870941F9D1B}"/>
              </a:ext>
            </a:extLst>
          </p:cNvPr>
          <p:cNvPicPr>
            <a:picLocks noChangeAspect="1" noChangeArrowheads="1"/>
          </p:cNvPicPr>
          <p:nvPr/>
        </p:nvPicPr>
        <p:blipFill rotWithShape="1">
          <a:blip r:embed="rId3">
            <a:alphaModFix amt="40000"/>
            <a:extLst>
              <a:ext uri="{28A0092B-C50C-407E-A947-70E740481C1C}">
                <a14:useLocalDpi xmlns:a14="http://schemas.microsoft.com/office/drawing/2010/main"/>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olumbia logo">
            <a:extLst>
              <a:ext uri="{FF2B5EF4-FFF2-40B4-BE49-F238E27FC236}">
                <a16:creationId xmlns:a16="http://schemas.microsoft.com/office/drawing/2014/main" id="{130884D9-0BC0-F449-AF3F-48836363F439}"/>
              </a:ext>
            </a:extLst>
          </p:cNvPr>
          <p:cNvPicPr>
            <a:picLocks noChangeAspect="1"/>
          </p:cNvPicPr>
          <p:nvPr/>
        </p:nvPicPr>
        <p:blipFill rotWithShape="1">
          <a:blip r:embed="rId4" cstate="email">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rcRect/>
          <a:stretch/>
        </p:blipFill>
        <p:spPr>
          <a:xfrm>
            <a:off x="4209428" y="3017520"/>
            <a:ext cx="3773146" cy="822960"/>
          </a:xfrm>
          <a:prstGeom prst="rect">
            <a:avLst/>
          </a:prstGeom>
        </p:spPr>
      </p:pic>
    </p:spTree>
    <p:extLst>
      <p:ext uri="{BB962C8B-B14F-4D97-AF65-F5344CB8AC3E}">
        <p14:creationId xmlns:p14="http://schemas.microsoft.com/office/powerpoint/2010/main" val="3812263115"/>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a:extLst>
              <a:ext uri="{FF2B5EF4-FFF2-40B4-BE49-F238E27FC236}">
                <a16:creationId xmlns:a16="http://schemas.microsoft.com/office/drawing/2014/main" id="{66D43C04-0F4F-416A-8C0A-6AD0CEB29E0F}"/>
              </a:ext>
              <a:ext uri="{C183D7F6-B498-43B3-948B-1728B52AA6E4}">
                <adec:decorative xmlns:adec="http://schemas.microsoft.com/office/drawing/2017/decorative" val="1"/>
              </a:ext>
            </a:extLst>
          </p:cNvPr>
          <p:cNvSpPr txBox="1">
            <a:spLocks/>
          </p:cNvSpPr>
          <p:nvPr/>
        </p:nvSpPr>
        <p:spPr>
          <a:xfrm>
            <a:off x="588263" y="-1564863"/>
            <a:ext cx="468298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Transform with the Microsoft Cloud</a:t>
            </a:r>
          </a:p>
        </p:txBody>
      </p:sp>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88849"/>
            <a:ext cx="422705" cy="3990924"/>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113" name="Group 112">
            <a:extLst>
              <a:ext uri="{FF2B5EF4-FFF2-40B4-BE49-F238E27FC236}">
                <a16:creationId xmlns:a16="http://schemas.microsoft.com/office/drawing/2014/main" id="{5FE601D1-3CF1-4BCB-B0EA-C6A2EF5724FF}"/>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88" name="Freeform: Shape 87">
              <a:extLst>
                <a:ext uri="{FF2B5EF4-FFF2-40B4-BE49-F238E27FC236}">
                  <a16:creationId xmlns:a16="http://schemas.microsoft.com/office/drawing/2014/main" id="{F4D04A17-D65A-45D1-B6D8-6A826FF09872}"/>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89" name="Freeform: Shape 88">
              <a:extLst>
                <a:ext uri="{FF2B5EF4-FFF2-40B4-BE49-F238E27FC236}">
                  <a16:creationId xmlns:a16="http://schemas.microsoft.com/office/drawing/2014/main" id="{C231252C-EAC0-495A-94F0-4A3D56200A38}"/>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0" name="Freeform: Shape 89">
              <a:extLst>
                <a:ext uri="{FF2B5EF4-FFF2-40B4-BE49-F238E27FC236}">
                  <a16:creationId xmlns:a16="http://schemas.microsoft.com/office/drawing/2014/main" id="{54D469F8-2846-4494-B271-BB7F71E2CBC4}"/>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1" name="Freeform: Shape 90">
              <a:extLst>
                <a:ext uri="{FF2B5EF4-FFF2-40B4-BE49-F238E27FC236}">
                  <a16:creationId xmlns:a16="http://schemas.microsoft.com/office/drawing/2014/main" id="{4FAF1FAB-BEB4-4B33-9D23-704EB0094227}"/>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2" name="Freeform: Shape 91">
              <a:extLst>
                <a:ext uri="{FF2B5EF4-FFF2-40B4-BE49-F238E27FC236}">
                  <a16:creationId xmlns:a16="http://schemas.microsoft.com/office/drawing/2014/main" id="{DB39D4EF-A84F-4279-8B6B-B3295C7B1162}"/>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58FB8734-955E-486E-B2E1-C8451A490015}"/>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2C1C6D3F-A693-40B8-A865-4639152C81F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5" name="Freeform: Shape 94">
              <a:extLst>
                <a:ext uri="{FF2B5EF4-FFF2-40B4-BE49-F238E27FC236}">
                  <a16:creationId xmlns:a16="http://schemas.microsoft.com/office/drawing/2014/main" id="{77E85199-908C-492B-9722-01193CB0B9C3}"/>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6" name="Freeform: Shape 95">
              <a:extLst>
                <a:ext uri="{FF2B5EF4-FFF2-40B4-BE49-F238E27FC236}">
                  <a16:creationId xmlns:a16="http://schemas.microsoft.com/office/drawing/2014/main" id="{C1ADCF0B-85AC-48BD-BB83-922B7BBC1E76}"/>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7" name="Freeform: Shape 96">
              <a:extLst>
                <a:ext uri="{FF2B5EF4-FFF2-40B4-BE49-F238E27FC236}">
                  <a16:creationId xmlns:a16="http://schemas.microsoft.com/office/drawing/2014/main" id="{04B03DE8-9F69-4BFF-AD06-2AA7DB728151}"/>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8" name="Freeform: Shape 97">
              <a:extLst>
                <a:ext uri="{FF2B5EF4-FFF2-40B4-BE49-F238E27FC236}">
                  <a16:creationId xmlns:a16="http://schemas.microsoft.com/office/drawing/2014/main" id="{D8E69C03-47DD-4E2C-B2CB-87175CE7366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99" name="Freeform: Shape 98">
              <a:extLst>
                <a:ext uri="{FF2B5EF4-FFF2-40B4-BE49-F238E27FC236}">
                  <a16:creationId xmlns:a16="http://schemas.microsoft.com/office/drawing/2014/main" id="{16909790-13DF-493F-8156-34E5C4FA26A8}"/>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0" name="Freeform: Shape 99">
              <a:extLst>
                <a:ext uri="{FF2B5EF4-FFF2-40B4-BE49-F238E27FC236}">
                  <a16:creationId xmlns:a16="http://schemas.microsoft.com/office/drawing/2014/main" id="{EB858783-FB71-49A6-9D01-86BE376C2D50}"/>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1" name="Freeform: Shape 100">
              <a:extLst>
                <a:ext uri="{FF2B5EF4-FFF2-40B4-BE49-F238E27FC236}">
                  <a16:creationId xmlns:a16="http://schemas.microsoft.com/office/drawing/2014/main" id="{70AF3EDE-1724-4EFE-A5E3-609A133D6595}"/>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2" name="Freeform: Shape 101">
              <a:extLst>
                <a:ext uri="{FF2B5EF4-FFF2-40B4-BE49-F238E27FC236}">
                  <a16:creationId xmlns:a16="http://schemas.microsoft.com/office/drawing/2014/main" id="{339FA478-18E3-4258-8B71-ED2C69BFEA3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3" name="Freeform: Shape 102">
              <a:extLst>
                <a:ext uri="{FF2B5EF4-FFF2-40B4-BE49-F238E27FC236}">
                  <a16:creationId xmlns:a16="http://schemas.microsoft.com/office/drawing/2014/main" id="{31243C21-2C2B-445D-A1DE-10F8F8CB492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4" name="Freeform: Shape 103">
              <a:extLst>
                <a:ext uri="{FF2B5EF4-FFF2-40B4-BE49-F238E27FC236}">
                  <a16:creationId xmlns:a16="http://schemas.microsoft.com/office/drawing/2014/main" id="{9E460381-18D5-4FCA-A3B2-39C850215923}"/>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5" name="Freeform: Shape 104">
              <a:extLst>
                <a:ext uri="{FF2B5EF4-FFF2-40B4-BE49-F238E27FC236}">
                  <a16:creationId xmlns:a16="http://schemas.microsoft.com/office/drawing/2014/main" id="{AA6D849D-3D3D-4BB9-BCC6-22FACD49A6A6}"/>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6" name="Freeform: Shape 105">
              <a:extLst>
                <a:ext uri="{FF2B5EF4-FFF2-40B4-BE49-F238E27FC236}">
                  <a16:creationId xmlns:a16="http://schemas.microsoft.com/office/drawing/2014/main" id="{4093E22B-DC5B-48B5-9CFB-A98D1593477A}"/>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7" name="Freeform: Shape 106">
              <a:extLst>
                <a:ext uri="{FF2B5EF4-FFF2-40B4-BE49-F238E27FC236}">
                  <a16:creationId xmlns:a16="http://schemas.microsoft.com/office/drawing/2014/main" id="{B0BFBB07-4736-4CA4-95B4-D9DEC2E4364F}"/>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8" name="Freeform: Shape 107">
              <a:extLst>
                <a:ext uri="{FF2B5EF4-FFF2-40B4-BE49-F238E27FC236}">
                  <a16:creationId xmlns:a16="http://schemas.microsoft.com/office/drawing/2014/main" id="{1802C9EC-EE5B-481A-9A35-B1AC205E621D}"/>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09" name="Freeform: Shape 108">
              <a:extLst>
                <a:ext uri="{FF2B5EF4-FFF2-40B4-BE49-F238E27FC236}">
                  <a16:creationId xmlns:a16="http://schemas.microsoft.com/office/drawing/2014/main" id="{58A01779-6054-4D50-9C5A-AFCC1532AE0A}"/>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10" name="Freeform: Shape 109">
              <a:extLst>
                <a:ext uri="{FF2B5EF4-FFF2-40B4-BE49-F238E27FC236}">
                  <a16:creationId xmlns:a16="http://schemas.microsoft.com/office/drawing/2014/main" id="{5E38E588-4695-4A8B-9FB8-AB24052AA83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sp>
          <p:nvSpPr>
            <p:cNvPr id="111" name="Freeform: Shape 110">
              <a:extLst>
                <a:ext uri="{FF2B5EF4-FFF2-40B4-BE49-F238E27FC236}">
                  <a16:creationId xmlns:a16="http://schemas.microsoft.com/office/drawing/2014/main" id="{2ED38860-285D-4322-BCE8-7F2C8F8C2754}"/>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pPr defTabSz="914367">
                <a:defRPr/>
              </a:pPr>
              <a:endParaRPr lang="en-US" sz="1765">
                <a:solidFill>
                  <a:srgbClr val="FFFFFF"/>
                </a:solidFill>
                <a:latin typeface="Segoe UI"/>
              </a:endParaRPr>
            </a:p>
          </p:txBody>
        </p:sp>
      </p:gr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6838756" y="3902481"/>
            <a:ext cx="4304996" cy="1800573"/>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4A0AEE09-8D37-485E-97CB-07143A4D3370}"/>
              </a:ext>
              <a:ext uri="{C183D7F6-B498-43B3-948B-1728B52AA6E4}">
                <adec:decorative xmlns:adec="http://schemas.microsoft.com/office/drawing/2017/decorative" val="1"/>
              </a:ext>
            </a:extLst>
          </p:cNvPr>
          <p:cNvSpPr/>
          <p:nvPr/>
        </p:nvSpPr>
        <p:spPr bwMode="auto">
          <a:xfrm>
            <a:off x="7457963" y="2763102"/>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1</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7927973" y="3463923"/>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Operational databases</a:t>
            </a:r>
          </a:p>
        </p:txBody>
      </p:sp>
      <p:sp>
        <p:nvSpPr>
          <p:cNvPr id="53" name="Rectangle: Rounded Corners 52">
            <a:extLst>
              <a:ext uri="{FF2B5EF4-FFF2-40B4-BE49-F238E27FC236}">
                <a16:creationId xmlns:a16="http://schemas.microsoft.com/office/drawing/2014/main" id="{24AB3C52-0929-4201-A82D-1F1D73A4C863}"/>
              </a:ext>
              <a:ext uri="{C183D7F6-B498-43B3-948B-1728B52AA6E4}">
                <adec:decorative xmlns:adec="http://schemas.microsoft.com/office/drawing/2017/decorative" val="1"/>
              </a:ext>
            </a:extLst>
          </p:cNvPr>
          <p:cNvSpPr/>
          <p:nvPr/>
        </p:nvSpPr>
        <p:spPr bwMode="auto">
          <a:xfrm>
            <a:off x="7457963" y="1727300"/>
            <a:ext cx="3077943" cy="1435884"/>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2</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7927973" y="2428122"/>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Analytics</a:t>
            </a:r>
          </a:p>
        </p:txBody>
      </p:sp>
      <p:sp>
        <p:nvSpPr>
          <p:cNvPr id="54" name="Rectangle: Rounded Corners 53">
            <a:extLst>
              <a:ext uri="{FF2B5EF4-FFF2-40B4-BE49-F238E27FC236}">
                <a16:creationId xmlns:a16="http://schemas.microsoft.com/office/drawing/2014/main" id="{6A80F8A6-39FF-42EB-BBF3-450007CB0B37}"/>
              </a:ext>
              <a:ext uri="{C183D7F6-B498-43B3-948B-1728B52AA6E4}">
                <adec:decorative xmlns:adec="http://schemas.microsoft.com/office/drawing/2017/decorative" val="1"/>
              </a:ext>
            </a:extLst>
          </p:cNvPr>
          <p:cNvSpPr/>
          <p:nvPr/>
        </p:nvSpPr>
        <p:spPr bwMode="auto">
          <a:xfrm>
            <a:off x="7457963" y="691499"/>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66236" fontAlgn="base">
              <a:spcBef>
                <a:spcPct val="0"/>
              </a:spcBef>
              <a:spcAft>
                <a:spcPct val="0"/>
              </a:spcAft>
              <a:defRPr/>
            </a:pPr>
            <a:r>
              <a:rPr lang="en-US" sz="1400">
                <a:noFill/>
                <a:latin typeface="Segoe UI Semibold"/>
                <a:cs typeface="Segoe UI" pitchFamily="34" charset="0"/>
              </a:rPr>
              <a:t>3</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7927973" y="1392321"/>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600">
                <a:latin typeface="Segoe UI Semibold"/>
              </a:rPr>
              <a:t>Data governance</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906975"/>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42694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43120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90919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41195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431514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EE6EF55-0EBC-4940-BBCF-8458C0B14ADD}"/>
              </a:ext>
              <a:ext uri="{C183D7F6-B498-43B3-948B-1728B52AA6E4}">
                <adec:decorative xmlns:adec="http://schemas.microsoft.com/office/drawing/2017/decorative" val="1"/>
              </a:ext>
            </a:extLst>
          </p:cNvPr>
          <p:cNvSpPr txBox="1"/>
          <p:nvPr/>
        </p:nvSpPr>
        <p:spPr>
          <a:xfrm>
            <a:off x="6855797" y="4548408"/>
            <a:ext cx="4225480" cy="392415"/>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p:txBody>
      </p:sp>
      <p:grpSp>
        <p:nvGrpSpPr>
          <p:cNvPr id="136" name="Group 135">
            <a:extLst>
              <a:ext uri="{FF2B5EF4-FFF2-40B4-BE49-F238E27FC236}">
                <a16:creationId xmlns:a16="http://schemas.microsoft.com/office/drawing/2014/main" id="{3278B439-EB4C-441B-8DD9-694A3C759151}"/>
              </a:ext>
              <a:ext uri="{C183D7F6-B498-43B3-948B-1728B52AA6E4}">
                <adec:decorative xmlns:adec="http://schemas.microsoft.com/office/drawing/2017/decorative" val="1"/>
              </a:ext>
            </a:extLst>
          </p:cNvPr>
          <p:cNvGrpSpPr/>
          <p:nvPr/>
        </p:nvGrpSpPr>
        <p:grpSpPr>
          <a:xfrm>
            <a:off x="8786284" y="3153832"/>
            <a:ext cx="422705" cy="222476"/>
            <a:chOff x="17572567" y="584200"/>
            <a:chExt cx="845410" cy="5719234"/>
          </a:xfrm>
        </p:grpSpPr>
        <p:cxnSp>
          <p:nvCxnSpPr>
            <p:cNvPr id="149" name="Straight Connector 67">
              <a:extLst>
                <a:ext uri="{FF2B5EF4-FFF2-40B4-BE49-F238E27FC236}">
                  <a16:creationId xmlns:a16="http://schemas.microsoft.com/office/drawing/2014/main" id="{13D58C5C-09BB-445C-AE34-C3F9FBC7D701}"/>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0" name="Straight Connector 67">
              <a:extLst>
                <a:ext uri="{FF2B5EF4-FFF2-40B4-BE49-F238E27FC236}">
                  <a16:creationId xmlns:a16="http://schemas.microsoft.com/office/drawing/2014/main" id="{1ECA70CA-82FC-4202-B916-9A2E3E0333F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1" name="Straight Connector 67">
              <a:extLst>
                <a:ext uri="{FF2B5EF4-FFF2-40B4-BE49-F238E27FC236}">
                  <a16:creationId xmlns:a16="http://schemas.microsoft.com/office/drawing/2014/main" id="{DA166507-C87B-4579-A4FA-B3EC54D26DFF}"/>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2" name="Straight Connector 67">
              <a:extLst>
                <a:ext uri="{FF2B5EF4-FFF2-40B4-BE49-F238E27FC236}">
                  <a16:creationId xmlns:a16="http://schemas.microsoft.com/office/drawing/2014/main" id="{76E02757-61A0-426C-BEC5-6A19AB26FD39}"/>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3" name="Straight Connector 67">
              <a:extLst>
                <a:ext uri="{FF2B5EF4-FFF2-40B4-BE49-F238E27FC236}">
                  <a16:creationId xmlns:a16="http://schemas.microsoft.com/office/drawing/2014/main" id="{288EE9D2-B77A-498E-BADC-CF2685BEC0C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grpSp>
      <p:grpSp>
        <p:nvGrpSpPr>
          <p:cNvPr id="154" name="Group 153">
            <a:extLst>
              <a:ext uri="{FF2B5EF4-FFF2-40B4-BE49-F238E27FC236}">
                <a16:creationId xmlns:a16="http://schemas.microsoft.com/office/drawing/2014/main" id="{596A3C49-3210-41A4-8BAC-E99D3D679C81}"/>
              </a:ext>
              <a:ext uri="{C183D7F6-B498-43B3-948B-1728B52AA6E4}">
                <adec:decorative xmlns:adec="http://schemas.microsoft.com/office/drawing/2017/decorative" val="1"/>
              </a:ext>
            </a:extLst>
          </p:cNvPr>
          <p:cNvGrpSpPr/>
          <p:nvPr/>
        </p:nvGrpSpPr>
        <p:grpSpPr>
          <a:xfrm>
            <a:off x="8786284" y="2116624"/>
            <a:ext cx="422705" cy="222476"/>
            <a:chOff x="17572567" y="584200"/>
            <a:chExt cx="845410" cy="5719234"/>
          </a:xfrm>
        </p:grpSpPr>
        <p:cxnSp>
          <p:nvCxnSpPr>
            <p:cNvPr id="155" name="Straight Connector 67">
              <a:extLst>
                <a:ext uri="{FF2B5EF4-FFF2-40B4-BE49-F238E27FC236}">
                  <a16:creationId xmlns:a16="http://schemas.microsoft.com/office/drawing/2014/main" id="{2EC998AF-CEEB-4430-8C9C-1D2443FD53D9}"/>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6" name="Straight Connector 67">
              <a:extLst>
                <a:ext uri="{FF2B5EF4-FFF2-40B4-BE49-F238E27FC236}">
                  <a16:creationId xmlns:a16="http://schemas.microsoft.com/office/drawing/2014/main" id="{D42FA499-A761-4B23-9D41-83ED8F385B4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7" name="Straight Connector 67">
              <a:extLst>
                <a:ext uri="{FF2B5EF4-FFF2-40B4-BE49-F238E27FC236}">
                  <a16:creationId xmlns:a16="http://schemas.microsoft.com/office/drawing/2014/main" id="{3CB44589-787C-4B78-9ACD-E9F2D0EC6A11}"/>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8" name="Straight Connector 67">
              <a:extLst>
                <a:ext uri="{FF2B5EF4-FFF2-40B4-BE49-F238E27FC236}">
                  <a16:creationId xmlns:a16="http://schemas.microsoft.com/office/drawing/2014/main" id="{7FA3747A-22BE-4E9D-8E2A-B685AFBD76EE}"/>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9" name="Straight Connector 67">
              <a:extLst>
                <a:ext uri="{FF2B5EF4-FFF2-40B4-BE49-F238E27FC236}">
                  <a16:creationId xmlns:a16="http://schemas.microsoft.com/office/drawing/2014/main" id="{B589BA58-7BFE-414F-8E2A-057BEF380F7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7781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9077036" y="302998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8863975" y="312148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3857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758410" y="291585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21116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5704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96867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52946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52808EE-EE2A-400E-A44E-B584319BB95D}"/>
              </a:ext>
              <a:ext uri="{C183D7F6-B498-43B3-948B-1728B52AA6E4}">
                <adec:decorative xmlns:adec="http://schemas.microsoft.com/office/drawing/2017/decorative" val="1"/>
              </a:ext>
            </a:extLst>
          </p:cNvPr>
          <p:cNvGrpSpPr/>
          <p:nvPr/>
        </p:nvGrpSpPr>
        <p:grpSpPr>
          <a:xfrm>
            <a:off x="8786284" y="1080823"/>
            <a:ext cx="422705" cy="222476"/>
            <a:chOff x="17572567" y="584200"/>
            <a:chExt cx="845410" cy="5719234"/>
          </a:xfrm>
        </p:grpSpPr>
        <p:cxnSp>
          <p:nvCxnSpPr>
            <p:cNvPr id="161" name="Straight Connector 67">
              <a:extLst>
                <a:ext uri="{FF2B5EF4-FFF2-40B4-BE49-F238E27FC236}">
                  <a16:creationId xmlns:a16="http://schemas.microsoft.com/office/drawing/2014/main" id="{F1C18443-B3CF-4992-AAAE-FA56247CA0D6}"/>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2" name="Straight Connector 67">
              <a:extLst>
                <a:ext uri="{FF2B5EF4-FFF2-40B4-BE49-F238E27FC236}">
                  <a16:creationId xmlns:a16="http://schemas.microsoft.com/office/drawing/2014/main" id="{FCF33E57-B6F5-47A1-9199-5E68E30B26D4}"/>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3" name="Straight Connector 67">
              <a:extLst>
                <a:ext uri="{FF2B5EF4-FFF2-40B4-BE49-F238E27FC236}">
                  <a16:creationId xmlns:a16="http://schemas.microsoft.com/office/drawing/2014/main" id="{A2C2B95B-47B1-406C-9598-DF76A817EB49}"/>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4" name="Straight Connector 67">
              <a:extLst>
                <a:ext uri="{FF2B5EF4-FFF2-40B4-BE49-F238E27FC236}">
                  <a16:creationId xmlns:a16="http://schemas.microsoft.com/office/drawing/2014/main" id="{7B8B9585-09DB-460E-9CE1-103CCB363E52}"/>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5" name="Straight Connector 67">
              <a:extLst>
                <a:ext uri="{FF2B5EF4-FFF2-40B4-BE49-F238E27FC236}">
                  <a16:creationId xmlns:a16="http://schemas.microsoft.com/office/drawing/2014/main" id="{9B7E4CA9-A794-47CF-B723-A1EB5F1345A0}"/>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grpSp>
      <p:grpSp>
        <p:nvGrpSpPr>
          <p:cNvPr id="166" name="Group 165">
            <a:extLst>
              <a:ext uri="{FF2B5EF4-FFF2-40B4-BE49-F238E27FC236}">
                <a16:creationId xmlns:a16="http://schemas.microsoft.com/office/drawing/2014/main" id="{657AB83B-C77A-4200-B591-394351077C84}"/>
              </a:ext>
              <a:ext uri="{C183D7F6-B498-43B3-948B-1728B52AA6E4}">
                <adec:decorative xmlns:adec="http://schemas.microsoft.com/office/drawing/2017/decorative" val="1"/>
              </a:ext>
            </a:extLst>
          </p:cNvPr>
          <p:cNvGrpSpPr/>
          <p:nvPr/>
        </p:nvGrpSpPr>
        <p:grpSpPr>
          <a:xfrm>
            <a:off x="7011863" y="-1770277"/>
            <a:ext cx="3913633" cy="1636884"/>
            <a:chOff x="14080236" y="2278866"/>
            <a:chExt cx="7827265" cy="3273768"/>
          </a:xfrm>
        </p:grpSpPr>
        <p:sp>
          <p:nvSpPr>
            <p:cNvPr id="167" name="Rectangle: Rounded Corners 166">
              <a:extLst>
                <a:ext uri="{FF2B5EF4-FFF2-40B4-BE49-F238E27FC236}">
                  <a16:creationId xmlns:a16="http://schemas.microsoft.com/office/drawing/2014/main" id="{9D36B55B-D6AD-4782-B498-4BB4FA0B4157}"/>
                </a:ext>
              </a:extLst>
            </p:cNvPr>
            <p:cNvSpPr/>
            <p:nvPr/>
          </p:nvSpPr>
          <p:spPr bwMode="auto">
            <a:xfrm>
              <a:off x="14080236" y="2278866"/>
              <a:ext cx="7827265" cy="3273768"/>
            </a:xfrm>
            <a:prstGeom prst="roundRect">
              <a:avLst>
                <a:gd name="adj" fmla="val 3623"/>
              </a:avLst>
            </a:prstGeom>
            <a:ln w="381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168" name="TextBox 167">
              <a:extLst>
                <a:ext uri="{FF2B5EF4-FFF2-40B4-BE49-F238E27FC236}">
                  <a16:creationId xmlns:a16="http://schemas.microsoft.com/office/drawing/2014/main" id="{42EEEE15-B5AC-4A50-A702-C9BA4B4E2197}"/>
                </a:ext>
              </a:extLst>
            </p:cNvPr>
            <p:cNvSpPr txBox="1"/>
            <p:nvPr/>
          </p:nvSpPr>
          <p:spPr>
            <a:xfrm>
              <a:off x="14866596" y="2884700"/>
              <a:ext cx="6254545" cy="2062102"/>
            </a:xfrm>
            <a:prstGeom prst="rect">
              <a:avLst/>
            </a:prstGeom>
            <a:noFill/>
          </p:spPr>
          <p:txBody>
            <a:bodyPr wrap="square" lIns="0" tIns="0" rIns="0" bIns="0" rtlCol="0" anchor="ctr" anchorCtr="0">
              <a:spAutoFit/>
            </a:bodyPr>
            <a:lstStyle/>
            <a:p>
              <a:pPr algn="ctr" defTabSz="914367">
                <a:spcBef>
                  <a:spcPts val="600"/>
                </a:spcBef>
                <a:defRPr/>
              </a:pPr>
              <a:r>
                <a:rPr lang="en-US" sz="3000">
                  <a:gradFill>
                    <a:gsLst>
                      <a:gs pos="100000">
                        <a:srgbClr val="8661C5"/>
                      </a:gs>
                      <a:gs pos="0">
                        <a:srgbClr val="0078D4"/>
                      </a:gs>
                    </a:gsLst>
                    <a:lin ang="2700000" scaled="0"/>
                  </a:gradFill>
                  <a:latin typeface="Segoe UI Semibold"/>
                </a:rPr>
                <a:t>Microsoft Cloud</a:t>
              </a:r>
            </a:p>
            <a:p>
              <a:pPr algn="ctr" defTabSz="914367">
                <a:spcBef>
                  <a:spcPts val="600"/>
                </a:spcBef>
                <a:defRPr/>
              </a:pPr>
              <a:r>
                <a:rPr lang="en-US" sz="1600">
                  <a:gradFill>
                    <a:gsLst>
                      <a:gs pos="66265">
                        <a:srgbClr val="2F2F2F"/>
                      </a:gs>
                      <a:gs pos="44000">
                        <a:srgbClr val="2F2F2F"/>
                      </a:gs>
                    </a:gsLst>
                    <a:lin ang="16200000" scaled="1"/>
                  </a:gradFill>
                  <a:latin typeface="Segoe UI Semibold"/>
                </a:rPr>
                <a:t>Dynamics 365  </a:t>
              </a:r>
              <a:r>
                <a:rPr lang="en-US" sz="1600" baseline="5000">
                  <a:gradFill>
                    <a:gsLst>
                      <a:gs pos="62048">
                        <a:srgbClr val="2F2F2F"/>
                      </a:gs>
                      <a:gs pos="45000">
                        <a:srgbClr val="2F2F2F"/>
                      </a:gs>
                    </a:gsLst>
                    <a:lin ang="2700000" scaled="0"/>
                  </a:gradFill>
                  <a:latin typeface="Segoe UI Semibold"/>
                </a:rPr>
                <a:t>• </a:t>
              </a:r>
              <a:r>
                <a:rPr lang="en-US" sz="1600">
                  <a:gradFill>
                    <a:gsLst>
                      <a:gs pos="66265">
                        <a:srgbClr val="2F2F2F"/>
                      </a:gs>
                      <a:gs pos="44000">
                        <a:srgbClr val="2F2F2F"/>
                      </a:gs>
                    </a:gsLst>
                    <a:lin ang="16200000" scaled="1"/>
                  </a:gradFill>
                  <a:latin typeface="Segoe UI Semibold"/>
                </a:rPr>
                <a:t> Microsoft 365 </a:t>
              </a:r>
              <a:br>
                <a:rPr lang="en-US" sz="1600">
                  <a:gradFill>
                    <a:gsLst>
                      <a:gs pos="66265">
                        <a:srgbClr val="2F2F2F"/>
                      </a:gs>
                      <a:gs pos="44000">
                        <a:srgbClr val="2F2F2F"/>
                      </a:gs>
                    </a:gsLst>
                    <a:lin ang="16200000" scaled="1"/>
                  </a:gradFill>
                  <a:latin typeface="Segoe UI Semibold"/>
                </a:rPr>
              </a:br>
              <a:r>
                <a:rPr lang="en-US" sz="1600">
                  <a:gradFill>
                    <a:gsLst>
                      <a:gs pos="66265">
                        <a:srgbClr val="2F2F2F"/>
                      </a:gs>
                      <a:gs pos="44000">
                        <a:srgbClr val="2F2F2F"/>
                      </a:gs>
                    </a:gsLst>
                    <a:lin ang="16200000" scaled="1"/>
                  </a:gradFill>
                  <a:latin typeface="Segoe UI Semibold"/>
                </a:rPr>
                <a:t>Power Platform</a:t>
              </a:r>
            </a:p>
          </p:txBody>
        </p:sp>
      </p:grpSp>
      <p:sp>
        <p:nvSpPr>
          <p:cNvPr id="169" name="Oval 168">
            <a:extLst>
              <a:ext uri="{FF2B5EF4-FFF2-40B4-BE49-F238E27FC236}">
                <a16:creationId xmlns:a16="http://schemas.microsoft.com/office/drawing/2014/main" id="{90424C0D-E334-4BD4-B1F1-5C635A963B59}"/>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89770ED6-149E-4E2F-BE60-EB66AF517AA3}"/>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accent1"/>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D62340B2-A768-49F4-ADC2-F3ED962F7E5B}"/>
              </a:ext>
              <a:ext uri="{C183D7F6-B498-43B3-948B-1728B52AA6E4}">
                <adec:decorative xmlns:adec="http://schemas.microsoft.com/office/drawing/2017/decorative" val="1"/>
              </a:ext>
            </a:extLst>
          </p:cNvPr>
          <p:cNvSpPr>
            <a:spLocks noChangeAspect="1"/>
          </p:cNvSpPr>
          <p:nvPr/>
        </p:nvSpPr>
        <p:spPr bwMode="auto">
          <a:xfrm>
            <a:off x="9182147" y="301030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DB0DA93F-E635-4BA3-B962-E625FF13EEE8}"/>
              </a:ext>
              <a:ext uri="{C183D7F6-B498-43B3-948B-1728B52AA6E4}">
                <adec:decorative xmlns:adec="http://schemas.microsoft.com/office/drawing/2017/decorative" val="1"/>
              </a:ext>
            </a:extLst>
          </p:cNvPr>
          <p:cNvSpPr>
            <a:spLocks noChangeAspect="1"/>
          </p:cNvSpPr>
          <p:nvPr/>
        </p:nvSpPr>
        <p:spPr bwMode="auto">
          <a:xfrm>
            <a:off x="8971010" y="320160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20883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189289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10688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88106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6" name="Freeform: Shape 125">
            <a:extLst>
              <a:ext uri="{FF2B5EF4-FFF2-40B4-BE49-F238E27FC236}">
                <a16:creationId xmlns:a16="http://schemas.microsoft.com/office/drawing/2014/main" id="{81254C48-3884-42DE-9D87-6D4D2DBDB7DE}"/>
              </a:ext>
              <a:ext uri="{C183D7F6-B498-43B3-948B-1728B52AA6E4}">
                <adec:decorative xmlns:adec="http://schemas.microsoft.com/office/drawing/2017/decorative" val="1"/>
              </a:ext>
            </a:extLst>
          </p:cNvPr>
          <p:cNvSpPr/>
          <p:nvPr/>
        </p:nvSpPr>
        <p:spPr bwMode="auto">
          <a:xfrm>
            <a:off x="-1" y="0"/>
            <a:ext cx="12191998" cy="6858000"/>
          </a:xfrm>
          <a:custGeom>
            <a:avLst/>
            <a:gdLst>
              <a:gd name="connsiteX0" fmla="*/ 12317552 w 24383996"/>
              <a:gd name="connsiteY0" fmla="*/ 584200 h 13716000"/>
              <a:gd name="connsiteX1" fmla="*/ 12192000 w 24383996"/>
              <a:gd name="connsiteY1" fmla="*/ 709752 h 13716000"/>
              <a:gd name="connsiteX2" fmla="*/ 12192000 w 24383996"/>
              <a:gd name="connsiteY2" fmla="*/ 13004216 h 13716000"/>
              <a:gd name="connsiteX3" fmla="*/ 12317552 w 24383996"/>
              <a:gd name="connsiteY3" fmla="*/ 13129768 h 13716000"/>
              <a:gd name="connsiteX4" fmla="*/ 23670184 w 24383996"/>
              <a:gd name="connsiteY4" fmla="*/ 13129768 h 13716000"/>
              <a:gd name="connsiteX5" fmla="*/ 23795736 w 24383996"/>
              <a:gd name="connsiteY5" fmla="*/ 13004216 h 13716000"/>
              <a:gd name="connsiteX6" fmla="*/ 23795736 w 24383996"/>
              <a:gd name="connsiteY6" fmla="*/ 709752 h 13716000"/>
              <a:gd name="connsiteX7" fmla="*/ 23670184 w 24383996"/>
              <a:gd name="connsiteY7" fmla="*/ 584200 h 13716000"/>
              <a:gd name="connsiteX8" fmla="*/ 0 w 24383996"/>
              <a:gd name="connsiteY8" fmla="*/ 0 h 13716000"/>
              <a:gd name="connsiteX9" fmla="*/ 24383996 w 24383996"/>
              <a:gd name="connsiteY9" fmla="*/ 0 h 13716000"/>
              <a:gd name="connsiteX10" fmla="*/ 24383996 w 24383996"/>
              <a:gd name="connsiteY10" fmla="*/ 13716000 h 13716000"/>
              <a:gd name="connsiteX11" fmla="*/ 0 w 24383996"/>
              <a:gd name="connsiteY11"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383996" h="13716000">
                <a:moveTo>
                  <a:pt x="12317552" y="584200"/>
                </a:moveTo>
                <a:cubicBezTo>
                  <a:pt x="12248212" y="584200"/>
                  <a:pt x="12192000" y="640412"/>
                  <a:pt x="12192000" y="709752"/>
                </a:cubicBezTo>
                <a:lnTo>
                  <a:pt x="12192000" y="13004216"/>
                </a:lnTo>
                <a:cubicBezTo>
                  <a:pt x="12192000" y="13073556"/>
                  <a:pt x="12248212" y="13129768"/>
                  <a:pt x="12317552" y="13129768"/>
                </a:cubicBezTo>
                <a:lnTo>
                  <a:pt x="23670184" y="13129768"/>
                </a:lnTo>
                <a:cubicBezTo>
                  <a:pt x="23739524" y="13129768"/>
                  <a:pt x="23795736" y="13073556"/>
                  <a:pt x="23795736" y="13004216"/>
                </a:cubicBezTo>
                <a:lnTo>
                  <a:pt x="23795736" y="709752"/>
                </a:lnTo>
                <a:cubicBezTo>
                  <a:pt x="23795736" y="640412"/>
                  <a:pt x="23739524" y="584200"/>
                  <a:pt x="23670184" y="584200"/>
                </a:cubicBezTo>
                <a:close/>
                <a:moveTo>
                  <a:pt x="0" y="0"/>
                </a:moveTo>
                <a:lnTo>
                  <a:pt x="24383996" y="0"/>
                </a:lnTo>
                <a:lnTo>
                  <a:pt x="24383996" y="13716000"/>
                </a:lnTo>
                <a:lnTo>
                  <a:pt x="0" y="13716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1292C659-1902-21E8-8BEC-36642F31E6A9}"/>
              </a:ext>
              <a:ext uri="{C183D7F6-B498-43B3-948B-1728B52AA6E4}">
                <adec:decorative xmlns:adec="http://schemas.microsoft.com/office/drawing/2017/decorative" val="1"/>
              </a:ext>
            </a:extLst>
          </p:cNvPr>
          <p:cNvSpPr txBox="1"/>
          <p:nvPr/>
        </p:nvSpPr>
        <p:spPr>
          <a:xfrm>
            <a:off x="6304326" y="2080469"/>
            <a:ext cx="914400" cy="914400"/>
          </a:xfrm>
          <a:prstGeom prst="rect">
            <a:avLst/>
          </a:prstGeom>
          <a:noFill/>
        </p:spPr>
        <p:txBody>
          <a:bodyPr wrap="square" lIns="0" tIns="0" rIns="0" bIns="0" rtlCol="0">
            <a:spAutoFit/>
          </a:bodyPr>
          <a:lstStyle/>
          <a:p>
            <a:pPr algn="l"/>
            <a:endParaRPr lang="en-US" sz="2000"/>
          </a:p>
        </p:txBody>
      </p:sp>
      <p:sp>
        <p:nvSpPr>
          <p:cNvPr id="2" name="Title 1">
            <a:extLst>
              <a:ext uri="{FF2B5EF4-FFF2-40B4-BE49-F238E27FC236}">
                <a16:creationId xmlns:a16="http://schemas.microsoft.com/office/drawing/2014/main" id="{576C9EF4-F257-1B08-48B7-3DB3E10B7FCD}"/>
              </a:ext>
              <a:ext uri="{C183D7F6-B498-43B3-948B-1728B52AA6E4}">
                <adec:decorative xmlns:adec="http://schemas.microsoft.com/office/drawing/2017/decorative" val="1"/>
              </a:ext>
            </a:extLst>
          </p:cNvPr>
          <p:cNvSpPr>
            <a:spLocks noGrp="1"/>
          </p:cNvSpPr>
          <p:nvPr>
            <p:ph type="title"/>
          </p:nvPr>
        </p:nvSpPr>
        <p:spPr>
          <a:xfrm>
            <a:off x="588263" y="1950363"/>
            <a:ext cx="4711706" cy="1661993"/>
          </a:xfrm>
        </p:spPr>
        <p:txBody>
          <a:bodyPr/>
          <a:lstStyle/>
          <a:p>
            <a:r>
              <a:rPr lang="en-US"/>
              <a:t>Introducing Microsoft Intelligent Data Platform</a:t>
            </a:r>
          </a:p>
        </p:txBody>
      </p:sp>
      <p:sp>
        <p:nvSpPr>
          <p:cNvPr id="112" name="TextBox 111">
            <a:extLst>
              <a:ext uri="{FF2B5EF4-FFF2-40B4-BE49-F238E27FC236}">
                <a16:creationId xmlns:a16="http://schemas.microsoft.com/office/drawing/2014/main" id="{AB89B2B5-2559-ED35-C997-270542BE9BB8}"/>
              </a:ext>
            </a:extLst>
          </p:cNvPr>
          <p:cNvSpPr txBox="1"/>
          <p:nvPr/>
        </p:nvSpPr>
        <p:spPr>
          <a:xfrm>
            <a:off x="850464" y="7059532"/>
            <a:ext cx="8876859" cy="923330"/>
          </a:xfrm>
          <a:prstGeom prst="rect">
            <a:avLst/>
          </a:prstGeom>
          <a:noFill/>
        </p:spPr>
        <p:txBody>
          <a:bodyPr wrap="square">
            <a:spAutoFit/>
          </a:bodyPr>
          <a:lstStyle/>
          <a:p>
            <a:pPr marL="0" marR="0">
              <a:spcBef>
                <a:spcPts val="0"/>
              </a:spcBef>
              <a:spcAft>
                <a:spcPts val="0"/>
              </a:spcAft>
            </a:pPr>
            <a:r>
              <a:rPr lang="en-US" sz="1800">
                <a:effectLst/>
                <a:latin typeface="Calibri" panose="020F0502020204030204" pitchFamily="34" charset="0"/>
                <a:ea typeface="Calibri" panose="020F0502020204030204" pitchFamily="34" charset="0"/>
              </a:rPr>
              <a:t>-One slide for databases, highlighting SQL Server, Azure SQL and Cosmos DB</a:t>
            </a:r>
          </a:p>
          <a:p>
            <a:pPr marL="0" marR="0">
              <a:spcBef>
                <a:spcPts val="0"/>
              </a:spcBef>
              <a:spcAft>
                <a:spcPts val="0"/>
              </a:spcAft>
            </a:pPr>
            <a:r>
              <a:rPr lang="en-US" sz="1800">
                <a:effectLst/>
                <a:latin typeface="Calibri" panose="020F0502020204030204" pitchFamily="34" charset="0"/>
                <a:ea typeface="Calibri" panose="020F0502020204030204" pitchFamily="34" charset="0"/>
              </a:rPr>
              <a:t>-One slide for analytics, highlighting Azure Synapse and Power BI</a:t>
            </a:r>
          </a:p>
          <a:p>
            <a:pPr marL="0" marR="0">
              <a:spcBef>
                <a:spcPts val="0"/>
              </a:spcBef>
              <a:spcAft>
                <a:spcPts val="0"/>
              </a:spcAft>
            </a:pPr>
            <a:r>
              <a:rPr lang="en-US" sz="1800">
                <a:effectLst/>
                <a:latin typeface="Calibri" panose="020F0502020204030204" pitchFamily="34" charset="0"/>
                <a:ea typeface="Calibri" panose="020F0502020204030204" pitchFamily="34" charset="0"/>
              </a:rPr>
              <a:t>-One slide for governance, highlighting Microsoft Purview</a:t>
            </a:r>
          </a:p>
        </p:txBody>
      </p:sp>
      <p:sp>
        <p:nvSpPr>
          <p:cNvPr id="122" name="TextBox 121">
            <a:extLst>
              <a:ext uri="{FF2B5EF4-FFF2-40B4-BE49-F238E27FC236}">
                <a16:creationId xmlns:a16="http://schemas.microsoft.com/office/drawing/2014/main" id="{57ED5D51-2396-905C-0DC8-BD91DAB4A169}"/>
              </a:ext>
              <a:ext uri="{C183D7F6-B498-43B3-948B-1728B52AA6E4}">
                <adec:decorative xmlns:adec="http://schemas.microsoft.com/office/drawing/2017/decorative" val="1"/>
              </a:ext>
            </a:extLst>
          </p:cNvPr>
          <p:cNvSpPr txBox="1"/>
          <p:nvPr/>
        </p:nvSpPr>
        <p:spPr>
          <a:xfrm>
            <a:off x="6918365" y="4885991"/>
            <a:ext cx="4225480" cy="423193"/>
          </a:xfrm>
          <a:prstGeom prst="rect">
            <a:avLst/>
          </a:prstGeom>
          <a:noFill/>
        </p:spPr>
        <p:txBody>
          <a:bodyPr wrap="square" lIns="0" tIns="0" rIns="0" bIns="114300" rtlCol="0" anchor="b" anchorCtr="0">
            <a:spAutoFit/>
          </a:bodyPr>
          <a:lstStyle/>
          <a:p>
            <a:pPr algn="ctr">
              <a:spcBef>
                <a:spcPts val="300"/>
              </a:spcBef>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spTree>
    <p:extLst>
      <p:ext uri="{BB962C8B-B14F-4D97-AF65-F5344CB8AC3E}">
        <p14:creationId xmlns:p14="http://schemas.microsoft.com/office/powerpoint/2010/main" val="3443474999"/>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42" presetClass="path" presetSubtype="0" decel="100000" fill="hold" grpId="1" nodeType="withEffect">
                                  <p:stCondLst>
                                    <p:cond delay="0"/>
                                  </p:stCondLst>
                                  <p:childTnLst>
                                    <p:animMotion origin="layout" path="M 3.125E-6 3.33333E-6 L 3.125E-6 0.03541 " pathEditMode="relative" rAng="0" ptsTypes="AA">
                                      <p:cBhvr>
                                        <p:cTn id="9" dur="700" spd="-100000" fill="hold"/>
                                        <p:tgtEl>
                                          <p:spTgt spid="11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44"/>
                                        </p:tgtEl>
                                        <p:attrNameLst>
                                          <p:attrName>ppt_x</p:attrName>
                                          <p:attrName>ppt_y</p:attrName>
                                        </p:attrNameLst>
                                      </p:cBhvr>
                                      <p:rCtr x="0" y="1771"/>
                                    </p:animMotion>
                                  </p:childTnLst>
                                </p:cTn>
                              </p:par>
                              <p:par>
                                <p:cTn id="15" presetID="10" presetClass="entr" presetSubtype="0" fill="hold" grpId="0" nodeType="with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par>
                                <p:cTn id="18" presetID="42" presetClass="path" presetSubtype="0" decel="100000" fill="hold" grpId="1" nodeType="withEffect">
                                  <p:stCondLst>
                                    <p:cond delay="0"/>
                                  </p:stCondLst>
                                  <p:childTnLst>
                                    <p:animMotion origin="layout" path="M 4.79167E-6 2.96296E-6 L 4.79167E-6 0.03541 " pathEditMode="relative" rAng="0" ptsTypes="AA">
                                      <p:cBhvr>
                                        <p:cTn id="19" dur="700" spd="-100000" fill="hold"/>
                                        <p:tgtEl>
                                          <p:spTgt spid="122"/>
                                        </p:tgtEl>
                                        <p:attrNameLst>
                                          <p:attrName>ppt_x</p:attrName>
                                          <p:attrName>ppt_y</p:attrName>
                                        </p:attrNameLst>
                                      </p:cBhvr>
                                      <p:rCtr x="0" y="1759"/>
                                    </p:animMotion>
                                  </p:childTnLst>
                                </p:cTn>
                              </p:par>
                              <p:par>
                                <p:cTn id="20" presetID="22" presetClass="entr" presetSubtype="4" fill="hold" nodeType="withEffect">
                                  <p:stCondLst>
                                    <p:cond delay="250"/>
                                  </p:stCondLst>
                                  <p:childTnLst>
                                    <p:set>
                                      <p:cBhvr>
                                        <p:cTn id="21" dur="1" fill="hold">
                                          <p:stCondLst>
                                            <p:cond delay="0"/>
                                          </p:stCondLst>
                                        </p:cTn>
                                        <p:tgtEl>
                                          <p:spTgt spid="113"/>
                                        </p:tgtEl>
                                        <p:attrNameLst>
                                          <p:attrName>style.visibility</p:attrName>
                                        </p:attrNameLst>
                                      </p:cBhvr>
                                      <p:to>
                                        <p:strVal val="visible"/>
                                      </p:to>
                                    </p:set>
                                    <p:animEffect transition="in" filter="wipe(down)">
                                      <p:cBhvr>
                                        <p:cTn id="22" dur="500"/>
                                        <p:tgtEl>
                                          <p:spTgt spid="113"/>
                                        </p:tgtEl>
                                      </p:cBhvr>
                                    </p:animEffect>
                                  </p:childTnLst>
                                </p:cTn>
                              </p:par>
                              <p:par>
                                <p:cTn id="23" presetID="22" presetClass="entr" presetSubtype="4" fill="hold" nodeType="withEffect">
                                  <p:stCondLst>
                                    <p:cond delay="700"/>
                                  </p:stCondLst>
                                  <p:childTnLst>
                                    <p:set>
                                      <p:cBhvr>
                                        <p:cTn id="24" dur="1" fill="hold">
                                          <p:stCondLst>
                                            <p:cond delay="0"/>
                                          </p:stCondLst>
                                        </p:cTn>
                                        <p:tgtEl>
                                          <p:spTgt spid="81"/>
                                        </p:tgtEl>
                                        <p:attrNameLst>
                                          <p:attrName>style.visibility</p:attrName>
                                        </p:attrNameLst>
                                      </p:cBhvr>
                                      <p:to>
                                        <p:strVal val="visible"/>
                                      </p:to>
                                    </p:set>
                                    <p:animEffect transition="in" filter="wipe(down)">
                                      <p:cBhvr>
                                        <p:cTn id="25" dur="300"/>
                                        <p:tgtEl>
                                          <p:spTgt spid="81"/>
                                        </p:tgtEl>
                                      </p:cBhvr>
                                    </p:animEffect>
                                  </p:childTnLst>
                                </p:cTn>
                              </p:par>
                              <p:par>
                                <p:cTn id="26" presetID="22" presetClass="entr" presetSubtype="4" fill="hold" nodeType="withEffect">
                                  <p:stCondLst>
                                    <p:cond delay="900"/>
                                  </p:stCondLst>
                                  <p:childTnLst>
                                    <p:set>
                                      <p:cBhvr>
                                        <p:cTn id="27" dur="1" fill="hold">
                                          <p:stCondLst>
                                            <p:cond delay="0"/>
                                          </p:stCondLst>
                                        </p:cTn>
                                        <p:tgtEl>
                                          <p:spTgt spid="137"/>
                                        </p:tgtEl>
                                        <p:attrNameLst>
                                          <p:attrName>style.visibility</p:attrName>
                                        </p:attrNameLst>
                                      </p:cBhvr>
                                      <p:to>
                                        <p:strVal val="visible"/>
                                      </p:to>
                                    </p:set>
                                    <p:animEffect transition="in" filter="wipe(down)">
                                      <p:cBhvr>
                                        <p:cTn id="28" dur="900"/>
                                        <p:tgtEl>
                                          <p:spTgt spid="137"/>
                                        </p:tgtEl>
                                      </p:cBhvr>
                                    </p:animEffect>
                                  </p:childTnLst>
                                </p:cTn>
                              </p:par>
                              <p:par>
                                <p:cTn id="29" presetID="22" presetClass="entr" presetSubtype="4" fill="hold" nodeType="withEffect">
                                  <p:stCondLst>
                                    <p:cond delay="900"/>
                                  </p:stCondLst>
                                  <p:childTnLst>
                                    <p:set>
                                      <p:cBhvr>
                                        <p:cTn id="30" dur="1" fill="hold">
                                          <p:stCondLst>
                                            <p:cond delay="0"/>
                                          </p:stCondLst>
                                        </p:cTn>
                                        <p:tgtEl>
                                          <p:spTgt spid="136"/>
                                        </p:tgtEl>
                                        <p:attrNameLst>
                                          <p:attrName>style.visibility</p:attrName>
                                        </p:attrNameLst>
                                      </p:cBhvr>
                                      <p:to>
                                        <p:strVal val="visible"/>
                                      </p:to>
                                    </p:set>
                                    <p:animEffect transition="in" filter="wipe(down)">
                                      <p:cBhvr>
                                        <p:cTn id="31" dur="200"/>
                                        <p:tgtEl>
                                          <p:spTgt spid="136"/>
                                        </p:tgtEl>
                                      </p:cBhvr>
                                    </p:animEffect>
                                  </p:childTnLst>
                                </p:cTn>
                              </p:par>
                              <p:par>
                                <p:cTn id="32" presetID="22" presetClass="entr" presetSubtype="4" fill="hold" nodeType="withEffect">
                                  <p:stCondLst>
                                    <p:cond delay="1200"/>
                                  </p:stCondLst>
                                  <p:childTnLst>
                                    <p:set>
                                      <p:cBhvr>
                                        <p:cTn id="33" dur="1" fill="hold">
                                          <p:stCondLst>
                                            <p:cond delay="0"/>
                                          </p:stCondLst>
                                        </p:cTn>
                                        <p:tgtEl>
                                          <p:spTgt spid="154"/>
                                        </p:tgtEl>
                                        <p:attrNameLst>
                                          <p:attrName>style.visibility</p:attrName>
                                        </p:attrNameLst>
                                      </p:cBhvr>
                                      <p:to>
                                        <p:strVal val="visible"/>
                                      </p:to>
                                    </p:set>
                                    <p:animEffect transition="in" filter="wipe(down)">
                                      <p:cBhvr>
                                        <p:cTn id="34" dur="100"/>
                                        <p:tgtEl>
                                          <p:spTgt spid="154"/>
                                        </p:tgtEl>
                                      </p:cBhvr>
                                    </p:animEffect>
                                  </p:childTnLst>
                                </p:cTn>
                              </p:par>
                              <p:par>
                                <p:cTn id="35" presetID="22" presetClass="entr" presetSubtype="4" fill="hold" nodeType="withEffect">
                                  <p:stCondLst>
                                    <p:cond delay="1400"/>
                                  </p:stCondLst>
                                  <p:childTnLst>
                                    <p:set>
                                      <p:cBhvr>
                                        <p:cTn id="36" dur="1" fill="hold">
                                          <p:stCondLst>
                                            <p:cond delay="0"/>
                                          </p:stCondLst>
                                        </p:cTn>
                                        <p:tgtEl>
                                          <p:spTgt spid="160"/>
                                        </p:tgtEl>
                                        <p:attrNameLst>
                                          <p:attrName>style.visibility</p:attrName>
                                        </p:attrNameLst>
                                      </p:cBhvr>
                                      <p:to>
                                        <p:strVal val="visible"/>
                                      </p:to>
                                    </p:set>
                                    <p:animEffect transition="in" filter="wipe(down)">
                                      <p:cBhvr>
                                        <p:cTn id="37" dur="100"/>
                                        <p:tgtEl>
                                          <p:spTgt spid="160"/>
                                        </p:tgtEl>
                                      </p:cBhvr>
                                    </p:animEffect>
                                  </p:childTnLst>
                                </p:cTn>
                              </p:par>
                              <p:par>
                                <p:cTn id="38" presetID="1" presetClass="entr" presetSubtype="0" fill="hold" grpId="0" nodeType="withEffect">
                                  <p:stCondLst>
                                    <p:cond delay="1000"/>
                                  </p:stCondLst>
                                  <p:childTnLst>
                                    <p:set>
                                      <p:cBhvr>
                                        <p:cTn id="39" dur="1" fill="hold">
                                          <p:stCondLst>
                                            <p:cond delay="0"/>
                                          </p:stCondLst>
                                        </p:cTn>
                                        <p:tgtEl>
                                          <p:spTgt spid="115"/>
                                        </p:tgtEl>
                                        <p:attrNameLst>
                                          <p:attrName>style.visibility</p:attrName>
                                        </p:attrNameLst>
                                      </p:cBhvr>
                                      <p:to>
                                        <p:strVal val="visible"/>
                                      </p:to>
                                    </p:set>
                                  </p:childTnLst>
                                </p:cTn>
                              </p:par>
                              <p:par>
                                <p:cTn id="40" presetID="37" presetClass="path" presetSubtype="0" repeatCount="indefinite" fill="hold" grpId="1" nodeType="withEffect">
                                  <p:stCondLst>
                                    <p:cond delay="1000"/>
                                  </p:stCondLst>
                                  <p:childTnLst>
                                    <p:animMotion origin="layout" path="M -0.03008 0.00984 C 0.05547 -0.00579 0.08216 -0.11273 0.08229 -0.16725 " pathEditMode="relative" rAng="0" ptsTypes="AA">
                                      <p:cBhvr>
                                        <p:cTn id="41" dur="1250" fill="hold"/>
                                        <p:tgtEl>
                                          <p:spTgt spid="115"/>
                                        </p:tgtEl>
                                        <p:attrNameLst>
                                          <p:attrName>ppt_x</p:attrName>
                                          <p:attrName>ppt_y</p:attrName>
                                        </p:attrNameLst>
                                      </p:cBhvr>
                                      <p:rCtr x="5618" y="-8854"/>
                                    </p:animMotion>
                                  </p:childTnLst>
                                </p:cTn>
                              </p:par>
                              <p:par>
                                <p:cTn id="42" presetID="1" presetClass="entr" presetSubtype="0" fill="hold" grpId="0" nodeType="withEffect">
                                  <p:stCondLst>
                                    <p:cond delay="1050"/>
                                  </p:stCondLst>
                                  <p:childTnLst>
                                    <p:set>
                                      <p:cBhvr>
                                        <p:cTn id="43" dur="1" fill="hold">
                                          <p:stCondLst>
                                            <p:cond delay="0"/>
                                          </p:stCondLst>
                                        </p:cTn>
                                        <p:tgtEl>
                                          <p:spTgt spid="36"/>
                                        </p:tgtEl>
                                        <p:attrNameLst>
                                          <p:attrName>style.visibility</p:attrName>
                                        </p:attrNameLst>
                                      </p:cBhvr>
                                      <p:to>
                                        <p:strVal val="visible"/>
                                      </p:to>
                                    </p:set>
                                  </p:childTnLst>
                                </p:cTn>
                              </p:par>
                              <p:par>
                                <p:cTn id="44" presetID="37" presetClass="path" presetSubtype="0" repeatCount="indefinite" fill="hold" grpId="1" nodeType="withEffect">
                                  <p:stCondLst>
                                    <p:cond delay="1050"/>
                                  </p:stCondLst>
                                  <p:childTnLst>
                                    <p:animMotion origin="layout" path="M 0.00384 0.07952 C -0.0002 0.06042 -0.00091 -0.03993 -0.00072 -0.09386 " pathEditMode="relative" rAng="0" ptsTypes="AA">
                                      <p:cBhvr>
                                        <p:cTn id="45" dur="1750" fill="hold"/>
                                        <p:tgtEl>
                                          <p:spTgt spid="36"/>
                                        </p:tgtEl>
                                        <p:attrNameLst>
                                          <p:attrName>ppt_x</p:attrName>
                                          <p:attrName>ppt_y</p:attrName>
                                        </p:attrNameLst>
                                      </p:cBhvr>
                                      <p:rCtr x="-228" y="-8669"/>
                                    </p:animMotion>
                                  </p:childTnLst>
                                </p:cTn>
                              </p:par>
                              <p:par>
                                <p:cTn id="46" presetID="1" presetClass="entr" presetSubtype="0" fill="hold" grpId="0" nodeType="withEffect">
                                  <p:stCondLst>
                                    <p:cond delay="1100"/>
                                  </p:stCondLst>
                                  <p:childTnLst>
                                    <p:set>
                                      <p:cBhvr>
                                        <p:cTn id="47" dur="1" fill="hold">
                                          <p:stCondLst>
                                            <p:cond delay="0"/>
                                          </p:stCondLst>
                                        </p:cTn>
                                        <p:tgtEl>
                                          <p:spTgt spid="114"/>
                                        </p:tgtEl>
                                        <p:attrNameLst>
                                          <p:attrName>style.visibility</p:attrName>
                                        </p:attrNameLst>
                                      </p:cBhvr>
                                      <p:to>
                                        <p:strVal val="visible"/>
                                      </p:to>
                                    </p:set>
                                  </p:childTnLst>
                                </p:cTn>
                              </p:par>
                              <p:par>
                                <p:cTn id="48" presetID="37" presetClass="path" presetSubtype="0" repeatCount="indefinite" fill="hold" grpId="1" nodeType="withEffect">
                                  <p:stCondLst>
                                    <p:cond delay="1100"/>
                                  </p:stCondLst>
                                  <p:childTnLst>
                                    <p:animMotion origin="layout" path="M -0.01094 0.11435 C -0.00554 0.09294 0.00162 0.00127 0.00065 -0.05868 " pathEditMode="relative" rAng="0" ptsTypes="AA">
                                      <p:cBhvr>
                                        <p:cTn id="49" dur="1250" fill="hold"/>
                                        <p:tgtEl>
                                          <p:spTgt spid="114"/>
                                        </p:tgtEl>
                                        <p:attrNameLst>
                                          <p:attrName>ppt_x</p:attrName>
                                          <p:attrName>ppt_y</p:attrName>
                                        </p:attrNameLst>
                                      </p:cBhvr>
                                      <p:rCtr x="586" y="-8657"/>
                                    </p:animMotion>
                                  </p:childTnLst>
                                </p:cTn>
                              </p:par>
                              <p:par>
                                <p:cTn id="50" presetID="1" presetClass="entr" presetSubtype="0" fill="hold" grpId="0" nodeType="withEffect">
                                  <p:stCondLst>
                                    <p:cond delay="1150"/>
                                  </p:stCondLst>
                                  <p:childTnLst>
                                    <p:set>
                                      <p:cBhvr>
                                        <p:cTn id="51" dur="1" fill="hold">
                                          <p:stCondLst>
                                            <p:cond delay="0"/>
                                          </p:stCondLst>
                                        </p:cTn>
                                        <p:tgtEl>
                                          <p:spTgt spid="28"/>
                                        </p:tgtEl>
                                        <p:attrNameLst>
                                          <p:attrName>style.visibility</p:attrName>
                                        </p:attrNameLst>
                                      </p:cBhvr>
                                      <p:to>
                                        <p:strVal val="visible"/>
                                      </p:to>
                                    </p:set>
                                  </p:childTnLst>
                                </p:cTn>
                              </p:par>
                              <p:par>
                                <p:cTn id="52" presetID="37" presetClass="path" presetSubtype="0" repeatCount="indefinite" fill="hold" grpId="1" nodeType="withEffect">
                                  <p:stCondLst>
                                    <p:cond delay="1150"/>
                                  </p:stCondLst>
                                  <p:childTnLst>
                                    <p:animMotion origin="layout" path="M -0.06719 0.1206 C -0.03562 0.10555 0.00625 0.03009 0.00455 -0.05301 " pathEditMode="relative" rAng="0" ptsTypes="AA">
                                      <p:cBhvr>
                                        <p:cTn id="53" dur="1750" fill="hold"/>
                                        <p:tgtEl>
                                          <p:spTgt spid="28"/>
                                        </p:tgtEl>
                                        <p:attrNameLst>
                                          <p:attrName>ppt_x</p:attrName>
                                          <p:attrName>ppt_y</p:attrName>
                                        </p:attrNameLst>
                                      </p:cBhvr>
                                      <p:rCtr x="3587" y="-8681"/>
                                    </p:animMotion>
                                  </p:childTnLst>
                                </p:cTn>
                              </p:par>
                              <p:par>
                                <p:cTn id="54" presetID="1" presetClass="entr" presetSubtype="0" fill="hold" grpId="0" nodeType="withEffect">
                                  <p:stCondLst>
                                    <p:cond delay="1200"/>
                                  </p:stCondLst>
                                  <p:childTnLst>
                                    <p:set>
                                      <p:cBhvr>
                                        <p:cTn id="55" dur="1" fill="hold">
                                          <p:stCondLst>
                                            <p:cond delay="0"/>
                                          </p:stCondLst>
                                        </p:cTn>
                                        <p:tgtEl>
                                          <p:spTgt spid="38"/>
                                        </p:tgtEl>
                                        <p:attrNameLst>
                                          <p:attrName>style.visibility</p:attrName>
                                        </p:attrNameLst>
                                      </p:cBhvr>
                                      <p:to>
                                        <p:strVal val="visible"/>
                                      </p:to>
                                    </p:set>
                                  </p:childTnLst>
                                </p:cTn>
                              </p:par>
                              <p:par>
                                <p:cTn id="56" presetID="37" presetClass="path" presetSubtype="0" repeatCount="indefinite" fill="hold" grpId="1" nodeType="withEffect">
                                  <p:stCondLst>
                                    <p:cond delay="1200"/>
                                  </p:stCondLst>
                                  <p:childTnLst>
                                    <p:animMotion origin="layout" path="M 0.039 0.09977 C 0.02058 0.08217 -0.00514 0.02014 -0.0067 -0.07442 " pathEditMode="relative" rAng="0" ptsTypes="AA">
                                      <p:cBhvr>
                                        <p:cTn id="57" dur="1250" fill="hold"/>
                                        <p:tgtEl>
                                          <p:spTgt spid="38"/>
                                        </p:tgtEl>
                                        <p:attrNameLst>
                                          <p:attrName>ppt_x</p:attrName>
                                          <p:attrName>ppt_y</p:attrName>
                                        </p:attrNameLst>
                                      </p:cBhvr>
                                      <p:rCtr x="-2285" y="-8715"/>
                                    </p:animMotion>
                                  </p:childTnLst>
                                </p:cTn>
                              </p:par>
                              <p:par>
                                <p:cTn id="58" presetID="1" presetClass="entr" presetSubtype="0" fill="hold" grpId="0" nodeType="withEffect">
                                  <p:stCondLst>
                                    <p:cond delay="1250"/>
                                  </p:stCondLst>
                                  <p:childTnLst>
                                    <p:set>
                                      <p:cBhvr>
                                        <p:cTn id="59" dur="1" fill="hold">
                                          <p:stCondLst>
                                            <p:cond delay="0"/>
                                          </p:stCondLst>
                                        </p:cTn>
                                        <p:tgtEl>
                                          <p:spTgt spid="24"/>
                                        </p:tgtEl>
                                        <p:attrNameLst>
                                          <p:attrName>style.visibility</p:attrName>
                                        </p:attrNameLst>
                                      </p:cBhvr>
                                      <p:to>
                                        <p:strVal val="visible"/>
                                      </p:to>
                                    </p:set>
                                  </p:childTnLst>
                                </p:cTn>
                              </p:par>
                              <p:par>
                                <p:cTn id="60" presetID="37" presetClass="path" presetSubtype="0" repeatCount="indefinite" fill="hold" grpId="1" nodeType="withEffect">
                                  <p:stCondLst>
                                    <p:cond delay="1250"/>
                                  </p:stCondLst>
                                  <p:childTnLst>
                                    <p:animMotion origin="layout" path="M 0.10117 0.1397 C 0.053 0.12963 -0.0015 0.06169 -0.00267 -0.03415 " pathEditMode="relative" rAng="0" ptsTypes="AA">
                                      <p:cBhvr>
                                        <p:cTn id="61" dur="1500" fill="hold"/>
                                        <p:tgtEl>
                                          <p:spTgt spid="24"/>
                                        </p:tgtEl>
                                        <p:attrNameLst>
                                          <p:attrName>ppt_x</p:attrName>
                                          <p:attrName>ppt_y</p:attrName>
                                        </p:attrNameLst>
                                      </p:cBhvr>
                                      <p:rCtr x="-5195" y="-8692"/>
                                    </p:animMotion>
                                  </p:childTnLst>
                                </p:cTn>
                              </p:par>
                              <p:par>
                                <p:cTn id="62" presetID="1" presetClass="entr" presetSubtype="0" fill="hold" grpId="0" nodeType="withEffect">
                                  <p:stCondLst>
                                    <p:cond delay="1300"/>
                                  </p:stCondLst>
                                  <p:childTnLst>
                                    <p:set>
                                      <p:cBhvr>
                                        <p:cTn id="63" dur="1" fill="hold">
                                          <p:stCondLst>
                                            <p:cond delay="0"/>
                                          </p:stCondLst>
                                        </p:cTn>
                                        <p:tgtEl>
                                          <p:spTgt spid="23"/>
                                        </p:tgtEl>
                                        <p:attrNameLst>
                                          <p:attrName>style.visibility</p:attrName>
                                        </p:attrNameLst>
                                      </p:cBhvr>
                                      <p:to>
                                        <p:strVal val="visible"/>
                                      </p:to>
                                    </p:set>
                                  </p:childTnLst>
                                </p:cTn>
                              </p:par>
                              <p:par>
                                <p:cTn id="64" presetID="37" presetClass="path" presetSubtype="0" repeatCount="indefinite" fill="hold" grpId="1" nodeType="withEffect">
                                  <p:stCondLst>
                                    <p:cond delay="1300"/>
                                  </p:stCondLst>
                                  <p:childTnLst>
                                    <p:animMotion origin="layout" path="M -0.02448 0.15451 C -0.00807 0.13298 0.00019 0.04421 -6.95833E-5 -0.01852 " pathEditMode="relative" rAng="0" ptsTypes="AA">
                                      <p:cBhvr>
                                        <p:cTn id="65" dur="1250" fill="hold"/>
                                        <p:tgtEl>
                                          <p:spTgt spid="23"/>
                                        </p:tgtEl>
                                        <p:attrNameLst>
                                          <p:attrName>ppt_x</p:attrName>
                                          <p:attrName>ppt_y</p:attrName>
                                        </p:attrNameLst>
                                      </p:cBhvr>
                                      <p:rCtr x="1224" y="-8657"/>
                                    </p:animMotion>
                                  </p:childTnLst>
                                </p:cTn>
                              </p:par>
                              <p:par>
                                <p:cTn id="66" presetID="1" presetClass="entr" presetSubtype="0" fill="hold" grpId="0" nodeType="withEffect">
                                  <p:stCondLst>
                                    <p:cond delay="1350"/>
                                  </p:stCondLst>
                                  <p:childTnLst>
                                    <p:set>
                                      <p:cBhvr>
                                        <p:cTn id="67" dur="1" fill="hold">
                                          <p:stCondLst>
                                            <p:cond delay="0"/>
                                          </p:stCondLst>
                                        </p:cTn>
                                        <p:tgtEl>
                                          <p:spTgt spid="117"/>
                                        </p:tgtEl>
                                        <p:attrNameLst>
                                          <p:attrName>style.visibility</p:attrName>
                                        </p:attrNameLst>
                                      </p:cBhvr>
                                      <p:to>
                                        <p:strVal val="visible"/>
                                      </p:to>
                                    </p:set>
                                  </p:childTnLst>
                                </p:cTn>
                              </p:par>
                              <p:par>
                                <p:cTn id="68" presetID="37" presetClass="path" presetSubtype="0" repeatCount="indefinite" fill="hold" grpId="1" nodeType="withEffect">
                                  <p:stCondLst>
                                    <p:cond delay="1350"/>
                                  </p:stCondLst>
                                  <p:childTnLst>
                                    <p:animMotion origin="layout" path="M 0.06953 0.15961 C 0.05156 0.1456 -0.00039 0.09699 -0.00039 -0.01389 " pathEditMode="relative" rAng="0" ptsTypes="AA">
                                      <p:cBhvr>
                                        <p:cTn id="69" dur="1500" fill="hold"/>
                                        <p:tgtEl>
                                          <p:spTgt spid="117"/>
                                        </p:tgtEl>
                                        <p:attrNameLst>
                                          <p:attrName>ppt_x</p:attrName>
                                          <p:attrName>ppt_y</p:attrName>
                                        </p:attrNameLst>
                                      </p:cBhvr>
                                      <p:rCtr x="-3496" y="-8681"/>
                                    </p:animMotion>
                                  </p:childTnLst>
                                </p:cTn>
                              </p:par>
                              <p:par>
                                <p:cTn id="70" presetID="1" presetClass="entr" presetSubtype="0" fill="hold" grpId="0" nodeType="withEffect">
                                  <p:stCondLst>
                                    <p:cond delay="1400"/>
                                  </p:stCondLst>
                                  <p:childTnLst>
                                    <p:set>
                                      <p:cBhvr>
                                        <p:cTn id="71" dur="1" fill="hold">
                                          <p:stCondLst>
                                            <p:cond delay="0"/>
                                          </p:stCondLst>
                                        </p:cTn>
                                        <p:tgtEl>
                                          <p:spTgt spid="40"/>
                                        </p:tgtEl>
                                        <p:attrNameLst>
                                          <p:attrName>style.visibility</p:attrName>
                                        </p:attrNameLst>
                                      </p:cBhvr>
                                      <p:to>
                                        <p:strVal val="visible"/>
                                      </p:to>
                                    </p:set>
                                  </p:childTnLst>
                                </p:cTn>
                              </p:par>
                              <p:par>
                                <p:cTn id="72" presetID="37" presetClass="path" presetSubtype="0" repeatCount="indefinite" fill="hold" grpId="1" nodeType="withEffect">
                                  <p:stCondLst>
                                    <p:cond delay="1400"/>
                                  </p:stCondLst>
                                  <p:childTnLst>
                                    <p:animMotion origin="layout" path="M -0.06537 0.0912 C -0.00905 0.06563 0.01237 -0.0272 0.01256 -0.07975 " pathEditMode="relative" rAng="0" ptsTypes="AA">
                                      <p:cBhvr>
                                        <p:cTn id="73" dur="1250" fill="hold"/>
                                        <p:tgtEl>
                                          <p:spTgt spid="40"/>
                                        </p:tgtEl>
                                        <p:attrNameLst>
                                          <p:attrName>ppt_x</p:attrName>
                                          <p:attrName>ppt_y</p:attrName>
                                        </p:attrNameLst>
                                      </p:cBhvr>
                                      <p:rCtr x="3893" y="-8553"/>
                                    </p:animMotion>
                                  </p:childTnLst>
                                </p:cTn>
                              </p:par>
                              <p:par>
                                <p:cTn id="74" presetID="1" presetClass="entr" presetSubtype="0" fill="hold" grpId="0" nodeType="withEffect">
                                  <p:stCondLst>
                                    <p:cond delay="1450"/>
                                  </p:stCondLst>
                                  <p:childTnLst>
                                    <p:set>
                                      <p:cBhvr>
                                        <p:cTn id="75" dur="1" fill="hold">
                                          <p:stCondLst>
                                            <p:cond delay="0"/>
                                          </p:stCondLst>
                                        </p:cTn>
                                        <p:tgtEl>
                                          <p:spTgt spid="118"/>
                                        </p:tgtEl>
                                        <p:attrNameLst>
                                          <p:attrName>style.visibility</p:attrName>
                                        </p:attrNameLst>
                                      </p:cBhvr>
                                      <p:to>
                                        <p:strVal val="visible"/>
                                      </p:to>
                                    </p:set>
                                  </p:childTnLst>
                                </p:cTn>
                              </p:par>
                              <p:par>
                                <p:cTn id="76" presetID="37" presetClass="path" presetSubtype="0" repeatCount="indefinite" fill="hold" grpId="1" nodeType="withEffect">
                                  <p:stCondLst>
                                    <p:cond delay="1450"/>
                                  </p:stCondLst>
                                  <p:childTnLst>
                                    <p:animMotion origin="layout" path="M -0.03724 0.05267 C 0.00677 0.01841 0.0222 -0.06423 0.02239 -0.11574 " pathEditMode="relative" rAng="0" ptsTypes="AA">
                                      <p:cBhvr>
                                        <p:cTn id="77" dur="1750" fill="hold"/>
                                        <p:tgtEl>
                                          <p:spTgt spid="118"/>
                                        </p:tgtEl>
                                        <p:attrNameLst>
                                          <p:attrName>ppt_x</p:attrName>
                                          <p:attrName>ppt_y</p:attrName>
                                        </p:attrNameLst>
                                      </p:cBhvr>
                                      <p:rCtr x="2982" y="-8426"/>
                                    </p:animMotion>
                                  </p:childTnLst>
                                </p:cTn>
                              </p:par>
                              <p:par>
                                <p:cTn id="78" presetID="1" presetClass="entr" presetSubtype="0" fill="hold" grpId="0" nodeType="withEffect">
                                  <p:stCondLst>
                                    <p:cond delay="1500"/>
                                  </p:stCondLst>
                                  <p:childTnLst>
                                    <p:set>
                                      <p:cBhvr>
                                        <p:cTn id="79" dur="1" fill="hold">
                                          <p:stCondLst>
                                            <p:cond delay="0"/>
                                          </p:stCondLst>
                                        </p:cTn>
                                        <p:tgtEl>
                                          <p:spTgt spid="116"/>
                                        </p:tgtEl>
                                        <p:attrNameLst>
                                          <p:attrName>style.visibility</p:attrName>
                                        </p:attrNameLst>
                                      </p:cBhvr>
                                      <p:to>
                                        <p:strVal val="visible"/>
                                      </p:to>
                                    </p:set>
                                  </p:childTnLst>
                                </p:cTn>
                              </p:par>
                              <p:par>
                                <p:cTn id="80" presetID="37" presetClass="path" presetSubtype="0" repeatCount="indefinite" fill="hold" grpId="1" nodeType="withEffect">
                                  <p:stCondLst>
                                    <p:cond delay="1500"/>
                                  </p:stCondLst>
                                  <p:childTnLst>
                                    <p:animMotion origin="layout" path="M -0.10085 0.16389 C -0.02624 0.14121 -0.00013 0.04352 0.00033 -0.00925 " pathEditMode="relative" rAng="0" ptsTypes="AA">
                                      <p:cBhvr>
                                        <p:cTn id="81" dur="1750" fill="hold"/>
                                        <p:tgtEl>
                                          <p:spTgt spid="116"/>
                                        </p:tgtEl>
                                        <p:attrNameLst>
                                          <p:attrName>ppt_x</p:attrName>
                                          <p:attrName>ppt_y</p:attrName>
                                        </p:attrNameLst>
                                      </p:cBhvr>
                                      <p:rCtr x="5059" y="-8657"/>
                                    </p:animMotion>
                                  </p:childTnLst>
                                </p:cTn>
                              </p:par>
                              <p:par>
                                <p:cTn id="82" presetID="1" presetClass="entr" presetSubtype="0" fill="hold" grpId="0" nodeType="withEffect">
                                  <p:stCondLst>
                                    <p:cond delay="1550"/>
                                  </p:stCondLst>
                                  <p:childTnLst>
                                    <p:set>
                                      <p:cBhvr>
                                        <p:cTn id="83" dur="1" fill="hold">
                                          <p:stCondLst>
                                            <p:cond delay="0"/>
                                          </p:stCondLst>
                                        </p:cTn>
                                        <p:tgtEl>
                                          <p:spTgt spid="26"/>
                                        </p:tgtEl>
                                        <p:attrNameLst>
                                          <p:attrName>style.visibility</p:attrName>
                                        </p:attrNameLst>
                                      </p:cBhvr>
                                      <p:to>
                                        <p:strVal val="visible"/>
                                      </p:to>
                                    </p:set>
                                  </p:childTnLst>
                                </p:cTn>
                              </p:par>
                              <p:par>
                                <p:cTn id="84" presetID="37" presetClass="path" presetSubtype="0" repeatCount="indefinite" fill="hold" grpId="1" nodeType="withEffect">
                                  <p:stCondLst>
                                    <p:cond delay="1550"/>
                                  </p:stCondLst>
                                  <p:childTnLst>
                                    <p:animMotion origin="layout" path="M -0.08203 0.06436 C 0.00352 0.04873 0.03021 -0.05821 0.03034 -0.11273 " pathEditMode="relative" rAng="0" ptsTypes="AA">
                                      <p:cBhvr>
                                        <p:cTn id="85" dur="1750" fill="hold"/>
                                        <p:tgtEl>
                                          <p:spTgt spid="26"/>
                                        </p:tgtEl>
                                        <p:attrNameLst>
                                          <p:attrName>ppt_x</p:attrName>
                                          <p:attrName>ppt_y</p:attrName>
                                        </p:attrNameLst>
                                      </p:cBhvr>
                                      <p:rCtr x="5618" y="-8854"/>
                                    </p:animMotion>
                                  </p:childTnLst>
                                </p:cTn>
                              </p:par>
                              <p:par>
                                <p:cTn id="86" presetID="1" presetClass="entr" presetSubtype="0" fill="hold" grpId="0" nodeType="withEffect">
                                  <p:stCondLst>
                                    <p:cond delay="1600"/>
                                  </p:stCondLst>
                                  <p:childTnLst>
                                    <p:set>
                                      <p:cBhvr>
                                        <p:cTn id="87" dur="1" fill="hold">
                                          <p:stCondLst>
                                            <p:cond delay="0"/>
                                          </p:stCondLst>
                                        </p:cTn>
                                        <p:tgtEl>
                                          <p:spTgt spid="39"/>
                                        </p:tgtEl>
                                        <p:attrNameLst>
                                          <p:attrName>style.visibility</p:attrName>
                                        </p:attrNameLst>
                                      </p:cBhvr>
                                      <p:to>
                                        <p:strVal val="visible"/>
                                      </p:to>
                                    </p:set>
                                  </p:childTnLst>
                                </p:cTn>
                              </p:par>
                              <p:par>
                                <p:cTn id="88" presetID="37" presetClass="path" presetSubtype="0" repeatCount="indefinite" fill="hold" grpId="1" nodeType="withEffect">
                                  <p:stCondLst>
                                    <p:cond delay="1600"/>
                                  </p:stCondLst>
                                  <p:childTnLst>
                                    <p:animMotion origin="layout" path="M -0.01699 0.01794 C 0.02774 -0.01933 0.04245 -0.10278 0.04271 -0.15625 " pathEditMode="relative" rAng="0" ptsTypes="AA">
                                      <p:cBhvr>
                                        <p:cTn id="89" dur="1250" fill="hold"/>
                                        <p:tgtEl>
                                          <p:spTgt spid="39"/>
                                        </p:tgtEl>
                                        <p:attrNameLst>
                                          <p:attrName>ppt_x</p:attrName>
                                          <p:attrName>ppt_y</p:attrName>
                                        </p:attrNameLst>
                                      </p:cBhvr>
                                      <p:rCtr x="2982" y="-8715"/>
                                    </p:animMotion>
                                  </p:childTnLst>
                                </p:cTn>
                              </p:par>
                              <p:par>
                                <p:cTn id="90" presetID="1" presetClass="entr" presetSubtype="0" fill="hold" grpId="0" nodeType="withEffect">
                                  <p:stCondLst>
                                    <p:cond delay="1650"/>
                                  </p:stCondLst>
                                  <p:childTnLst>
                                    <p:set>
                                      <p:cBhvr>
                                        <p:cTn id="91" dur="1" fill="hold">
                                          <p:stCondLst>
                                            <p:cond delay="0"/>
                                          </p:stCondLst>
                                        </p:cTn>
                                        <p:tgtEl>
                                          <p:spTgt spid="169"/>
                                        </p:tgtEl>
                                        <p:attrNameLst>
                                          <p:attrName>style.visibility</p:attrName>
                                        </p:attrNameLst>
                                      </p:cBhvr>
                                      <p:to>
                                        <p:strVal val="visible"/>
                                      </p:to>
                                    </p:set>
                                  </p:childTnLst>
                                </p:cTn>
                              </p:par>
                              <p:par>
                                <p:cTn id="92" presetID="37" presetClass="path" presetSubtype="0" repeatCount="indefinite" fill="hold" grpId="1" nodeType="withEffect">
                                  <p:stCondLst>
                                    <p:cond delay="1650"/>
                                  </p:stCondLst>
                                  <p:childTnLst>
                                    <p:animMotion origin="layout" path="M -0.06719 0.1206 C -0.03562 0.10555 0.00625 0.03009 0.00455 -0.05301 " pathEditMode="relative" rAng="0" ptsTypes="AA">
                                      <p:cBhvr>
                                        <p:cTn id="93" dur="2000" fill="hold"/>
                                        <p:tgtEl>
                                          <p:spTgt spid="169"/>
                                        </p:tgtEl>
                                        <p:attrNameLst>
                                          <p:attrName>ppt_x</p:attrName>
                                          <p:attrName>ppt_y</p:attrName>
                                        </p:attrNameLst>
                                      </p:cBhvr>
                                      <p:rCtr x="3587" y="-8681"/>
                                    </p:animMotion>
                                  </p:childTnLst>
                                </p:cTn>
                              </p:par>
                              <p:par>
                                <p:cTn id="94" presetID="1" presetClass="entr" presetSubtype="0" fill="hold" grpId="0" nodeType="withEffect">
                                  <p:stCondLst>
                                    <p:cond delay="1700"/>
                                  </p:stCondLst>
                                  <p:childTnLst>
                                    <p:set>
                                      <p:cBhvr>
                                        <p:cTn id="95" dur="1" fill="hold">
                                          <p:stCondLst>
                                            <p:cond delay="0"/>
                                          </p:stCondLst>
                                        </p:cTn>
                                        <p:tgtEl>
                                          <p:spTgt spid="170"/>
                                        </p:tgtEl>
                                        <p:attrNameLst>
                                          <p:attrName>style.visibility</p:attrName>
                                        </p:attrNameLst>
                                      </p:cBhvr>
                                      <p:to>
                                        <p:strVal val="visible"/>
                                      </p:to>
                                    </p:set>
                                  </p:childTnLst>
                                </p:cTn>
                              </p:par>
                              <p:par>
                                <p:cTn id="96" presetID="37" presetClass="path" presetSubtype="0" repeatCount="indefinite" fill="hold" grpId="1" nodeType="withEffect">
                                  <p:stCondLst>
                                    <p:cond delay="1700"/>
                                  </p:stCondLst>
                                  <p:childTnLst>
                                    <p:animMotion origin="layout" path="M 0.039 0.09977 C 0.02058 0.08217 -0.00514 0.02014 -0.0067 -0.07442 " pathEditMode="relative" rAng="0" ptsTypes="AA">
                                      <p:cBhvr>
                                        <p:cTn id="97" dur="1500" fill="hold"/>
                                        <p:tgtEl>
                                          <p:spTgt spid="170"/>
                                        </p:tgtEl>
                                        <p:attrNameLst>
                                          <p:attrName>ppt_x</p:attrName>
                                          <p:attrName>ppt_y</p:attrName>
                                        </p:attrNameLst>
                                      </p:cBhvr>
                                      <p:rCtr x="-2285" y="-8715"/>
                                    </p:animMotion>
                                  </p:childTnLst>
                                </p:cTn>
                              </p:par>
                              <p:par>
                                <p:cTn id="98" presetID="1" presetClass="entr" presetSubtype="0" fill="hold" grpId="0" nodeType="withEffect">
                                  <p:stCondLst>
                                    <p:cond delay="2250"/>
                                  </p:stCondLst>
                                  <p:childTnLst>
                                    <p:set>
                                      <p:cBhvr>
                                        <p:cTn id="99" dur="1" fill="hold">
                                          <p:stCondLst>
                                            <p:cond delay="0"/>
                                          </p:stCondLst>
                                        </p:cTn>
                                        <p:tgtEl>
                                          <p:spTgt spid="31"/>
                                        </p:tgtEl>
                                        <p:attrNameLst>
                                          <p:attrName>style.visibility</p:attrName>
                                        </p:attrNameLst>
                                      </p:cBhvr>
                                      <p:to>
                                        <p:strVal val="visible"/>
                                      </p:to>
                                    </p:set>
                                  </p:childTnLst>
                                </p:cTn>
                              </p:par>
                              <p:par>
                                <p:cTn id="100" presetID="37" presetClass="path" presetSubtype="0" repeatCount="indefinite" fill="hold" grpId="1" nodeType="withEffect">
                                  <p:stCondLst>
                                    <p:cond delay="2250"/>
                                  </p:stCondLst>
                                  <p:childTnLst>
                                    <p:animMotion origin="layout" path="M -0.01908 0.03067 C -0.01361 0.00741 0.01543 1.11111E-6 0.0153 -0.05845 " pathEditMode="relative" rAng="0" ptsTypes="AA">
                                      <p:cBhvr>
                                        <p:cTn id="101" dur="1000" fill="hold"/>
                                        <p:tgtEl>
                                          <p:spTgt spid="31"/>
                                        </p:tgtEl>
                                        <p:attrNameLst>
                                          <p:attrName>ppt_x</p:attrName>
                                          <p:attrName>ppt_y</p:attrName>
                                        </p:attrNameLst>
                                      </p:cBhvr>
                                      <p:rCtr x="1719" y="-4456"/>
                                    </p:animMotion>
                                  </p:childTnLst>
                                </p:cTn>
                              </p:par>
                              <p:par>
                                <p:cTn id="102" presetID="1" presetClass="entr" presetSubtype="0" fill="hold" grpId="0" nodeType="withEffect">
                                  <p:stCondLst>
                                    <p:cond delay="2300"/>
                                  </p:stCondLst>
                                  <p:childTnLst>
                                    <p:set>
                                      <p:cBhvr>
                                        <p:cTn id="103" dur="1" fill="hold">
                                          <p:stCondLst>
                                            <p:cond delay="0"/>
                                          </p:stCondLst>
                                        </p:cTn>
                                        <p:tgtEl>
                                          <p:spTgt spid="29"/>
                                        </p:tgtEl>
                                        <p:attrNameLst>
                                          <p:attrName>style.visibility</p:attrName>
                                        </p:attrNameLst>
                                      </p:cBhvr>
                                      <p:to>
                                        <p:strVal val="visible"/>
                                      </p:to>
                                    </p:set>
                                  </p:childTnLst>
                                </p:cTn>
                              </p:par>
                              <p:par>
                                <p:cTn id="104" presetID="37" presetClass="path" presetSubtype="0" repeatCount="indefinite" fill="hold" grpId="1" nodeType="withEffect">
                                  <p:stCondLst>
                                    <p:cond delay="2300"/>
                                  </p:stCondLst>
                                  <p:childTnLst>
                                    <p:animMotion origin="layout" path="M 0.03587 0.03947 C 0.03587 0.00857 -0.03288 -0.00138 -0.03288 -0.05266 " pathEditMode="relative" rAng="0" ptsTypes="AA">
                                      <p:cBhvr>
                                        <p:cTn id="105" dur="1000" fill="hold"/>
                                        <p:tgtEl>
                                          <p:spTgt spid="29"/>
                                        </p:tgtEl>
                                        <p:attrNameLst>
                                          <p:attrName>ppt_x</p:attrName>
                                          <p:attrName>ppt_y</p:attrName>
                                        </p:attrNameLst>
                                      </p:cBhvr>
                                      <p:rCtr x="-3438" y="-4606"/>
                                    </p:animMotion>
                                  </p:childTnLst>
                                </p:cTn>
                              </p:par>
                              <p:par>
                                <p:cTn id="106" presetID="1" presetClass="entr" presetSubtype="0" fill="hold" grpId="0" nodeType="withEffect">
                                  <p:stCondLst>
                                    <p:cond delay="2350"/>
                                  </p:stCondLst>
                                  <p:childTnLst>
                                    <p:set>
                                      <p:cBhvr>
                                        <p:cTn id="107" dur="1" fill="hold">
                                          <p:stCondLst>
                                            <p:cond delay="0"/>
                                          </p:stCondLst>
                                        </p:cTn>
                                        <p:tgtEl>
                                          <p:spTgt spid="37"/>
                                        </p:tgtEl>
                                        <p:attrNameLst>
                                          <p:attrName>style.visibility</p:attrName>
                                        </p:attrNameLst>
                                      </p:cBhvr>
                                      <p:to>
                                        <p:strVal val="visible"/>
                                      </p:to>
                                    </p:set>
                                  </p:childTnLst>
                                </p:cTn>
                              </p:par>
                              <p:par>
                                <p:cTn id="108" presetID="42" presetClass="path" presetSubtype="0" repeatCount="indefinite" fill="hold" grpId="1" nodeType="withEffect">
                                  <p:stCondLst>
                                    <p:cond delay="2350"/>
                                  </p:stCondLst>
                                  <p:childTnLst>
                                    <p:animMotion origin="layout" path="M 4.47917E-6 1.66667E-6 L 4.47917E-6 0.08715 " pathEditMode="relative" rAng="0" ptsTypes="AA">
                                      <p:cBhvr>
                                        <p:cTn id="109" dur="1000" spd="-100000" fill="hold"/>
                                        <p:tgtEl>
                                          <p:spTgt spid="37"/>
                                        </p:tgtEl>
                                        <p:attrNameLst>
                                          <p:attrName>ppt_x</p:attrName>
                                          <p:attrName>ppt_y</p:attrName>
                                        </p:attrNameLst>
                                      </p:cBhvr>
                                      <p:rCtr x="0" y="4352"/>
                                    </p:animMotion>
                                  </p:childTnLst>
                                </p:cTn>
                              </p:par>
                              <p:par>
                                <p:cTn id="110" presetID="1" presetClass="entr" presetSubtype="0" fill="hold" grpId="0" nodeType="withEffect">
                                  <p:stCondLst>
                                    <p:cond delay="2400"/>
                                  </p:stCondLst>
                                  <p:childTnLst>
                                    <p:set>
                                      <p:cBhvr>
                                        <p:cTn id="111" dur="1" fill="hold">
                                          <p:stCondLst>
                                            <p:cond delay="0"/>
                                          </p:stCondLst>
                                        </p:cTn>
                                        <p:tgtEl>
                                          <p:spTgt spid="127"/>
                                        </p:tgtEl>
                                        <p:attrNameLst>
                                          <p:attrName>style.visibility</p:attrName>
                                        </p:attrNameLst>
                                      </p:cBhvr>
                                      <p:to>
                                        <p:strVal val="visible"/>
                                      </p:to>
                                    </p:set>
                                  </p:childTnLst>
                                </p:cTn>
                              </p:par>
                              <p:par>
                                <p:cTn id="112" presetID="37" presetClass="path" presetSubtype="0" repeatCount="indefinite" fill="hold" grpId="1" nodeType="withEffect">
                                  <p:stCondLst>
                                    <p:cond delay="2400"/>
                                  </p:stCondLst>
                                  <p:childTnLst>
                                    <p:animMotion origin="layout" path="M 0.03112 0.064 C 0.03059 0.03565 -0.00293 0.03322 -0.00378 -0.03125 " pathEditMode="relative" rAng="0" ptsTypes="AA">
                                      <p:cBhvr>
                                        <p:cTn id="113" dur="1000" fill="hold"/>
                                        <p:tgtEl>
                                          <p:spTgt spid="127"/>
                                        </p:tgtEl>
                                        <p:attrNameLst>
                                          <p:attrName>ppt_x</p:attrName>
                                          <p:attrName>ppt_y</p:attrName>
                                        </p:attrNameLst>
                                      </p:cBhvr>
                                      <p:rCtr x="-1745" y="-4769"/>
                                    </p:animMotion>
                                  </p:childTnLst>
                                </p:cTn>
                              </p:par>
                              <p:par>
                                <p:cTn id="114" presetID="1" presetClass="entr" presetSubtype="0" fill="hold" grpId="0" nodeType="withEffect">
                                  <p:stCondLst>
                                    <p:cond delay="2450"/>
                                  </p:stCondLst>
                                  <p:childTnLst>
                                    <p:set>
                                      <p:cBhvr>
                                        <p:cTn id="115" dur="1" fill="hold">
                                          <p:stCondLst>
                                            <p:cond delay="0"/>
                                          </p:stCondLst>
                                        </p:cTn>
                                        <p:tgtEl>
                                          <p:spTgt spid="21"/>
                                        </p:tgtEl>
                                        <p:attrNameLst>
                                          <p:attrName>style.visibility</p:attrName>
                                        </p:attrNameLst>
                                      </p:cBhvr>
                                      <p:to>
                                        <p:strVal val="visible"/>
                                      </p:to>
                                    </p:set>
                                  </p:childTnLst>
                                </p:cTn>
                              </p:par>
                              <p:par>
                                <p:cTn id="116" presetID="37" presetClass="path" presetSubtype="0" repeatCount="indefinite" fill="hold" grpId="1" nodeType="withEffect">
                                  <p:stCondLst>
                                    <p:cond delay="2450"/>
                                  </p:stCondLst>
                                  <p:childTnLst>
                                    <p:animMotion origin="layout" path="M -0.05605 0.05614 C -0.05605 0.03102 0.01172 0.01713 0.01231 -0.03368 " pathEditMode="relative" rAng="0" ptsTypes="AA">
                                      <p:cBhvr>
                                        <p:cTn id="117" dur="1000" fill="hold"/>
                                        <p:tgtEl>
                                          <p:spTgt spid="21"/>
                                        </p:tgtEl>
                                        <p:attrNameLst>
                                          <p:attrName>ppt_x</p:attrName>
                                          <p:attrName>ppt_y</p:attrName>
                                        </p:attrNameLst>
                                      </p:cBhvr>
                                      <p:rCtr x="3418" y="-4491"/>
                                    </p:animMotion>
                                  </p:childTnLst>
                                </p:cTn>
                              </p:par>
                              <p:par>
                                <p:cTn id="118" presetID="1" presetClass="entr" presetSubtype="0" fill="hold" grpId="0" nodeType="withEffect">
                                  <p:stCondLst>
                                    <p:cond delay="3050"/>
                                  </p:stCondLst>
                                  <p:childTnLst>
                                    <p:set>
                                      <p:cBhvr>
                                        <p:cTn id="119" dur="1" fill="hold">
                                          <p:stCondLst>
                                            <p:cond delay="0"/>
                                          </p:stCondLst>
                                        </p:cTn>
                                        <p:tgtEl>
                                          <p:spTgt spid="128"/>
                                        </p:tgtEl>
                                        <p:attrNameLst>
                                          <p:attrName>style.visibility</p:attrName>
                                        </p:attrNameLst>
                                      </p:cBhvr>
                                      <p:to>
                                        <p:strVal val="visible"/>
                                      </p:to>
                                    </p:set>
                                  </p:childTnLst>
                                </p:cTn>
                              </p:par>
                              <p:par>
                                <p:cTn id="120" presetID="37" presetClass="path" presetSubtype="0" repeatCount="indefinite" fill="hold" grpId="1" nodeType="withEffect">
                                  <p:stCondLst>
                                    <p:cond delay="3050"/>
                                  </p:stCondLst>
                                  <p:childTnLst>
                                    <p:animMotion origin="layout" path="M 0.01843 0.03565 C 0.0179 0.00729 -0.01562 0.00486 -0.01647 -0.0596 " pathEditMode="relative" rAng="0" ptsTypes="AA">
                                      <p:cBhvr>
                                        <p:cTn id="121" dur="1150" fill="hold"/>
                                        <p:tgtEl>
                                          <p:spTgt spid="128"/>
                                        </p:tgtEl>
                                        <p:attrNameLst>
                                          <p:attrName>ppt_x</p:attrName>
                                          <p:attrName>ppt_y</p:attrName>
                                        </p:attrNameLst>
                                      </p:cBhvr>
                                      <p:rCtr x="-1745" y="-4769"/>
                                    </p:animMotion>
                                  </p:childTnLst>
                                </p:cTn>
                              </p:par>
                              <p:par>
                                <p:cTn id="122" presetID="1" presetClass="entr" presetSubtype="0" fill="hold" grpId="0" nodeType="withEffect">
                                  <p:stCondLst>
                                    <p:cond delay="3000"/>
                                  </p:stCondLst>
                                  <p:childTnLst>
                                    <p:set>
                                      <p:cBhvr>
                                        <p:cTn id="123" dur="1" fill="hold">
                                          <p:stCondLst>
                                            <p:cond delay="0"/>
                                          </p:stCondLst>
                                        </p:cTn>
                                        <p:tgtEl>
                                          <p:spTgt spid="171"/>
                                        </p:tgtEl>
                                        <p:attrNameLst>
                                          <p:attrName>style.visibility</p:attrName>
                                        </p:attrNameLst>
                                      </p:cBhvr>
                                      <p:to>
                                        <p:strVal val="visible"/>
                                      </p:to>
                                    </p:set>
                                  </p:childTnLst>
                                </p:cTn>
                              </p:par>
                              <p:par>
                                <p:cTn id="124" presetID="37" presetClass="path" presetSubtype="0" repeatCount="indefinite" fill="hold" grpId="1" nodeType="withEffect">
                                  <p:stCondLst>
                                    <p:cond delay="3000"/>
                                  </p:stCondLst>
                                  <p:childTnLst>
                                    <p:animMotion origin="layout" path="M -0.05605 0.05614 C -0.05605 0.03102 0.01172 0.01713 0.01231 -0.03368 " pathEditMode="relative" rAng="0" ptsTypes="AA">
                                      <p:cBhvr>
                                        <p:cTn id="125" dur="1100" fill="hold"/>
                                        <p:tgtEl>
                                          <p:spTgt spid="171"/>
                                        </p:tgtEl>
                                        <p:attrNameLst>
                                          <p:attrName>ppt_x</p:attrName>
                                          <p:attrName>ppt_y</p:attrName>
                                        </p:attrNameLst>
                                      </p:cBhvr>
                                      <p:rCtr x="3418" y="-4491"/>
                                    </p:animMotion>
                                  </p:childTnLst>
                                </p:cTn>
                              </p:par>
                              <p:par>
                                <p:cTn id="126" presetID="1" presetClass="entr" presetSubtype="0" fill="hold" grpId="0" nodeType="withEffect">
                                  <p:stCondLst>
                                    <p:cond delay="3250"/>
                                  </p:stCondLst>
                                  <p:childTnLst>
                                    <p:set>
                                      <p:cBhvr>
                                        <p:cTn id="127" dur="1" fill="hold">
                                          <p:stCondLst>
                                            <p:cond delay="0"/>
                                          </p:stCondLst>
                                        </p:cTn>
                                        <p:tgtEl>
                                          <p:spTgt spid="27"/>
                                        </p:tgtEl>
                                        <p:attrNameLst>
                                          <p:attrName>style.visibility</p:attrName>
                                        </p:attrNameLst>
                                      </p:cBhvr>
                                      <p:to>
                                        <p:strVal val="visible"/>
                                      </p:to>
                                    </p:set>
                                  </p:childTnLst>
                                </p:cTn>
                              </p:par>
                              <p:par>
                                <p:cTn id="128" presetID="42" presetClass="path" presetSubtype="0" repeatCount="indefinite" fill="hold" grpId="1" nodeType="withEffect">
                                  <p:stCondLst>
                                    <p:cond delay="3250"/>
                                  </p:stCondLst>
                                  <p:childTnLst>
                                    <p:animMotion origin="layout" path="M -1.77083E-6 -0.036 L -1.77083E-6 0.02951 " pathEditMode="relative" rAng="0" ptsTypes="AA">
                                      <p:cBhvr>
                                        <p:cTn id="129" dur="1000" spd="-100000" fill="hold"/>
                                        <p:tgtEl>
                                          <p:spTgt spid="27"/>
                                        </p:tgtEl>
                                        <p:attrNameLst>
                                          <p:attrName>ppt_x</p:attrName>
                                          <p:attrName>ppt_y</p:attrName>
                                        </p:attrNameLst>
                                      </p:cBhvr>
                                      <p:rCtr x="0" y="3275"/>
                                    </p:animMotion>
                                  </p:childTnLst>
                                </p:cTn>
                              </p:par>
                              <p:par>
                                <p:cTn id="130" presetID="1" presetClass="entr" presetSubtype="0" fill="hold" grpId="0" nodeType="withEffect">
                                  <p:stCondLst>
                                    <p:cond delay="3300"/>
                                  </p:stCondLst>
                                  <p:childTnLst>
                                    <p:set>
                                      <p:cBhvr>
                                        <p:cTn id="131" dur="1" fill="hold">
                                          <p:stCondLst>
                                            <p:cond delay="0"/>
                                          </p:stCondLst>
                                        </p:cTn>
                                        <p:tgtEl>
                                          <p:spTgt spid="35"/>
                                        </p:tgtEl>
                                        <p:attrNameLst>
                                          <p:attrName>style.visibility</p:attrName>
                                        </p:attrNameLst>
                                      </p:cBhvr>
                                      <p:to>
                                        <p:strVal val="visible"/>
                                      </p:to>
                                    </p:set>
                                  </p:childTnLst>
                                </p:cTn>
                              </p:par>
                              <p:par>
                                <p:cTn id="132" presetID="42" presetClass="path" presetSubtype="0" repeatCount="indefinite" fill="hold" grpId="1" nodeType="withEffect">
                                  <p:stCondLst>
                                    <p:cond delay="3300"/>
                                  </p:stCondLst>
                                  <p:childTnLst>
                                    <p:animMotion origin="layout" path="M -2.91667E-6 -0.01088 L -2.91667E-6 0.05671 " pathEditMode="relative" rAng="0" ptsTypes="AA">
                                      <p:cBhvr>
                                        <p:cTn id="133" dur="750" spd="-100000" fill="hold"/>
                                        <p:tgtEl>
                                          <p:spTgt spid="35"/>
                                        </p:tgtEl>
                                        <p:attrNameLst>
                                          <p:attrName>ppt_x</p:attrName>
                                          <p:attrName>ppt_y</p:attrName>
                                        </p:attrNameLst>
                                      </p:cBhvr>
                                      <p:rCtr x="0" y="3380"/>
                                    </p:animMotion>
                                  </p:childTnLst>
                                </p:cTn>
                              </p:par>
                              <p:par>
                                <p:cTn id="134" presetID="1" presetClass="entr" presetSubtype="0" fill="hold" grpId="0" nodeType="withEffect">
                                  <p:stCondLst>
                                    <p:cond delay="3350"/>
                                  </p:stCondLst>
                                  <p:childTnLst>
                                    <p:set>
                                      <p:cBhvr>
                                        <p:cTn id="135" dur="1" fill="hold">
                                          <p:stCondLst>
                                            <p:cond delay="0"/>
                                          </p:stCondLst>
                                        </p:cTn>
                                        <p:tgtEl>
                                          <p:spTgt spid="173"/>
                                        </p:tgtEl>
                                        <p:attrNameLst>
                                          <p:attrName>style.visibility</p:attrName>
                                        </p:attrNameLst>
                                      </p:cBhvr>
                                      <p:to>
                                        <p:strVal val="visible"/>
                                      </p:to>
                                    </p:set>
                                  </p:childTnLst>
                                </p:cTn>
                              </p:par>
                              <p:par>
                                <p:cTn id="136" presetID="42" presetClass="path" presetSubtype="0" repeatCount="indefinite" fill="hold" grpId="1" nodeType="withEffect">
                                  <p:stCondLst>
                                    <p:cond delay="3350"/>
                                  </p:stCondLst>
                                  <p:childTnLst>
                                    <p:animMotion origin="layout" path="M 1.45833E-6 -0.0206 L 1.45833E-6 0.04456 " pathEditMode="relative" rAng="0" ptsTypes="AA">
                                      <p:cBhvr>
                                        <p:cTn id="137" dur="850" spd="-100000" fill="hold"/>
                                        <p:tgtEl>
                                          <p:spTgt spid="173"/>
                                        </p:tgtEl>
                                        <p:attrNameLst>
                                          <p:attrName>ppt_x</p:attrName>
                                          <p:attrName>ppt_y</p:attrName>
                                        </p:attrNameLst>
                                      </p:cBhvr>
                                      <p:rCtr x="0" y="3252"/>
                                    </p:animMotion>
                                  </p:childTnLst>
                                </p:cTn>
                              </p:par>
                              <p:par>
                                <p:cTn id="138" presetID="1" presetClass="entr" presetSubtype="0" fill="hold" grpId="0" nodeType="withEffect">
                                  <p:stCondLst>
                                    <p:cond delay="3400"/>
                                  </p:stCondLst>
                                  <p:childTnLst>
                                    <p:set>
                                      <p:cBhvr>
                                        <p:cTn id="139" dur="1" fill="hold">
                                          <p:stCondLst>
                                            <p:cond delay="0"/>
                                          </p:stCondLst>
                                        </p:cTn>
                                        <p:tgtEl>
                                          <p:spTgt spid="174"/>
                                        </p:tgtEl>
                                        <p:attrNameLst>
                                          <p:attrName>style.visibility</p:attrName>
                                        </p:attrNameLst>
                                      </p:cBhvr>
                                      <p:to>
                                        <p:strVal val="visible"/>
                                      </p:to>
                                    </p:set>
                                  </p:childTnLst>
                                </p:cTn>
                              </p:par>
                              <p:par>
                                <p:cTn id="140" presetID="42" presetClass="path" presetSubtype="0" repeatCount="indefinite" fill="hold" grpId="1" nodeType="withEffect">
                                  <p:stCondLst>
                                    <p:cond delay="3400"/>
                                  </p:stCondLst>
                                  <p:childTnLst>
                                    <p:animMotion origin="layout" path="M -8.33333E-7 -0.04827 L -8.33333E-7 0.0169 " pathEditMode="relative" rAng="0" ptsTypes="AA">
                                      <p:cBhvr>
                                        <p:cTn id="141" dur="1000" spd="-100000" fill="hold"/>
                                        <p:tgtEl>
                                          <p:spTgt spid="174"/>
                                        </p:tgtEl>
                                        <p:attrNameLst>
                                          <p:attrName>ppt_x</p:attrName>
                                          <p:attrName>ppt_y</p:attrName>
                                        </p:attrNameLst>
                                      </p:cBhvr>
                                      <p:rCtr x="0" y="3252"/>
                                    </p:animMotion>
                                  </p:childTnLst>
                                </p:cTn>
                              </p:par>
                              <p:par>
                                <p:cTn id="142" presetID="1" presetClass="entr" presetSubtype="0" fill="hold" grpId="0" nodeType="withEffect">
                                  <p:stCondLst>
                                    <p:cond delay="3450"/>
                                  </p:stCondLst>
                                  <p:childTnLst>
                                    <p:set>
                                      <p:cBhvr>
                                        <p:cTn id="143" dur="1" fill="hold">
                                          <p:stCondLst>
                                            <p:cond delay="0"/>
                                          </p:stCondLst>
                                        </p:cTn>
                                        <p:tgtEl>
                                          <p:spTgt spid="25"/>
                                        </p:tgtEl>
                                        <p:attrNameLst>
                                          <p:attrName>style.visibility</p:attrName>
                                        </p:attrNameLst>
                                      </p:cBhvr>
                                      <p:to>
                                        <p:strVal val="visible"/>
                                      </p:to>
                                    </p:set>
                                  </p:childTnLst>
                                </p:cTn>
                              </p:par>
                              <p:par>
                                <p:cTn id="144" presetID="42" presetClass="path" presetSubtype="0" repeatCount="indefinite" fill="hold" grpId="1" nodeType="withEffect">
                                  <p:stCondLst>
                                    <p:cond delay="3450"/>
                                  </p:stCondLst>
                                  <p:childTnLst>
                                    <p:animMotion origin="layout" path="M 3.125E-7 -0.02303 L 3.125E-7 0.04213 " pathEditMode="relative" rAng="0" ptsTypes="AA">
                                      <p:cBhvr>
                                        <p:cTn id="145" dur="750" spd="-100000" fill="hold"/>
                                        <p:tgtEl>
                                          <p:spTgt spid="25"/>
                                        </p:tgtEl>
                                        <p:attrNameLst>
                                          <p:attrName>ppt_x</p:attrName>
                                          <p:attrName>ppt_y</p:attrName>
                                        </p:attrNameLst>
                                      </p:cBhvr>
                                      <p:rCtr x="0" y="3252"/>
                                    </p:animMotion>
                                  </p:childTnLst>
                                </p:cTn>
                              </p:par>
                              <p:par>
                                <p:cTn id="146" presetID="1" presetClass="entr" presetSubtype="0" fill="hold" grpId="0" nodeType="withEffect">
                                  <p:stCondLst>
                                    <p:cond delay="4250"/>
                                  </p:stCondLst>
                                  <p:childTnLst>
                                    <p:set>
                                      <p:cBhvr>
                                        <p:cTn id="147" dur="1" fill="hold">
                                          <p:stCondLst>
                                            <p:cond delay="0"/>
                                          </p:stCondLst>
                                        </p:cTn>
                                        <p:tgtEl>
                                          <p:spTgt spid="32"/>
                                        </p:tgtEl>
                                        <p:attrNameLst>
                                          <p:attrName>style.visibility</p:attrName>
                                        </p:attrNameLst>
                                      </p:cBhvr>
                                      <p:to>
                                        <p:strVal val="visible"/>
                                      </p:to>
                                    </p:set>
                                  </p:childTnLst>
                                </p:cTn>
                              </p:par>
                              <p:par>
                                <p:cTn id="148" presetID="42" presetClass="path" presetSubtype="0" repeatCount="indefinite" fill="hold" grpId="1" nodeType="withEffect">
                                  <p:stCondLst>
                                    <p:cond delay="4250"/>
                                  </p:stCondLst>
                                  <p:childTnLst>
                                    <p:animMotion origin="layout" path="M -1.77083E-6 -0.00868 L -1.77083E-6 0.05358 " pathEditMode="relative" rAng="0" ptsTypes="AA">
                                      <p:cBhvr>
                                        <p:cTn id="149" dur="800" spd="-100000" fill="hold"/>
                                        <p:tgtEl>
                                          <p:spTgt spid="32"/>
                                        </p:tgtEl>
                                        <p:attrNameLst>
                                          <p:attrName>ppt_x</p:attrName>
                                          <p:attrName>ppt_y</p:attrName>
                                        </p:attrNameLst>
                                      </p:cBhvr>
                                      <p:rCtr x="0" y="3113"/>
                                    </p:animMotion>
                                  </p:childTnLst>
                                </p:cTn>
                              </p:par>
                              <p:par>
                                <p:cTn id="150" presetID="1" presetClass="entr" presetSubtype="0" fill="hold" grpId="0" nodeType="withEffect">
                                  <p:stCondLst>
                                    <p:cond delay="4300"/>
                                  </p:stCondLst>
                                  <p:childTnLst>
                                    <p:set>
                                      <p:cBhvr>
                                        <p:cTn id="151" dur="1" fill="hold">
                                          <p:stCondLst>
                                            <p:cond delay="0"/>
                                          </p:stCondLst>
                                        </p:cTn>
                                        <p:tgtEl>
                                          <p:spTgt spid="16"/>
                                        </p:tgtEl>
                                        <p:attrNameLst>
                                          <p:attrName>style.visibility</p:attrName>
                                        </p:attrNameLst>
                                      </p:cBhvr>
                                      <p:to>
                                        <p:strVal val="visible"/>
                                      </p:to>
                                    </p:set>
                                  </p:childTnLst>
                                </p:cTn>
                              </p:par>
                              <p:par>
                                <p:cTn id="152" presetID="42" presetClass="path" presetSubtype="0" repeatCount="indefinite" fill="hold" grpId="1" nodeType="withEffect">
                                  <p:stCondLst>
                                    <p:cond delay="4300"/>
                                  </p:stCondLst>
                                  <p:childTnLst>
                                    <p:animMotion origin="layout" path="M 4.27083E-6 -0.03634 L 4.27083E-6 0.02604 " pathEditMode="relative" rAng="0" ptsTypes="AA">
                                      <p:cBhvr>
                                        <p:cTn id="153" dur="1000" spd="-100000" fill="hold"/>
                                        <p:tgtEl>
                                          <p:spTgt spid="16"/>
                                        </p:tgtEl>
                                        <p:attrNameLst>
                                          <p:attrName>ppt_x</p:attrName>
                                          <p:attrName>ppt_y</p:attrName>
                                        </p:attrNameLst>
                                      </p:cBhvr>
                                      <p:rCtr x="0" y="3113"/>
                                    </p:animMotion>
                                  </p:childTnLst>
                                </p:cTn>
                              </p:par>
                              <p:par>
                                <p:cTn id="154" presetID="1" presetClass="entr" presetSubtype="0" fill="hold" grpId="0" nodeType="withEffect">
                                  <p:stCondLst>
                                    <p:cond delay="4350"/>
                                  </p:stCondLst>
                                  <p:childTnLst>
                                    <p:set>
                                      <p:cBhvr>
                                        <p:cTn id="155" dur="1" fill="hold">
                                          <p:stCondLst>
                                            <p:cond delay="0"/>
                                          </p:stCondLst>
                                        </p:cTn>
                                        <p:tgtEl>
                                          <p:spTgt spid="34"/>
                                        </p:tgtEl>
                                        <p:attrNameLst>
                                          <p:attrName>style.visibility</p:attrName>
                                        </p:attrNameLst>
                                      </p:cBhvr>
                                      <p:to>
                                        <p:strVal val="visible"/>
                                      </p:to>
                                    </p:set>
                                  </p:childTnLst>
                                </p:cTn>
                              </p:par>
                              <p:par>
                                <p:cTn id="156" presetID="42" presetClass="path" presetSubtype="0" repeatCount="indefinite" fill="hold" grpId="1" nodeType="withEffect">
                                  <p:stCondLst>
                                    <p:cond delay="4350"/>
                                  </p:stCondLst>
                                  <p:childTnLst>
                                    <p:animMotion origin="layout" path="M -3.4375E-6 -0.04017 L -3.4375E-6 0.02175 " pathEditMode="relative" rAng="0" ptsTypes="AA">
                                      <p:cBhvr>
                                        <p:cTn id="157" dur="1200" spd="-100000" fill="hold"/>
                                        <p:tgtEl>
                                          <p:spTgt spid="34"/>
                                        </p:tgtEl>
                                        <p:attrNameLst>
                                          <p:attrName>ppt_x</p:attrName>
                                          <p:attrName>ppt_y</p:attrName>
                                        </p:attrNameLst>
                                      </p:cBhvr>
                                      <p:rCtr x="0" y="3090"/>
                                    </p:animMotion>
                                  </p:childTnLst>
                                </p:cTn>
                              </p:par>
                              <p:par>
                                <p:cTn id="158" presetID="1" presetClass="entr" presetSubtype="0" fill="hold" grpId="0" nodeType="withEffect">
                                  <p:stCondLst>
                                    <p:cond delay="4400"/>
                                  </p:stCondLst>
                                  <p:childTnLst>
                                    <p:set>
                                      <p:cBhvr>
                                        <p:cTn id="159" dur="1" fill="hold">
                                          <p:stCondLst>
                                            <p:cond delay="0"/>
                                          </p:stCondLst>
                                        </p:cTn>
                                        <p:tgtEl>
                                          <p:spTgt spid="178"/>
                                        </p:tgtEl>
                                        <p:attrNameLst>
                                          <p:attrName>style.visibility</p:attrName>
                                        </p:attrNameLst>
                                      </p:cBhvr>
                                      <p:to>
                                        <p:strVal val="visible"/>
                                      </p:to>
                                    </p:set>
                                  </p:childTnLst>
                                </p:cTn>
                              </p:par>
                              <p:par>
                                <p:cTn id="160" presetID="42" presetClass="path" presetSubtype="0" repeatCount="indefinite" fill="hold" grpId="1" nodeType="withEffect">
                                  <p:stCondLst>
                                    <p:cond delay="4400"/>
                                  </p:stCondLst>
                                  <p:childTnLst>
                                    <p:animMotion origin="layout" path="M 4.27083E-6 -0.03634 L 4.27083E-6 0.02604 " pathEditMode="relative" rAng="0" ptsTypes="AA">
                                      <p:cBhvr>
                                        <p:cTn id="161" dur="1000" spd="-100000" fill="hold"/>
                                        <p:tgtEl>
                                          <p:spTgt spid="178"/>
                                        </p:tgtEl>
                                        <p:attrNameLst>
                                          <p:attrName>ppt_x</p:attrName>
                                          <p:attrName>ppt_y</p:attrName>
                                        </p:attrNameLst>
                                      </p:cBhvr>
                                      <p:rCtr x="0" y="3113"/>
                                    </p:animMotion>
                                  </p:childTnLst>
                                </p:cTn>
                              </p:par>
                              <p:par>
                                <p:cTn id="162" presetID="1" presetClass="entr" presetSubtype="0" fill="hold" grpId="0" nodeType="withEffect">
                                  <p:stCondLst>
                                    <p:cond delay="4450"/>
                                  </p:stCondLst>
                                  <p:childTnLst>
                                    <p:set>
                                      <p:cBhvr>
                                        <p:cTn id="163" dur="1" fill="hold">
                                          <p:stCondLst>
                                            <p:cond delay="0"/>
                                          </p:stCondLst>
                                        </p:cTn>
                                        <p:tgtEl>
                                          <p:spTgt spid="179"/>
                                        </p:tgtEl>
                                        <p:attrNameLst>
                                          <p:attrName>style.visibility</p:attrName>
                                        </p:attrNameLst>
                                      </p:cBhvr>
                                      <p:to>
                                        <p:strVal val="visible"/>
                                      </p:to>
                                    </p:set>
                                  </p:childTnLst>
                                </p:cTn>
                              </p:par>
                              <p:par>
                                <p:cTn id="164" presetID="42" presetClass="path" presetSubtype="0" repeatCount="indefinite" fill="hold" grpId="1" nodeType="withEffect">
                                  <p:stCondLst>
                                    <p:cond delay="4450"/>
                                  </p:stCondLst>
                                  <p:childTnLst>
                                    <p:animMotion origin="layout" path="M -4.79167E-6 -0.00868 L -4.79167E-6 0.05358 " pathEditMode="relative" rAng="0" ptsTypes="AA">
                                      <p:cBhvr>
                                        <p:cTn id="165" dur="750" spd="-100000" fill="hold"/>
                                        <p:tgtEl>
                                          <p:spTgt spid="179"/>
                                        </p:tgtEl>
                                        <p:attrNameLst>
                                          <p:attrName>ppt_x</p:attrName>
                                          <p:attrName>ppt_y</p:attrName>
                                        </p:attrNameLst>
                                      </p:cBhvr>
                                      <p:rCtr x="0" y="3113"/>
                                    </p:animMotion>
                                  </p:childTnLst>
                                </p:cTn>
                              </p:par>
                              <p:par>
                                <p:cTn id="166" presetID="1" presetClass="entr" presetSubtype="0" fill="hold" grpId="0" nodeType="withEffect">
                                  <p:stCondLst>
                                    <p:cond delay="5050"/>
                                  </p:stCondLst>
                                  <p:childTnLst>
                                    <p:set>
                                      <p:cBhvr>
                                        <p:cTn id="167" dur="1" fill="hold">
                                          <p:stCondLst>
                                            <p:cond delay="0"/>
                                          </p:stCondLst>
                                        </p:cTn>
                                        <p:tgtEl>
                                          <p:spTgt spid="30"/>
                                        </p:tgtEl>
                                        <p:attrNameLst>
                                          <p:attrName>style.visibility</p:attrName>
                                        </p:attrNameLst>
                                      </p:cBhvr>
                                      <p:to>
                                        <p:strVal val="visible"/>
                                      </p:to>
                                    </p:set>
                                  </p:childTnLst>
                                </p:cTn>
                              </p:par>
                              <p:par>
                                <p:cTn id="168" presetID="42" presetClass="path" presetSubtype="0" repeatCount="indefinite" fill="hold" grpId="1" nodeType="withEffect">
                                  <p:stCondLst>
                                    <p:cond delay="5050"/>
                                  </p:stCondLst>
                                  <p:childTnLst>
                                    <p:animMotion origin="layout" path="M -1.77083E-6 -0.01274 L -1.77083E-6 0.12199 " pathEditMode="relative" rAng="0" ptsTypes="AA">
                                      <p:cBhvr>
                                        <p:cTn id="169" dur="1250" spd="-100000" fill="hold"/>
                                        <p:tgtEl>
                                          <p:spTgt spid="30"/>
                                        </p:tgtEl>
                                        <p:attrNameLst>
                                          <p:attrName>ppt_x</p:attrName>
                                          <p:attrName>ppt_y</p:attrName>
                                        </p:attrNameLst>
                                      </p:cBhvr>
                                      <p:rCtr x="0" y="6736"/>
                                    </p:animMotion>
                                  </p:childTnLst>
                                </p:cTn>
                              </p:par>
                              <p:par>
                                <p:cTn id="170" presetID="1" presetClass="entr" presetSubtype="0" fill="hold" grpId="0" nodeType="withEffect">
                                  <p:stCondLst>
                                    <p:cond delay="5100"/>
                                  </p:stCondLst>
                                  <p:childTnLst>
                                    <p:set>
                                      <p:cBhvr>
                                        <p:cTn id="171" dur="1" fill="hold">
                                          <p:stCondLst>
                                            <p:cond delay="0"/>
                                          </p:stCondLst>
                                        </p:cTn>
                                        <p:tgtEl>
                                          <p:spTgt spid="22"/>
                                        </p:tgtEl>
                                        <p:attrNameLst>
                                          <p:attrName>style.visibility</p:attrName>
                                        </p:attrNameLst>
                                      </p:cBhvr>
                                      <p:to>
                                        <p:strVal val="visible"/>
                                      </p:to>
                                    </p:set>
                                  </p:childTnLst>
                                </p:cTn>
                              </p:par>
                              <p:par>
                                <p:cTn id="172" presetID="42" presetClass="path" presetSubtype="0" repeatCount="indefinite" fill="hold" grpId="1" nodeType="withEffect">
                                  <p:stCondLst>
                                    <p:cond delay="5100"/>
                                  </p:stCondLst>
                                  <p:childTnLst>
                                    <p:animMotion origin="layout" path="M -4.58333E-6 -0.06991 L -4.58333E-6 0.06343 " pathEditMode="relative" rAng="0" ptsTypes="AA">
                                      <p:cBhvr>
                                        <p:cTn id="173" dur="1100" spd="-100000" fill="hold"/>
                                        <p:tgtEl>
                                          <p:spTgt spid="22"/>
                                        </p:tgtEl>
                                        <p:attrNameLst>
                                          <p:attrName>ppt_x</p:attrName>
                                          <p:attrName>ppt_y</p:attrName>
                                        </p:attrNameLst>
                                      </p:cBhvr>
                                      <p:rCtr x="0" y="6667"/>
                                    </p:animMotion>
                                  </p:childTnLst>
                                </p:cTn>
                              </p:par>
                              <p:par>
                                <p:cTn id="174" presetID="1" presetClass="entr" presetSubtype="0" fill="hold" grpId="0" nodeType="withEffect">
                                  <p:stCondLst>
                                    <p:cond delay="5150"/>
                                  </p:stCondLst>
                                  <p:childTnLst>
                                    <p:set>
                                      <p:cBhvr>
                                        <p:cTn id="175" dur="1" fill="hold">
                                          <p:stCondLst>
                                            <p:cond delay="0"/>
                                          </p:stCondLst>
                                        </p:cTn>
                                        <p:tgtEl>
                                          <p:spTgt spid="33"/>
                                        </p:tgtEl>
                                        <p:attrNameLst>
                                          <p:attrName>style.visibility</p:attrName>
                                        </p:attrNameLst>
                                      </p:cBhvr>
                                      <p:to>
                                        <p:strVal val="visible"/>
                                      </p:to>
                                    </p:set>
                                  </p:childTnLst>
                                </p:cTn>
                              </p:par>
                              <p:par>
                                <p:cTn id="176" presetID="42" presetClass="path" presetSubtype="0" repeatCount="indefinite" fill="hold" grpId="1" nodeType="withEffect">
                                  <p:stCondLst>
                                    <p:cond delay="5150"/>
                                  </p:stCondLst>
                                  <p:childTnLst>
                                    <p:animMotion origin="layout" path="M -8.33333E-7 -0.1125 L -8.33333E-7 0.0213 " pathEditMode="relative" rAng="0" ptsTypes="AA">
                                      <p:cBhvr>
                                        <p:cTn id="177" dur="1300" spd="-100000" fill="hold"/>
                                        <p:tgtEl>
                                          <p:spTgt spid="33"/>
                                        </p:tgtEl>
                                        <p:attrNameLst>
                                          <p:attrName>ppt_x</p:attrName>
                                          <p:attrName>ppt_y</p:attrName>
                                        </p:attrNameLst>
                                      </p:cBhvr>
                                      <p:rCtr x="0" y="6690"/>
                                    </p:animMotion>
                                  </p:childTnLst>
                                </p:cTn>
                              </p:par>
                              <p:par>
                                <p:cTn id="178" presetID="1" presetClass="entr" presetSubtype="0" fill="hold" grpId="0" nodeType="withEffect">
                                  <p:stCondLst>
                                    <p:cond delay="5200"/>
                                  </p:stCondLst>
                                  <p:childTnLst>
                                    <p:set>
                                      <p:cBhvr>
                                        <p:cTn id="179" dur="1" fill="hold">
                                          <p:stCondLst>
                                            <p:cond delay="0"/>
                                          </p:stCondLst>
                                        </p:cTn>
                                        <p:tgtEl>
                                          <p:spTgt spid="124"/>
                                        </p:tgtEl>
                                        <p:attrNameLst>
                                          <p:attrName>style.visibility</p:attrName>
                                        </p:attrNameLst>
                                      </p:cBhvr>
                                      <p:to>
                                        <p:strVal val="visible"/>
                                      </p:to>
                                    </p:set>
                                  </p:childTnLst>
                                </p:cTn>
                              </p:par>
                              <p:par>
                                <p:cTn id="180" presetID="42" presetClass="path" presetSubtype="0" repeatCount="indefinite" fill="hold" grpId="1" nodeType="withEffect">
                                  <p:stCondLst>
                                    <p:cond delay="5200"/>
                                  </p:stCondLst>
                                  <p:childTnLst>
                                    <p:animMotion origin="layout" path="M 1.66667E-6 -0.09792 L 1.66667E-6 0.03727 " pathEditMode="relative" rAng="0" ptsTypes="AA">
                                      <p:cBhvr>
                                        <p:cTn id="181" dur="1250" spd="-100000" fill="hold"/>
                                        <p:tgtEl>
                                          <p:spTgt spid="124"/>
                                        </p:tgtEl>
                                        <p:attrNameLst>
                                          <p:attrName>ppt_x</p:attrName>
                                          <p:attrName>ppt_y</p:attrName>
                                        </p:attrNameLst>
                                      </p:cBhvr>
                                      <p:rCtr x="0" y="6759"/>
                                    </p:animMotion>
                                  </p:childTnLst>
                                </p:cTn>
                              </p:par>
                              <p:par>
                                <p:cTn id="182" presetID="1" presetClass="entr" presetSubtype="0" fill="hold" grpId="0" nodeType="withEffect">
                                  <p:stCondLst>
                                    <p:cond delay="5250"/>
                                  </p:stCondLst>
                                  <p:childTnLst>
                                    <p:set>
                                      <p:cBhvr>
                                        <p:cTn id="183" dur="1" fill="hold">
                                          <p:stCondLst>
                                            <p:cond delay="0"/>
                                          </p:stCondLst>
                                        </p:cTn>
                                        <p:tgtEl>
                                          <p:spTgt spid="41"/>
                                        </p:tgtEl>
                                        <p:attrNameLst>
                                          <p:attrName>style.visibility</p:attrName>
                                        </p:attrNameLst>
                                      </p:cBhvr>
                                      <p:to>
                                        <p:strVal val="visible"/>
                                      </p:to>
                                    </p:set>
                                  </p:childTnLst>
                                </p:cTn>
                              </p:par>
                              <p:par>
                                <p:cTn id="184" presetID="42" presetClass="path" presetSubtype="0" repeatCount="indefinite" fill="hold" grpId="1" nodeType="withEffect">
                                  <p:stCondLst>
                                    <p:cond delay="5250"/>
                                  </p:stCondLst>
                                  <p:childTnLst>
                                    <p:animMotion origin="layout" path="M -2.91667E-6 -0.04039 L -2.91667E-6 0.09433 " pathEditMode="relative" rAng="0" ptsTypes="AA">
                                      <p:cBhvr>
                                        <p:cTn id="185" dur="1100" spd="-100000" fill="hold"/>
                                        <p:tgtEl>
                                          <p:spTgt spid="41"/>
                                        </p:tgtEl>
                                        <p:attrNameLst>
                                          <p:attrName>ppt_x</p:attrName>
                                          <p:attrName>ppt_y</p:attrName>
                                        </p:attrNameLst>
                                      </p:cBhvr>
                                      <p:rCtr x="0" y="6736"/>
                                    </p:animMotion>
                                  </p:childTnLst>
                                </p:cTn>
                              </p:par>
                              <p:par>
                                <p:cTn id="186" presetID="1" presetClass="entr" presetSubtype="0" fill="hold" grpId="0" nodeType="withEffect">
                                  <p:stCondLst>
                                    <p:cond delay="6450"/>
                                  </p:stCondLst>
                                  <p:childTnLst>
                                    <p:set>
                                      <p:cBhvr>
                                        <p:cTn id="187" dur="1" fill="hold">
                                          <p:stCondLst>
                                            <p:cond delay="0"/>
                                          </p:stCondLst>
                                        </p:cTn>
                                        <p:tgtEl>
                                          <p:spTgt spid="125"/>
                                        </p:tgtEl>
                                        <p:attrNameLst>
                                          <p:attrName>style.visibility</p:attrName>
                                        </p:attrNameLst>
                                      </p:cBhvr>
                                      <p:to>
                                        <p:strVal val="visible"/>
                                      </p:to>
                                    </p:set>
                                  </p:childTnLst>
                                </p:cTn>
                              </p:par>
                              <p:par>
                                <p:cTn id="188" presetID="42" presetClass="path" presetSubtype="0" repeatCount="indefinite" fill="hold" grpId="1" nodeType="withEffect">
                                  <p:stCondLst>
                                    <p:cond delay="6450"/>
                                  </p:stCondLst>
                                  <p:childTnLst>
                                    <p:animMotion origin="layout" path="M 1.66667E-6 -0.03391 L 1.66667E-6 0.10081 " pathEditMode="relative" rAng="0" ptsTypes="AA">
                                      <p:cBhvr>
                                        <p:cTn id="189" dur="1250" spd="-100000" fill="hold"/>
                                        <p:tgtEl>
                                          <p:spTgt spid="125"/>
                                        </p:tgtEl>
                                        <p:attrNameLst>
                                          <p:attrName>ppt_x</p:attrName>
                                          <p:attrName>ppt_y</p:attrName>
                                        </p:attrNameLst>
                                      </p:cBhvr>
                                      <p:rCtr x="0" y="6736"/>
                                    </p:animMotion>
                                  </p:childTnLst>
                                </p:cTn>
                              </p:par>
                              <p:par>
                                <p:cTn id="190" presetID="1" presetClass="entr" presetSubtype="0" fill="hold" grpId="0" nodeType="withEffect">
                                  <p:stCondLst>
                                    <p:cond delay="6500"/>
                                  </p:stCondLst>
                                  <p:childTnLst>
                                    <p:set>
                                      <p:cBhvr>
                                        <p:cTn id="191" dur="1" fill="hold">
                                          <p:stCondLst>
                                            <p:cond delay="0"/>
                                          </p:stCondLst>
                                        </p:cTn>
                                        <p:tgtEl>
                                          <p:spTgt spid="181"/>
                                        </p:tgtEl>
                                        <p:attrNameLst>
                                          <p:attrName>style.visibility</p:attrName>
                                        </p:attrNameLst>
                                      </p:cBhvr>
                                      <p:to>
                                        <p:strVal val="visible"/>
                                      </p:to>
                                    </p:set>
                                  </p:childTnLst>
                                </p:cTn>
                              </p:par>
                              <p:par>
                                <p:cTn id="192" presetID="42" presetClass="path" presetSubtype="0" repeatCount="indefinite" fill="hold" grpId="1" nodeType="withEffect">
                                  <p:stCondLst>
                                    <p:cond delay="6500"/>
                                  </p:stCondLst>
                                  <p:childTnLst>
                                    <p:animMotion origin="layout" path="M -1.77083E-6 -0.08496 L -1.77083E-6 0.0493 " pathEditMode="relative" rAng="0" ptsTypes="AA">
                                      <p:cBhvr>
                                        <p:cTn id="193" dur="1100" spd="-100000" fill="hold"/>
                                        <p:tgtEl>
                                          <p:spTgt spid="181"/>
                                        </p:tgtEl>
                                        <p:attrNameLst>
                                          <p:attrName>ppt_x</p:attrName>
                                          <p:attrName>ppt_y</p:attrName>
                                        </p:attrNameLst>
                                      </p:cBhvr>
                                      <p:rCtr x="0" y="671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6" grpId="0" animBg="1"/>
      <p:bldP spid="26" grpId="1" animBg="1"/>
      <p:bldP spid="38" grpId="0" animBg="1"/>
      <p:bldP spid="38" grpId="1" animBg="1"/>
      <p:bldP spid="23" grpId="0" animBg="1"/>
      <p:bldP spid="23"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19" grpId="0"/>
      <p:bldP spid="119" grpId="1"/>
      <p:bldP spid="16" grpId="0" animBg="1"/>
      <p:bldP spid="16" grpId="1" animBg="1"/>
      <p:bldP spid="22" grpId="0" animBg="1"/>
      <p:bldP spid="22" grpId="1" animBg="1"/>
      <p:bldP spid="25" grpId="0" animBg="1"/>
      <p:bldP spid="25" grpId="1" animBg="1"/>
      <p:bldP spid="27" grpId="0" animBg="1"/>
      <p:bldP spid="27" grpId="1" animBg="1"/>
      <p:bldP spid="30" grpId="0" animBg="1"/>
      <p:bldP spid="30" grpId="1" animBg="1"/>
      <p:bldP spid="35" grpId="0" animBg="1"/>
      <p:bldP spid="35"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69" grpId="0" animBg="1"/>
      <p:bldP spid="169" grpId="1" animBg="1"/>
      <p:bldP spid="170" grpId="0" animBg="1"/>
      <p:bldP spid="170" grpId="1" animBg="1"/>
      <p:bldP spid="171" grpId="0" animBg="1"/>
      <p:bldP spid="171" grpId="1" animBg="1"/>
      <p:bldP spid="173" grpId="0" animBg="1"/>
      <p:bldP spid="173" grpId="1" animBg="1"/>
      <p:bldP spid="174" grpId="0" animBg="1"/>
      <p:bldP spid="174" grpId="1" animBg="1"/>
      <p:bldP spid="178" grpId="0" animBg="1"/>
      <p:bldP spid="178" grpId="1" animBg="1"/>
      <p:bldP spid="179" grpId="0" animBg="1"/>
      <p:bldP spid="179" grpId="1" animBg="1"/>
      <p:bldP spid="33" grpId="0" animBg="1"/>
      <p:bldP spid="33" grpId="1" animBg="1"/>
      <p:bldP spid="181" grpId="0" animBg="1"/>
      <p:bldP spid="181" grpId="1" animBg="1"/>
      <p:bldP spid="122" grpId="0"/>
      <p:bldP spid="122"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 name="Title 1">
            <a:extLst>
              <a:ext uri="{FF2B5EF4-FFF2-40B4-BE49-F238E27FC236}">
                <a16:creationId xmlns:a16="http://schemas.microsoft.com/office/drawing/2014/main" id="{66D43C04-0F4F-416A-8C0A-6AD0CEB29E0F}"/>
              </a:ext>
              <a:ext uri="{C183D7F6-B498-43B3-948B-1728B52AA6E4}">
                <adec:decorative xmlns:adec="http://schemas.microsoft.com/office/drawing/2017/decorative" val="1"/>
              </a:ext>
            </a:extLst>
          </p:cNvPr>
          <p:cNvSpPr txBox="1">
            <a:spLocks/>
          </p:cNvSpPr>
          <p:nvPr/>
        </p:nvSpPr>
        <p:spPr>
          <a:xfrm>
            <a:off x="588263" y="-1564863"/>
            <a:ext cx="4682984" cy="110799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Transform with the Microsoft Cloud</a:t>
            </a:r>
          </a:p>
        </p:txBody>
      </p:sp>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1559643"/>
            <a:ext cx="422705" cy="4851329"/>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sp>
        <p:nvSpPr>
          <p:cNvPr id="2" name="Title 1">
            <a:extLst>
              <a:ext uri="{FF2B5EF4-FFF2-40B4-BE49-F238E27FC236}">
                <a16:creationId xmlns:a16="http://schemas.microsoft.com/office/drawing/2014/main" id="{576C9EF4-F257-1B08-48B7-3DB3E10B7FCD}"/>
              </a:ext>
              <a:ext uri="{C183D7F6-B498-43B3-948B-1728B52AA6E4}">
                <adec:decorative xmlns:adec="http://schemas.microsoft.com/office/drawing/2017/decorative" val="1"/>
              </a:ext>
            </a:extLst>
          </p:cNvPr>
          <p:cNvSpPr>
            <a:spLocks noGrp="1"/>
          </p:cNvSpPr>
          <p:nvPr>
            <p:ph type="title"/>
          </p:nvPr>
        </p:nvSpPr>
        <p:spPr>
          <a:xfrm>
            <a:off x="588263" y="2504360"/>
            <a:ext cx="4711706" cy="1107996"/>
          </a:xfrm>
        </p:spPr>
        <p:txBody>
          <a:bodyPr/>
          <a:lstStyle/>
          <a:p>
            <a:r>
              <a:rPr lang="en-US"/>
              <a:t>Transform with the Microsoft Cloud</a:t>
            </a:r>
          </a:p>
        </p:txBody>
      </p:sp>
      <p:grpSp>
        <p:nvGrpSpPr>
          <p:cNvPr id="91" name="Group 90">
            <a:extLst>
              <a:ext uri="{FF2B5EF4-FFF2-40B4-BE49-F238E27FC236}">
                <a16:creationId xmlns:a16="http://schemas.microsoft.com/office/drawing/2014/main" id="{60F07750-7530-4D88-4160-F6A91F4520C0}"/>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92" name="Freeform: Shape 91">
              <a:extLst>
                <a:ext uri="{FF2B5EF4-FFF2-40B4-BE49-F238E27FC236}">
                  <a16:creationId xmlns:a16="http://schemas.microsoft.com/office/drawing/2014/main" id="{6C4DB8A5-7D27-F581-07B2-1ACDAD0B8580}"/>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3" name="Freeform: Shape 92">
              <a:extLst>
                <a:ext uri="{FF2B5EF4-FFF2-40B4-BE49-F238E27FC236}">
                  <a16:creationId xmlns:a16="http://schemas.microsoft.com/office/drawing/2014/main" id="{06B3ED04-AA4A-AA17-110F-B6A1F4988FF9}"/>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4" name="Freeform: Shape 93">
              <a:extLst>
                <a:ext uri="{FF2B5EF4-FFF2-40B4-BE49-F238E27FC236}">
                  <a16:creationId xmlns:a16="http://schemas.microsoft.com/office/drawing/2014/main" id="{257EA1F5-F0D1-6B21-C695-C254726C5101}"/>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5" name="Freeform: Shape 94">
              <a:extLst>
                <a:ext uri="{FF2B5EF4-FFF2-40B4-BE49-F238E27FC236}">
                  <a16:creationId xmlns:a16="http://schemas.microsoft.com/office/drawing/2014/main" id="{0FD947E1-0A42-4576-1DEB-F810FE452FF8}"/>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6" name="Freeform: Shape 95">
              <a:extLst>
                <a:ext uri="{FF2B5EF4-FFF2-40B4-BE49-F238E27FC236}">
                  <a16:creationId xmlns:a16="http://schemas.microsoft.com/office/drawing/2014/main" id="{A9412058-CC7C-00EB-2113-9B8390041C2B}"/>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7" name="Freeform: Shape 96">
              <a:extLst>
                <a:ext uri="{FF2B5EF4-FFF2-40B4-BE49-F238E27FC236}">
                  <a16:creationId xmlns:a16="http://schemas.microsoft.com/office/drawing/2014/main" id="{67F62FBD-C566-FF0C-46B7-8828E66BEAA1}"/>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8" name="Freeform: Shape 97">
              <a:extLst>
                <a:ext uri="{FF2B5EF4-FFF2-40B4-BE49-F238E27FC236}">
                  <a16:creationId xmlns:a16="http://schemas.microsoft.com/office/drawing/2014/main" id="{E51EEE6D-2259-4ECB-67F7-ECD9035ED49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9" name="Freeform: Shape 98">
              <a:extLst>
                <a:ext uri="{FF2B5EF4-FFF2-40B4-BE49-F238E27FC236}">
                  <a16:creationId xmlns:a16="http://schemas.microsoft.com/office/drawing/2014/main" id="{C1346701-B4D2-62F8-194D-7B617CEDCABF}"/>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0" name="Freeform: Shape 99">
              <a:extLst>
                <a:ext uri="{FF2B5EF4-FFF2-40B4-BE49-F238E27FC236}">
                  <a16:creationId xmlns:a16="http://schemas.microsoft.com/office/drawing/2014/main" id="{1E4749AC-90B3-3B67-B674-71FEFF30DA6A}"/>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1" name="Freeform: Shape 100">
              <a:extLst>
                <a:ext uri="{FF2B5EF4-FFF2-40B4-BE49-F238E27FC236}">
                  <a16:creationId xmlns:a16="http://schemas.microsoft.com/office/drawing/2014/main" id="{AB8C2426-E369-0348-E26B-F003392CE252}"/>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2" name="Freeform: Shape 101">
              <a:extLst>
                <a:ext uri="{FF2B5EF4-FFF2-40B4-BE49-F238E27FC236}">
                  <a16:creationId xmlns:a16="http://schemas.microsoft.com/office/drawing/2014/main" id="{F0217B31-A435-45C8-3ECD-F1001FDFE9A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3" name="Freeform: Shape 102">
              <a:extLst>
                <a:ext uri="{FF2B5EF4-FFF2-40B4-BE49-F238E27FC236}">
                  <a16:creationId xmlns:a16="http://schemas.microsoft.com/office/drawing/2014/main" id="{0E2B3ADE-EA70-58E7-C374-2E3E7ECF4A1B}"/>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04F1AE3C-BB62-EBE8-2F4D-3032C3F48D2D}"/>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D6F4342A-B2B7-2ECE-41E8-20B1BAC10D08}"/>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6" name="Freeform: Shape 105">
              <a:extLst>
                <a:ext uri="{FF2B5EF4-FFF2-40B4-BE49-F238E27FC236}">
                  <a16:creationId xmlns:a16="http://schemas.microsoft.com/office/drawing/2014/main" id="{8570AEA6-8F8B-38B2-5BF0-C311EC68B23B}"/>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7" name="Freeform: Shape 106">
              <a:extLst>
                <a:ext uri="{FF2B5EF4-FFF2-40B4-BE49-F238E27FC236}">
                  <a16:creationId xmlns:a16="http://schemas.microsoft.com/office/drawing/2014/main" id="{5D0ED8D3-D2D5-ECF6-75EE-4177086AC84B}"/>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8" name="Freeform: Shape 107">
              <a:extLst>
                <a:ext uri="{FF2B5EF4-FFF2-40B4-BE49-F238E27FC236}">
                  <a16:creationId xmlns:a16="http://schemas.microsoft.com/office/drawing/2014/main" id="{D40BF83B-8E03-4B89-3207-93A4B0FEA0E1}"/>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9" name="Freeform: Shape 108">
              <a:extLst>
                <a:ext uri="{FF2B5EF4-FFF2-40B4-BE49-F238E27FC236}">
                  <a16:creationId xmlns:a16="http://schemas.microsoft.com/office/drawing/2014/main" id="{8501801C-E97B-C577-744A-E54413153C0E}"/>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0" name="Freeform: Shape 109">
              <a:extLst>
                <a:ext uri="{FF2B5EF4-FFF2-40B4-BE49-F238E27FC236}">
                  <a16:creationId xmlns:a16="http://schemas.microsoft.com/office/drawing/2014/main" id="{147431B4-E33C-4ED7-362D-D5AC07DBB833}"/>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1" name="Freeform: Shape 110">
              <a:extLst>
                <a:ext uri="{FF2B5EF4-FFF2-40B4-BE49-F238E27FC236}">
                  <a16:creationId xmlns:a16="http://schemas.microsoft.com/office/drawing/2014/main" id="{A4E0198D-0BA0-941C-A03A-9803088BFF01}"/>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58CE77C2-5F00-46AE-AC51-0A4341C447C4}"/>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4" name="Freeform: Shape 113">
              <a:extLst>
                <a:ext uri="{FF2B5EF4-FFF2-40B4-BE49-F238E27FC236}">
                  <a16:creationId xmlns:a16="http://schemas.microsoft.com/office/drawing/2014/main" id="{A9CEA4D6-5394-DF34-D701-81FE9C8FB306}"/>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5" name="Freeform: Shape 114">
              <a:extLst>
                <a:ext uri="{FF2B5EF4-FFF2-40B4-BE49-F238E27FC236}">
                  <a16:creationId xmlns:a16="http://schemas.microsoft.com/office/drawing/2014/main" id="{3D8EBB4B-7423-16C4-74BD-E30C76AB23E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3EC64888-9605-A9C3-2863-9E2AEF389BF7}"/>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grpSp>
      <p:sp>
        <p:nvSpPr>
          <p:cNvPr id="117" name="Oval 116">
            <a:extLst>
              <a:ext uri="{FF2B5EF4-FFF2-40B4-BE49-F238E27FC236}">
                <a16:creationId xmlns:a16="http://schemas.microsoft.com/office/drawing/2014/main" id="{0F0DE40F-2F70-E792-A147-0B35DDC6FE33}"/>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18" name="Oval 117">
            <a:extLst>
              <a:ext uri="{FF2B5EF4-FFF2-40B4-BE49-F238E27FC236}">
                <a16:creationId xmlns:a16="http://schemas.microsoft.com/office/drawing/2014/main" id="{AB84C3A6-7091-E946-788D-FED68D35A42D}"/>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D5117C9-A695-F0C7-A050-D8339CD71C9E}"/>
              </a:ext>
              <a:ext uri="{C183D7F6-B498-43B3-948B-1728B52AA6E4}">
                <adec:decorative xmlns:adec="http://schemas.microsoft.com/office/drawing/2017/decorative" val="1"/>
              </a:ext>
            </a:extLst>
          </p:cNvPr>
          <p:cNvSpPr>
            <a:spLocks noChangeAspect="1"/>
          </p:cNvSpPr>
          <p:nvPr/>
        </p:nvSpPr>
        <p:spPr bwMode="auto">
          <a:xfrm>
            <a:off x="9875827" y="544488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26" name="Oval 125">
            <a:extLst>
              <a:ext uri="{FF2B5EF4-FFF2-40B4-BE49-F238E27FC236}">
                <a16:creationId xmlns:a16="http://schemas.microsoft.com/office/drawing/2014/main" id="{CA590B46-9AEA-F398-D6FF-063A28D7946C}"/>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30" name="Oval 129">
            <a:extLst>
              <a:ext uri="{FF2B5EF4-FFF2-40B4-BE49-F238E27FC236}">
                <a16:creationId xmlns:a16="http://schemas.microsoft.com/office/drawing/2014/main" id="{414ECBA9-BDAF-4F58-201A-7C72227DF280}"/>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A9713CF4-F44F-A4B4-8A77-92794383D626}"/>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70" name="Oval 169">
            <a:extLst>
              <a:ext uri="{FF2B5EF4-FFF2-40B4-BE49-F238E27FC236}">
                <a16:creationId xmlns:a16="http://schemas.microsoft.com/office/drawing/2014/main" id="{FD31C7AA-30A5-32C3-24BA-B775FDD89F6C}"/>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8" name="Oval 187">
            <a:extLst>
              <a:ext uri="{FF2B5EF4-FFF2-40B4-BE49-F238E27FC236}">
                <a16:creationId xmlns:a16="http://schemas.microsoft.com/office/drawing/2014/main" id="{79A0BC08-ACBA-57D9-0085-53CCA1E8D3F3}"/>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9" name="Oval 188">
            <a:extLst>
              <a:ext uri="{FF2B5EF4-FFF2-40B4-BE49-F238E27FC236}">
                <a16:creationId xmlns:a16="http://schemas.microsoft.com/office/drawing/2014/main" id="{8F76EBCF-56B4-9E07-F1F0-7FE4C731D84E}"/>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0" name="Oval 189">
            <a:extLst>
              <a:ext uri="{FF2B5EF4-FFF2-40B4-BE49-F238E27FC236}">
                <a16:creationId xmlns:a16="http://schemas.microsoft.com/office/drawing/2014/main" id="{98F96B9B-0EAE-5314-F7A1-41EB5A1A277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2" name="Oval 191">
            <a:extLst>
              <a:ext uri="{FF2B5EF4-FFF2-40B4-BE49-F238E27FC236}">
                <a16:creationId xmlns:a16="http://schemas.microsoft.com/office/drawing/2014/main" id="{418145E2-B06C-7434-2EDE-E0CB0891CAD4}"/>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3" name="Oval 192">
            <a:extLst>
              <a:ext uri="{FF2B5EF4-FFF2-40B4-BE49-F238E27FC236}">
                <a16:creationId xmlns:a16="http://schemas.microsoft.com/office/drawing/2014/main" id="{B10EC423-FB3F-DC43-195E-60C3D154877F}"/>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4" name="Oval 193">
            <a:extLst>
              <a:ext uri="{FF2B5EF4-FFF2-40B4-BE49-F238E27FC236}">
                <a16:creationId xmlns:a16="http://schemas.microsoft.com/office/drawing/2014/main" id="{E1D31155-18AE-FEF7-6A4C-7982F160FC14}"/>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5" name="Oval 194">
            <a:extLst>
              <a:ext uri="{FF2B5EF4-FFF2-40B4-BE49-F238E27FC236}">
                <a16:creationId xmlns:a16="http://schemas.microsoft.com/office/drawing/2014/main" id="{65AB90A1-4DA3-511E-C378-E6A8AA976C41}"/>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6535200" y="3050408"/>
            <a:ext cx="4935922" cy="2594010"/>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h="31115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6593528" y="5094940"/>
            <a:ext cx="1562735"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Operational databases</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8782605" y="5094940"/>
            <a:ext cx="625556"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Analytics</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10034502" y="5094940"/>
            <a:ext cx="1183401"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Data governance</a:t>
            </a:r>
          </a:p>
        </p:txBody>
      </p:sp>
      <p:cxnSp>
        <p:nvCxnSpPr>
          <p:cNvPr id="4" name="Straight Connector 3">
            <a:extLst>
              <a:ext uri="{FF2B5EF4-FFF2-40B4-BE49-F238E27FC236}">
                <a16:creationId xmlns:a16="http://schemas.microsoft.com/office/drawing/2014/main" id="{38215978-4EE1-9CF2-DA23-91CE267CA8E6}"/>
              </a:ext>
              <a:ext uri="{C183D7F6-B498-43B3-948B-1728B52AA6E4}">
                <adec:decorative xmlns:adec="http://schemas.microsoft.com/office/drawing/2017/decorative" val="1"/>
              </a:ext>
            </a:extLst>
          </p:cNvPr>
          <p:cNvCxnSpPr>
            <a:cxnSpLocks/>
          </p:cNvCxnSpPr>
          <p:nvPr/>
        </p:nvCxnSpPr>
        <p:spPr>
          <a:xfrm>
            <a:off x="8469434"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BA83972-A94F-4E55-29F5-4E7D904F8099}"/>
              </a:ext>
              <a:ext uri="{C183D7F6-B498-43B3-948B-1728B52AA6E4}">
                <adec:decorative xmlns:adec="http://schemas.microsoft.com/office/drawing/2017/decorative" val="1"/>
              </a:ext>
            </a:extLst>
          </p:cNvPr>
          <p:cNvCxnSpPr>
            <a:cxnSpLocks/>
          </p:cNvCxnSpPr>
          <p:nvPr/>
        </p:nvCxnSpPr>
        <p:spPr>
          <a:xfrm>
            <a:off x="9721332"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A8C1CE49-02D8-40A0-D438-93FA8CD4B431}"/>
              </a:ext>
              <a:ext uri="{C183D7F6-B498-43B3-948B-1728B52AA6E4}">
                <adec:decorative xmlns:adec="http://schemas.microsoft.com/office/drawing/2017/decorative" val="1"/>
              </a:ext>
            </a:extLst>
          </p:cNvPr>
          <p:cNvSpPr>
            <a:spLocks noChangeAspect="1"/>
          </p:cNvSpPr>
          <p:nvPr/>
        </p:nvSpPr>
        <p:spPr bwMode="auto">
          <a:xfrm>
            <a:off x="8620888" y="569152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6" name="TextBox 195">
            <a:extLst>
              <a:ext uri="{FF2B5EF4-FFF2-40B4-BE49-F238E27FC236}">
                <a16:creationId xmlns:a16="http://schemas.microsoft.com/office/drawing/2014/main" id="{92897E07-8FC7-8D8B-6C78-2A0C7D5025A9}"/>
              </a:ext>
              <a:ext uri="{C183D7F6-B498-43B3-948B-1728B52AA6E4}">
                <adec:decorative xmlns:adec="http://schemas.microsoft.com/office/drawing/2017/decorative" val="1"/>
              </a:ext>
            </a:extLst>
          </p:cNvPr>
          <p:cNvSpPr txBox="1"/>
          <p:nvPr/>
        </p:nvSpPr>
        <p:spPr>
          <a:xfrm>
            <a:off x="6918365" y="4500356"/>
            <a:ext cx="4225480" cy="500137"/>
          </a:xfrm>
          <a:prstGeom prst="rect">
            <a:avLst/>
          </a:prstGeom>
          <a:noFill/>
        </p:spPr>
        <p:txBody>
          <a:bodyPr wrap="square" lIns="0" tIns="0" rIns="0" bIns="114300" rtlCol="0" anchor="b" anchorCtr="0">
            <a:spAutoFit/>
          </a:bodyPr>
          <a:lstStyle/>
          <a:p>
            <a:pPr algn="ctr">
              <a:spcBef>
                <a:spcPts val="300"/>
              </a:spcBef>
              <a:spcAft>
                <a:spcPts val="600"/>
              </a:spcAft>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spcAft>
                <a:spcPts val="600"/>
              </a:spcAft>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312573"/>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367501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37176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31479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35251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372073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25453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21529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387878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23376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27358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229663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283599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26482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197" name="Group 196">
            <a:extLst>
              <a:ext uri="{FF2B5EF4-FFF2-40B4-BE49-F238E27FC236}">
                <a16:creationId xmlns:a16="http://schemas.microsoft.com/office/drawing/2014/main" id="{D68BEC31-74F9-207F-624D-D23F4A4A2D8A}"/>
              </a:ext>
              <a:ext uri="{C183D7F6-B498-43B3-948B-1728B52AA6E4}">
                <adec:decorative xmlns:adec="http://schemas.microsoft.com/office/drawing/2017/decorative" val="1"/>
              </a:ext>
            </a:extLst>
          </p:cNvPr>
          <p:cNvGrpSpPr/>
          <p:nvPr/>
        </p:nvGrpSpPr>
        <p:grpSpPr>
          <a:xfrm>
            <a:off x="7040118" y="1332209"/>
            <a:ext cx="3913633" cy="1636884"/>
            <a:chOff x="14080236" y="2278866"/>
            <a:chExt cx="7827265" cy="3273768"/>
          </a:xfrm>
        </p:grpSpPr>
        <p:sp>
          <p:nvSpPr>
            <p:cNvPr id="198" name="Rectangle: Rounded Corners 197">
              <a:extLst>
                <a:ext uri="{FF2B5EF4-FFF2-40B4-BE49-F238E27FC236}">
                  <a16:creationId xmlns:a16="http://schemas.microsoft.com/office/drawing/2014/main" id="{8046C2BE-1505-9A84-A37E-0DEBE054E5D9}"/>
                </a:ext>
              </a:extLst>
            </p:cNvPr>
            <p:cNvSpPr/>
            <p:nvPr/>
          </p:nvSpPr>
          <p:spPr bwMode="auto">
            <a:xfrm>
              <a:off x="14080236" y="2278866"/>
              <a:ext cx="7827265" cy="3273768"/>
            </a:xfrm>
            <a:prstGeom prst="roundRect">
              <a:avLst>
                <a:gd name="adj" fmla="val 3623"/>
              </a:avLst>
            </a:prstGeom>
            <a:solidFill>
              <a:schemeClr val="tx1"/>
            </a:solidFill>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199" name="TextBox 198">
              <a:extLst>
                <a:ext uri="{FF2B5EF4-FFF2-40B4-BE49-F238E27FC236}">
                  <a16:creationId xmlns:a16="http://schemas.microsoft.com/office/drawing/2014/main" id="{77D0BA6A-4D21-7B3F-05DC-F59C20B6C5AB}"/>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132" name="TextBox 131">
            <a:extLst>
              <a:ext uri="{FF2B5EF4-FFF2-40B4-BE49-F238E27FC236}">
                <a16:creationId xmlns:a16="http://schemas.microsoft.com/office/drawing/2014/main" id="{13BFB489-F600-BF2B-EC28-A3D615FB7498}"/>
              </a:ext>
              <a:ext uri="{C183D7F6-B498-43B3-948B-1728B52AA6E4}">
                <adec:decorative xmlns:adec="http://schemas.microsoft.com/office/drawing/2017/decorative" val="1"/>
              </a:ext>
            </a:extLst>
          </p:cNvPr>
          <p:cNvSpPr txBox="1"/>
          <p:nvPr/>
        </p:nvSpPr>
        <p:spPr>
          <a:xfrm>
            <a:off x="6855797" y="4113430"/>
            <a:ext cx="4225480" cy="392415"/>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p:txBody>
      </p:sp>
    </p:spTree>
    <p:extLst>
      <p:ext uri="{BB962C8B-B14F-4D97-AF65-F5344CB8AC3E}">
        <p14:creationId xmlns:p14="http://schemas.microsoft.com/office/powerpoint/2010/main" val="2499495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250"/>
                                  </p:stCondLst>
                                  <p:childTnLst>
                                    <p:set>
                                      <p:cBhvr>
                                        <p:cTn id="6" dur="1" fill="hold">
                                          <p:stCondLst>
                                            <p:cond delay="0"/>
                                          </p:stCondLst>
                                        </p:cTn>
                                        <p:tgtEl>
                                          <p:spTgt spid="31"/>
                                        </p:tgtEl>
                                        <p:attrNameLst>
                                          <p:attrName>style.visibility</p:attrName>
                                        </p:attrNameLst>
                                      </p:cBhvr>
                                      <p:to>
                                        <p:strVal val="visible"/>
                                      </p:to>
                                    </p:set>
                                  </p:childTnLst>
                                </p:cTn>
                              </p:par>
                              <p:par>
                                <p:cTn id="7" presetID="37" presetClass="path" presetSubtype="0" repeatCount="indefinite" fill="hold" grpId="1" nodeType="withEffect">
                                  <p:stCondLst>
                                    <p:cond delay="2250"/>
                                  </p:stCondLst>
                                  <p:childTnLst>
                                    <p:animMotion origin="layout" path="M -0.01914 0.03056 C -0.01367 0.00741 0.0155 -4.81481E-6 0.01537 -0.05856 " pathEditMode="relative" rAng="0" ptsTypes="AA">
                                      <p:cBhvr>
                                        <p:cTn id="8" dur="1000" fill="hold"/>
                                        <p:tgtEl>
                                          <p:spTgt spid="31"/>
                                        </p:tgtEl>
                                        <p:attrNameLst>
                                          <p:attrName>ppt_x</p:attrName>
                                          <p:attrName>ppt_y</p:attrName>
                                        </p:attrNameLst>
                                      </p:cBhvr>
                                      <p:rCtr x="1719" y="-4468"/>
                                    </p:animMotion>
                                  </p:childTnLst>
                                </p:cTn>
                              </p:par>
                              <p:par>
                                <p:cTn id="9" presetID="1" presetClass="entr" presetSubtype="0" fill="hold" grpId="0" nodeType="withEffect">
                                  <p:stCondLst>
                                    <p:cond delay="2300"/>
                                  </p:stCondLst>
                                  <p:childTnLst>
                                    <p:set>
                                      <p:cBhvr>
                                        <p:cTn id="10" dur="1" fill="hold">
                                          <p:stCondLst>
                                            <p:cond delay="0"/>
                                          </p:stCondLst>
                                        </p:cTn>
                                        <p:tgtEl>
                                          <p:spTgt spid="29"/>
                                        </p:tgtEl>
                                        <p:attrNameLst>
                                          <p:attrName>style.visibility</p:attrName>
                                        </p:attrNameLst>
                                      </p:cBhvr>
                                      <p:to>
                                        <p:strVal val="visible"/>
                                      </p:to>
                                    </p:set>
                                  </p:childTnLst>
                                </p:cTn>
                              </p:par>
                              <p:par>
                                <p:cTn id="11" presetID="37" presetClass="path" presetSubtype="0" repeatCount="indefinite" fill="hold" grpId="1" nodeType="withEffect">
                                  <p:stCondLst>
                                    <p:cond delay="2300"/>
                                  </p:stCondLst>
                                  <p:childTnLst>
                                    <p:animMotion origin="layout" path="M 0.03581 0.03959 C 0.03581 0.00857 -0.03294 -0.00138 -0.03294 -0.05254 " pathEditMode="relative" rAng="0" ptsTypes="AA">
                                      <p:cBhvr>
                                        <p:cTn id="12" dur="1000" fill="hold"/>
                                        <p:tgtEl>
                                          <p:spTgt spid="29"/>
                                        </p:tgtEl>
                                        <p:attrNameLst>
                                          <p:attrName>ppt_x</p:attrName>
                                          <p:attrName>ppt_y</p:attrName>
                                        </p:attrNameLst>
                                      </p:cBhvr>
                                      <p:rCtr x="-3438" y="-4606"/>
                                    </p:animMotion>
                                  </p:childTnLst>
                                </p:cTn>
                              </p:par>
                              <p:par>
                                <p:cTn id="13" presetID="1" presetClass="entr" presetSubtype="0" fill="hold" grpId="0" nodeType="withEffect">
                                  <p:stCondLst>
                                    <p:cond delay="2350"/>
                                  </p:stCondLst>
                                  <p:childTnLst>
                                    <p:set>
                                      <p:cBhvr>
                                        <p:cTn id="14" dur="1" fill="hold">
                                          <p:stCondLst>
                                            <p:cond delay="0"/>
                                          </p:stCondLst>
                                        </p:cTn>
                                        <p:tgtEl>
                                          <p:spTgt spid="37"/>
                                        </p:tgtEl>
                                        <p:attrNameLst>
                                          <p:attrName>style.visibility</p:attrName>
                                        </p:attrNameLst>
                                      </p:cBhvr>
                                      <p:to>
                                        <p:strVal val="visible"/>
                                      </p:to>
                                    </p:set>
                                  </p:childTnLst>
                                </p:cTn>
                              </p:par>
                              <p:par>
                                <p:cTn id="15" presetID="42" presetClass="path" presetSubtype="0" repeatCount="indefinite" fill="hold" grpId="1" nodeType="withEffect">
                                  <p:stCondLst>
                                    <p:cond delay="2350"/>
                                  </p:stCondLst>
                                  <p:childTnLst>
                                    <p:animMotion origin="layout" path="M -4.16667E-7 1.48148E-6 L -4.16667E-7 0.08704 " pathEditMode="relative" rAng="0" ptsTypes="AA">
                                      <p:cBhvr>
                                        <p:cTn id="16" dur="1000" spd="-100000" fill="hold"/>
                                        <p:tgtEl>
                                          <p:spTgt spid="37"/>
                                        </p:tgtEl>
                                        <p:attrNameLst>
                                          <p:attrName>ppt_x</p:attrName>
                                          <p:attrName>ppt_y</p:attrName>
                                        </p:attrNameLst>
                                      </p:cBhvr>
                                      <p:rCtr x="0" y="4352"/>
                                    </p:animMotion>
                                  </p:childTnLst>
                                </p:cTn>
                              </p:par>
                              <p:par>
                                <p:cTn id="17" presetID="1" presetClass="entr" presetSubtype="0" fill="hold" grpId="0" nodeType="withEffect">
                                  <p:stCondLst>
                                    <p:cond delay="2400"/>
                                  </p:stCondLst>
                                  <p:childTnLst>
                                    <p:set>
                                      <p:cBhvr>
                                        <p:cTn id="18" dur="1" fill="hold">
                                          <p:stCondLst>
                                            <p:cond delay="0"/>
                                          </p:stCondLst>
                                        </p:cTn>
                                        <p:tgtEl>
                                          <p:spTgt spid="127"/>
                                        </p:tgtEl>
                                        <p:attrNameLst>
                                          <p:attrName>style.visibility</p:attrName>
                                        </p:attrNameLst>
                                      </p:cBhvr>
                                      <p:to>
                                        <p:strVal val="visible"/>
                                      </p:to>
                                    </p:set>
                                  </p:childTnLst>
                                </p:cTn>
                              </p:par>
                              <p:par>
                                <p:cTn id="19" presetID="37" presetClass="path" presetSubtype="0" repeatCount="indefinite" fill="hold" grpId="1" nodeType="withEffect">
                                  <p:stCondLst>
                                    <p:cond delay="2400"/>
                                  </p:stCondLst>
                                  <p:childTnLst>
                                    <p:animMotion origin="layout" path="M 0.03112 0.06389 C 0.0306 0.03565 -0.00299 0.03334 -0.00378 -0.03125 " pathEditMode="relative" rAng="0" ptsTypes="AA">
                                      <p:cBhvr>
                                        <p:cTn id="20" dur="1000" fill="hold"/>
                                        <p:tgtEl>
                                          <p:spTgt spid="127"/>
                                        </p:tgtEl>
                                        <p:attrNameLst>
                                          <p:attrName>ppt_x</p:attrName>
                                          <p:attrName>ppt_y</p:attrName>
                                        </p:attrNameLst>
                                      </p:cBhvr>
                                      <p:rCtr x="-1745" y="-4769"/>
                                    </p:animMotion>
                                  </p:childTnLst>
                                </p:cTn>
                              </p:par>
                              <p:par>
                                <p:cTn id="21" presetID="1" presetClass="entr" presetSubtype="0" fill="hold" grpId="0" nodeType="withEffect">
                                  <p:stCondLst>
                                    <p:cond delay="2450"/>
                                  </p:stCondLst>
                                  <p:childTnLst>
                                    <p:set>
                                      <p:cBhvr>
                                        <p:cTn id="22" dur="1" fill="hold">
                                          <p:stCondLst>
                                            <p:cond delay="0"/>
                                          </p:stCondLst>
                                        </p:cTn>
                                        <p:tgtEl>
                                          <p:spTgt spid="21"/>
                                        </p:tgtEl>
                                        <p:attrNameLst>
                                          <p:attrName>style.visibility</p:attrName>
                                        </p:attrNameLst>
                                      </p:cBhvr>
                                      <p:to>
                                        <p:strVal val="visible"/>
                                      </p:to>
                                    </p:set>
                                  </p:childTnLst>
                                </p:cTn>
                              </p:par>
                              <p:par>
                                <p:cTn id="23" presetID="37" presetClass="path" presetSubtype="0" repeatCount="indefinite" fill="hold" grpId="1" nodeType="withEffect">
                                  <p:stCondLst>
                                    <p:cond delay="2450"/>
                                  </p:stCondLst>
                                  <p:childTnLst>
                                    <p:animMotion origin="layout" path="M -0.05599 0.05625 C -0.05599 0.03102 0.01172 0.01713 0.01237 -0.03356 " pathEditMode="relative" rAng="0" ptsTypes="AA">
                                      <p:cBhvr>
                                        <p:cTn id="24" dur="1000" fill="hold"/>
                                        <p:tgtEl>
                                          <p:spTgt spid="21"/>
                                        </p:tgtEl>
                                        <p:attrNameLst>
                                          <p:attrName>ppt_x</p:attrName>
                                          <p:attrName>ppt_y</p:attrName>
                                        </p:attrNameLst>
                                      </p:cBhvr>
                                      <p:rCtr x="3411" y="-4491"/>
                                    </p:animMotion>
                                  </p:childTnLst>
                                </p:cTn>
                              </p:par>
                              <p:par>
                                <p:cTn id="25" presetID="1" presetClass="entr" presetSubtype="0" fill="hold" grpId="0" nodeType="withEffect">
                                  <p:stCondLst>
                                    <p:cond delay="3050"/>
                                  </p:stCondLst>
                                  <p:childTnLst>
                                    <p:set>
                                      <p:cBhvr>
                                        <p:cTn id="26" dur="1" fill="hold">
                                          <p:stCondLst>
                                            <p:cond delay="0"/>
                                          </p:stCondLst>
                                        </p:cTn>
                                        <p:tgtEl>
                                          <p:spTgt spid="128"/>
                                        </p:tgtEl>
                                        <p:attrNameLst>
                                          <p:attrName>style.visibility</p:attrName>
                                        </p:attrNameLst>
                                      </p:cBhvr>
                                      <p:to>
                                        <p:strVal val="visible"/>
                                      </p:to>
                                    </p:set>
                                  </p:childTnLst>
                                </p:cTn>
                              </p:par>
                              <p:par>
                                <p:cTn id="27" presetID="37" presetClass="path" presetSubtype="0" repeatCount="indefinite" fill="hold" grpId="1" nodeType="withEffect">
                                  <p:stCondLst>
                                    <p:cond delay="3050"/>
                                  </p:stCondLst>
                                  <p:childTnLst>
                                    <p:animMotion origin="layout" path="M 0.01849 0.03565 C 0.01784 0.00717 -0.01562 0.00486 -0.01641 -0.05949 " pathEditMode="relative" rAng="0" ptsTypes="AA">
                                      <p:cBhvr>
                                        <p:cTn id="28" dur="1150" fill="hold"/>
                                        <p:tgtEl>
                                          <p:spTgt spid="128"/>
                                        </p:tgtEl>
                                        <p:attrNameLst>
                                          <p:attrName>ppt_x</p:attrName>
                                          <p:attrName>ppt_y</p:attrName>
                                        </p:attrNameLst>
                                      </p:cBhvr>
                                      <p:rCtr x="-1745" y="-4769"/>
                                    </p:animMotion>
                                  </p:childTnLst>
                                </p:cTn>
                              </p:par>
                              <p:par>
                                <p:cTn id="29" presetID="1" presetClass="entr" presetSubtype="0" fill="hold" grpId="0" nodeType="withEffect">
                                  <p:stCondLst>
                                    <p:cond delay="3000"/>
                                  </p:stCondLst>
                                  <p:childTnLst>
                                    <p:set>
                                      <p:cBhvr>
                                        <p:cTn id="30" dur="1" fill="hold">
                                          <p:stCondLst>
                                            <p:cond delay="0"/>
                                          </p:stCondLst>
                                        </p:cTn>
                                        <p:tgtEl>
                                          <p:spTgt spid="171"/>
                                        </p:tgtEl>
                                        <p:attrNameLst>
                                          <p:attrName>style.visibility</p:attrName>
                                        </p:attrNameLst>
                                      </p:cBhvr>
                                      <p:to>
                                        <p:strVal val="visible"/>
                                      </p:to>
                                    </p:set>
                                  </p:childTnLst>
                                </p:cTn>
                              </p:par>
                              <p:par>
                                <p:cTn id="31" presetID="37" presetClass="path" presetSubtype="0" repeatCount="indefinite" fill="hold" grpId="1" nodeType="withEffect">
                                  <p:stCondLst>
                                    <p:cond delay="3000"/>
                                  </p:stCondLst>
                                  <p:childTnLst>
                                    <p:animMotion origin="layout" path="M -0.05599 0.05625 C -0.05599 0.03102 0.01172 0.01713 0.01237 -0.03356 " pathEditMode="relative" rAng="0" ptsTypes="AA">
                                      <p:cBhvr>
                                        <p:cTn id="32" dur="1100" fill="hold"/>
                                        <p:tgtEl>
                                          <p:spTgt spid="171"/>
                                        </p:tgtEl>
                                        <p:attrNameLst>
                                          <p:attrName>ppt_x</p:attrName>
                                          <p:attrName>ppt_y</p:attrName>
                                        </p:attrNameLst>
                                      </p:cBhvr>
                                      <p:rCtr x="3411" y="-4491"/>
                                    </p:animMotion>
                                  </p:childTnLst>
                                </p:cTn>
                              </p:par>
                              <p:par>
                                <p:cTn id="33" presetID="1" presetClass="entr" presetSubtype="0" fill="hold" grpId="0" nodeType="withEffect">
                                  <p:stCondLst>
                                    <p:cond delay="4250"/>
                                  </p:stCondLst>
                                  <p:childTnLst>
                                    <p:set>
                                      <p:cBhvr>
                                        <p:cTn id="34" dur="1" fill="hold">
                                          <p:stCondLst>
                                            <p:cond delay="0"/>
                                          </p:stCondLst>
                                        </p:cTn>
                                        <p:tgtEl>
                                          <p:spTgt spid="32"/>
                                        </p:tgtEl>
                                        <p:attrNameLst>
                                          <p:attrName>style.visibility</p:attrName>
                                        </p:attrNameLst>
                                      </p:cBhvr>
                                      <p:to>
                                        <p:strVal val="visible"/>
                                      </p:to>
                                    </p:set>
                                  </p:childTnLst>
                                </p:cTn>
                              </p:par>
                              <p:par>
                                <p:cTn id="35" presetID="42" presetClass="path" presetSubtype="0" repeatCount="indefinite" fill="hold" grpId="1" nodeType="withEffect">
                                  <p:stCondLst>
                                    <p:cond delay="4250"/>
                                  </p:stCondLst>
                                  <p:childTnLst>
                                    <p:animMotion origin="layout" path="M 3.33333E-6 -0.00856 L 3.33333E-6 0.05347 " pathEditMode="relative" rAng="0" ptsTypes="AA">
                                      <p:cBhvr>
                                        <p:cTn id="36" dur="800" spd="-100000" fill="hold"/>
                                        <p:tgtEl>
                                          <p:spTgt spid="32"/>
                                        </p:tgtEl>
                                        <p:attrNameLst>
                                          <p:attrName>ppt_x</p:attrName>
                                          <p:attrName>ppt_y</p:attrName>
                                        </p:attrNameLst>
                                      </p:cBhvr>
                                      <p:rCtr x="0" y="3102"/>
                                    </p:animMotion>
                                  </p:childTnLst>
                                </p:cTn>
                              </p:par>
                              <p:par>
                                <p:cTn id="37" presetID="1" presetClass="entr" presetSubtype="0" fill="hold" grpId="0" nodeType="withEffect">
                                  <p:stCondLst>
                                    <p:cond delay="4300"/>
                                  </p:stCondLst>
                                  <p:childTnLst>
                                    <p:set>
                                      <p:cBhvr>
                                        <p:cTn id="38" dur="1" fill="hold">
                                          <p:stCondLst>
                                            <p:cond delay="0"/>
                                          </p:stCondLst>
                                        </p:cTn>
                                        <p:tgtEl>
                                          <p:spTgt spid="16"/>
                                        </p:tgtEl>
                                        <p:attrNameLst>
                                          <p:attrName>style.visibility</p:attrName>
                                        </p:attrNameLst>
                                      </p:cBhvr>
                                      <p:to>
                                        <p:strVal val="visible"/>
                                      </p:to>
                                    </p:set>
                                  </p:childTnLst>
                                </p:cTn>
                              </p:par>
                              <p:par>
                                <p:cTn id="39" presetID="42" presetClass="path" presetSubtype="0" repeatCount="indefinite" fill="hold" grpId="1" nodeType="withEffect">
                                  <p:stCondLst>
                                    <p:cond delay="4300"/>
                                  </p:stCondLst>
                                  <p:childTnLst>
                                    <p:animMotion origin="layout" path="M -8.33333E-7 -0.03634 L -8.33333E-7 0.02593 " pathEditMode="relative" rAng="0" ptsTypes="AA">
                                      <p:cBhvr>
                                        <p:cTn id="40" dur="1000" spd="-100000" fill="hold"/>
                                        <p:tgtEl>
                                          <p:spTgt spid="16"/>
                                        </p:tgtEl>
                                        <p:attrNameLst>
                                          <p:attrName>ppt_x</p:attrName>
                                          <p:attrName>ppt_y</p:attrName>
                                        </p:attrNameLst>
                                      </p:cBhvr>
                                      <p:rCtr x="0" y="3102"/>
                                    </p:animMotion>
                                  </p:childTnLst>
                                </p:cTn>
                              </p:par>
                              <p:par>
                                <p:cTn id="41" presetID="1" presetClass="entr" presetSubtype="0" fill="hold" grpId="0" nodeType="withEffect">
                                  <p:stCondLst>
                                    <p:cond delay="4350"/>
                                  </p:stCondLst>
                                  <p:childTnLst>
                                    <p:set>
                                      <p:cBhvr>
                                        <p:cTn id="42" dur="1" fill="hold">
                                          <p:stCondLst>
                                            <p:cond delay="0"/>
                                          </p:stCondLst>
                                        </p:cTn>
                                        <p:tgtEl>
                                          <p:spTgt spid="34"/>
                                        </p:tgtEl>
                                        <p:attrNameLst>
                                          <p:attrName>style.visibility</p:attrName>
                                        </p:attrNameLst>
                                      </p:cBhvr>
                                      <p:to>
                                        <p:strVal val="visible"/>
                                      </p:to>
                                    </p:set>
                                  </p:childTnLst>
                                </p:cTn>
                              </p:par>
                              <p:par>
                                <p:cTn id="43" presetID="42" presetClass="path" presetSubtype="0" repeatCount="indefinite" fill="hold" grpId="1" nodeType="withEffect">
                                  <p:stCondLst>
                                    <p:cond delay="4350"/>
                                  </p:stCondLst>
                                  <p:childTnLst>
                                    <p:animMotion origin="layout" path="M 1.66667E-6 -0.04027 L 1.66667E-6 0.02176 " pathEditMode="relative" rAng="0" ptsTypes="AA">
                                      <p:cBhvr>
                                        <p:cTn id="44" dur="1200" spd="-100000" fill="hold"/>
                                        <p:tgtEl>
                                          <p:spTgt spid="34"/>
                                        </p:tgtEl>
                                        <p:attrNameLst>
                                          <p:attrName>ppt_x</p:attrName>
                                          <p:attrName>ppt_y</p:attrName>
                                        </p:attrNameLst>
                                      </p:cBhvr>
                                      <p:rCtr x="0" y="3102"/>
                                    </p:animMotion>
                                  </p:childTnLst>
                                </p:cTn>
                              </p:par>
                              <p:par>
                                <p:cTn id="45" presetID="1" presetClass="entr" presetSubtype="0" fill="hold" grpId="0" nodeType="withEffect">
                                  <p:stCondLst>
                                    <p:cond delay="4400"/>
                                  </p:stCondLst>
                                  <p:childTnLst>
                                    <p:set>
                                      <p:cBhvr>
                                        <p:cTn id="46" dur="1" fill="hold">
                                          <p:stCondLst>
                                            <p:cond delay="0"/>
                                          </p:stCondLst>
                                        </p:cTn>
                                        <p:tgtEl>
                                          <p:spTgt spid="178"/>
                                        </p:tgtEl>
                                        <p:attrNameLst>
                                          <p:attrName>style.visibility</p:attrName>
                                        </p:attrNameLst>
                                      </p:cBhvr>
                                      <p:to>
                                        <p:strVal val="visible"/>
                                      </p:to>
                                    </p:set>
                                  </p:childTnLst>
                                </p:cTn>
                              </p:par>
                              <p:par>
                                <p:cTn id="47" presetID="42" presetClass="path" presetSubtype="0" repeatCount="indefinite" fill="hold" grpId="1" nodeType="withEffect">
                                  <p:stCondLst>
                                    <p:cond delay="4400"/>
                                  </p:stCondLst>
                                  <p:childTnLst>
                                    <p:animMotion origin="layout" path="M -3.125E-6 -0.03634 L -3.125E-6 0.02593 " pathEditMode="relative" rAng="0" ptsTypes="AA">
                                      <p:cBhvr>
                                        <p:cTn id="48" dur="1000" spd="-100000" fill="hold"/>
                                        <p:tgtEl>
                                          <p:spTgt spid="178"/>
                                        </p:tgtEl>
                                        <p:attrNameLst>
                                          <p:attrName>ppt_x</p:attrName>
                                          <p:attrName>ppt_y</p:attrName>
                                        </p:attrNameLst>
                                      </p:cBhvr>
                                      <p:rCtr x="0" y="3102"/>
                                    </p:animMotion>
                                  </p:childTnLst>
                                </p:cTn>
                              </p:par>
                              <p:par>
                                <p:cTn id="49" presetID="1" presetClass="entr" presetSubtype="0" fill="hold" grpId="0" nodeType="withEffect">
                                  <p:stCondLst>
                                    <p:cond delay="4450"/>
                                  </p:stCondLst>
                                  <p:childTnLst>
                                    <p:set>
                                      <p:cBhvr>
                                        <p:cTn id="50" dur="1" fill="hold">
                                          <p:stCondLst>
                                            <p:cond delay="0"/>
                                          </p:stCondLst>
                                        </p:cTn>
                                        <p:tgtEl>
                                          <p:spTgt spid="179"/>
                                        </p:tgtEl>
                                        <p:attrNameLst>
                                          <p:attrName>style.visibility</p:attrName>
                                        </p:attrNameLst>
                                      </p:cBhvr>
                                      <p:to>
                                        <p:strVal val="visible"/>
                                      </p:to>
                                    </p:set>
                                  </p:childTnLst>
                                </p:cTn>
                              </p:par>
                              <p:par>
                                <p:cTn id="51" presetID="42" presetClass="path" presetSubtype="0" repeatCount="indefinite" fill="hold" grpId="1" nodeType="withEffect">
                                  <p:stCondLst>
                                    <p:cond delay="4450"/>
                                  </p:stCondLst>
                                  <p:childTnLst>
                                    <p:animMotion origin="layout" path="M -4.79167E-6 -0.00856 L -4.79167E-6 0.05347 " pathEditMode="relative" rAng="0" ptsTypes="AA">
                                      <p:cBhvr>
                                        <p:cTn id="52" dur="750" spd="-100000" fill="hold"/>
                                        <p:tgtEl>
                                          <p:spTgt spid="179"/>
                                        </p:tgtEl>
                                        <p:attrNameLst>
                                          <p:attrName>ppt_x</p:attrName>
                                          <p:attrName>ppt_y</p:attrName>
                                        </p:attrNameLst>
                                      </p:cBhvr>
                                      <p:rCtr x="0" y="3102"/>
                                    </p:animMotion>
                                  </p:childTnLst>
                                </p:cTn>
                              </p:par>
                              <p:par>
                                <p:cTn id="53" presetID="1" presetClass="entr" presetSubtype="0" fill="hold" grpId="0" nodeType="withEffect">
                                  <p:stCondLst>
                                    <p:cond delay="5050"/>
                                  </p:stCondLst>
                                  <p:childTnLst>
                                    <p:set>
                                      <p:cBhvr>
                                        <p:cTn id="54" dur="1" fill="hold">
                                          <p:stCondLst>
                                            <p:cond delay="0"/>
                                          </p:stCondLst>
                                        </p:cTn>
                                        <p:tgtEl>
                                          <p:spTgt spid="30"/>
                                        </p:tgtEl>
                                        <p:attrNameLst>
                                          <p:attrName>style.visibility</p:attrName>
                                        </p:attrNameLst>
                                      </p:cBhvr>
                                      <p:to>
                                        <p:strVal val="visible"/>
                                      </p:to>
                                    </p:set>
                                  </p:childTnLst>
                                </p:cTn>
                              </p:par>
                              <p:par>
                                <p:cTn id="55" presetID="42" presetClass="path" presetSubtype="0" repeatCount="indefinite" fill="hold" grpId="1" nodeType="withEffect">
                                  <p:stCondLst>
                                    <p:cond delay="5050"/>
                                  </p:stCondLst>
                                  <p:childTnLst>
                                    <p:animMotion origin="layout" path="M 3.125E-6 -0.01273 L 3.125E-6 0.12199 " pathEditMode="relative" rAng="0" ptsTypes="AA">
                                      <p:cBhvr>
                                        <p:cTn id="56" dur="1250" spd="-100000" fill="hold"/>
                                        <p:tgtEl>
                                          <p:spTgt spid="30"/>
                                        </p:tgtEl>
                                        <p:attrNameLst>
                                          <p:attrName>ppt_x</p:attrName>
                                          <p:attrName>ppt_y</p:attrName>
                                        </p:attrNameLst>
                                      </p:cBhvr>
                                      <p:rCtr x="0" y="6736"/>
                                    </p:animMotion>
                                  </p:childTnLst>
                                </p:cTn>
                              </p:par>
                              <p:par>
                                <p:cTn id="57" presetID="1" presetClass="entr" presetSubtype="0" fill="hold" grpId="0" nodeType="withEffect">
                                  <p:stCondLst>
                                    <p:cond delay="5100"/>
                                  </p:stCondLst>
                                  <p:childTnLst>
                                    <p:set>
                                      <p:cBhvr>
                                        <p:cTn id="58" dur="1" fill="hold">
                                          <p:stCondLst>
                                            <p:cond delay="0"/>
                                          </p:stCondLst>
                                        </p:cTn>
                                        <p:tgtEl>
                                          <p:spTgt spid="22"/>
                                        </p:tgtEl>
                                        <p:attrNameLst>
                                          <p:attrName>style.visibility</p:attrName>
                                        </p:attrNameLst>
                                      </p:cBhvr>
                                      <p:to>
                                        <p:strVal val="visible"/>
                                      </p:to>
                                    </p:set>
                                  </p:childTnLst>
                                </p:cTn>
                              </p:par>
                              <p:par>
                                <p:cTn id="59" presetID="42" presetClass="path" presetSubtype="0" repeatCount="indefinite" fill="hold" grpId="1" nodeType="withEffect">
                                  <p:stCondLst>
                                    <p:cond delay="5100"/>
                                  </p:stCondLst>
                                  <p:childTnLst>
                                    <p:animMotion origin="layout" path="M -4.58333E-6 -0.06991 L -4.58333E-6 0.06343 " pathEditMode="relative" rAng="0" ptsTypes="AA">
                                      <p:cBhvr>
                                        <p:cTn id="60" dur="1100" spd="-100000" fill="hold"/>
                                        <p:tgtEl>
                                          <p:spTgt spid="22"/>
                                        </p:tgtEl>
                                        <p:attrNameLst>
                                          <p:attrName>ppt_x</p:attrName>
                                          <p:attrName>ppt_y</p:attrName>
                                        </p:attrNameLst>
                                      </p:cBhvr>
                                      <p:rCtr x="0" y="6667"/>
                                    </p:animMotion>
                                  </p:childTnLst>
                                </p:cTn>
                              </p:par>
                              <p:par>
                                <p:cTn id="61" presetID="1" presetClass="entr" presetSubtype="0" fill="hold" grpId="0" nodeType="withEffect">
                                  <p:stCondLst>
                                    <p:cond delay="5150"/>
                                  </p:stCondLst>
                                  <p:childTnLst>
                                    <p:set>
                                      <p:cBhvr>
                                        <p:cTn id="62" dur="1" fill="hold">
                                          <p:stCondLst>
                                            <p:cond delay="0"/>
                                          </p:stCondLst>
                                        </p:cTn>
                                        <p:tgtEl>
                                          <p:spTgt spid="33"/>
                                        </p:tgtEl>
                                        <p:attrNameLst>
                                          <p:attrName>style.visibility</p:attrName>
                                        </p:attrNameLst>
                                      </p:cBhvr>
                                      <p:to>
                                        <p:strVal val="visible"/>
                                      </p:to>
                                    </p:set>
                                  </p:childTnLst>
                                </p:cTn>
                              </p:par>
                              <p:par>
                                <p:cTn id="63" presetID="42" presetClass="path" presetSubtype="0" repeatCount="indefinite" fill="hold" grpId="1" nodeType="withEffect">
                                  <p:stCondLst>
                                    <p:cond delay="5150"/>
                                  </p:stCondLst>
                                  <p:childTnLst>
                                    <p:animMotion origin="layout" path="M -8.33333E-7 -0.1125 L -8.33333E-7 0.0213 " pathEditMode="relative" rAng="0" ptsTypes="AA">
                                      <p:cBhvr>
                                        <p:cTn id="64" dur="1300" spd="-100000" fill="hold"/>
                                        <p:tgtEl>
                                          <p:spTgt spid="33"/>
                                        </p:tgtEl>
                                        <p:attrNameLst>
                                          <p:attrName>ppt_x</p:attrName>
                                          <p:attrName>ppt_y</p:attrName>
                                        </p:attrNameLst>
                                      </p:cBhvr>
                                      <p:rCtr x="0" y="6690"/>
                                    </p:animMotion>
                                  </p:childTnLst>
                                </p:cTn>
                              </p:par>
                              <p:par>
                                <p:cTn id="65" presetID="1" presetClass="entr" presetSubtype="0" fill="hold" grpId="0" nodeType="withEffect">
                                  <p:stCondLst>
                                    <p:cond delay="5200"/>
                                  </p:stCondLst>
                                  <p:childTnLst>
                                    <p:set>
                                      <p:cBhvr>
                                        <p:cTn id="66" dur="1" fill="hold">
                                          <p:stCondLst>
                                            <p:cond delay="0"/>
                                          </p:stCondLst>
                                        </p:cTn>
                                        <p:tgtEl>
                                          <p:spTgt spid="124"/>
                                        </p:tgtEl>
                                        <p:attrNameLst>
                                          <p:attrName>style.visibility</p:attrName>
                                        </p:attrNameLst>
                                      </p:cBhvr>
                                      <p:to>
                                        <p:strVal val="visible"/>
                                      </p:to>
                                    </p:set>
                                  </p:childTnLst>
                                </p:cTn>
                              </p:par>
                              <p:par>
                                <p:cTn id="67" presetID="42" presetClass="path" presetSubtype="0" repeatCount="indefinite" fill="hold" grpId="1" nodeType="withEffect">
                                  <p:stCondLst>
                                    <p:cond delay="5200"/>
                                  </p:stCondLst>
                                  <p:childTnLst>
                                    <p:animMotion origin="layout" path="M 1.66667E-6 -0.09792 L 1.66667E-6 0.03727 " pathEditMode="relative" rAng="0" ptsTypes="AA">
                                      <p:cBhvr>
                                        <p:cTn id="68" dur="1250" spd="-100000" fill="hold"/>
                                        <p:tgtEl>
                                          <p:spTgt spid="124"/>
                                        </p:tgtEl>
                                        <p:attrNameLst>
                                          <p:attrName>ppt_x</p:attrName>
                                          <p:attrName>ppt_y</p:attrName>
                                        </p:attrNameLst>
                                      </p:cBhvr>
                                      <p:rCtr x="0" y="6759"/>
                                    </p:animMotion>
                                  </p:childTnLst>
                                </p:cTn>
                              </p:par>
                              <p:par>
                                <p:cTn id="69" presetID="1" presetClass="entr" presetSubtype="0" fill="hold" grpId="0" nodeType="withEffect">
                                  <p:stCondLst>
                                    <p:cond delay="5250"/>
                                  </p:stCondLst>
                                  <p:childTnLst>
                                    <p:set>
                                      <p:cBhvr>
                                        <p:cTn id="70" dur="1" fill="hold">
                                          <p:stCondLst>
                                            <p:cond delay="0"/>
                                          </p:stCondLst>
                                        </p:cTn>
                                        <p:tgtEl>
                                          <p:spTgt spid="41"/>
                                        </p:tgtEl>
                                        <p:attrNameLst>
                                          <p:attrName>style.visibility</p:attrName>
                                        </p:attrNameLst>
                                      </p:cBhvr>
                                      <p:to>
                                        <p:strVal val="visible"/>
                                      </p:to>
                                    </p:set>
                                  </p:childTnLst>
                                </p:cTn>
                              </p:par>
                              <p:par>
                                <p:cTn id="71" presetID="42" presetClass="path" presetSubtype="0" repeatCount="indefinite" fill="hold" grpId="1" nodeType="withEffect">
                                  <p:stCondLst>
                                    <p:cond delay="5250"/>
                                  </p:stCondLst>
                                  <p:childTnLst>
                                    <p:animMotion origin="layout" path="M -2.91667E-6 -0.04028 L -2.91667E-6 0.09444 " pathEditMode="relative" rAng="0" ptsTypes="AA">
                                      <p:cBhvr>
                                        <p:cTn id="72" dur="1100" spd="-100000" fill="hold"/>
                                        <p:tgtEl>
                                          <p:spTgt spid="41"/>
                                        </p:tgtEl>
                                        <p:attrNameLst>
                                          <p:attrName>ppt_x</p:attrName>
                                          <p:attrName>ppt_y</p:attrName>
                                        </p:attrNameLst>
                                      </p:cBhvr>
                                      <p:rCtr x="0" y="6736"/>
                                    </p:animMotion>
                                  </p:childTnLst>
                                </p:cTn>
                              </p:par>
                              <p:par>
                                <p:cTn id="73" presetID="1" presetClass="entr" presetSubtype="0" fill="hold" grpId="0" nodeType="withEffect">
                                  <p:stCondLst>
                                    <p:cond delay="6450"/>
                                  </p:stCondLst>
                                  <p:childTnLst>
                                    <p:set>
                                      <p:cBhvr>
                                        <p:cTn id="74" dur="1" fill="hold">
                                          <p:stCondLst>
                                            <p:cond delay="0"/>
                                          </p:stCondLst>
                                        </p:cTn>
                                        <p:tgtEl>
                                          <p:spTgt spid="125"/>
                                        </p:tgtEl>
                                        <p:attrNameLst>
                                          <p:attrName>style.visibility</p:attrName>
                                        </p:attrNameLst>
                                      </p:cBhvr>
                                      <p:to>
                                        <p:strVal val="visible"/>
                                      </p:to>
                                    </p:set>
                                  </p:childTnLst>
                                </p:cTn>
                              </p:par>
                              <p:par>
                                <p:cTn id="75" presetID="42" presetClass="path" presetSubtype="0" repeatCount="indefinite" fill="hold" grpId="1" nodeType="withEffect">
                                  <p:stCondLst>
                                    <p:cond delay="6450"/>
                                  </p:stCondLst>
                                  <p:childTnLst>
                                    <p:animMotion origin="layout" path="M 1.66667E-6 -0.0338 L 1.66667E-6 0.10069 " pathEditMode="relative" rAng="0" ptsTypes="AA">
                                      <p:cBhvr>
                                        <p:cTn id="76" dur="1250" spd="-100000" fill="hold"/>
                                        <p:tgtEl>
                                          <p:spTgt spid="125"/>
                                        </p:tgtEl>
                                        <p:attrNameLst>
                                          <p:attrName>ppt_x</p:attrName>
                                          <p:attrName>ppt_y</p:attrName>
                                        </p:attrNameLst>
                                      </p:cBhvr>
                                      <p:rCtr x="0" y="6713"/>
                                    </p:animMotion>
                                  </p:childTnLst>
                                </p:cTn>
                              </p:par>
                              <p:par>
                                <p:cTn id="77" presetID="1" presetClass="entr" presetSubtype="0" fill="hold" grpId="0" nodeType="withEffect">
                                  <p:stCondLst>
                                    <p:cond delay="6500"/>
                                  </p:stCondLst>
                                  <p:childTnLst>
                                    <p:set>
                                      <p:cBhvr>
                                        <p:cTn id="78" dur="1" fill="hold">
                                          <p:stCondLst>
                                            <p:cond delay="0"/>
                                          </p:stCondLst>
                                        </p:cTn>
                                        <p:tgtEl>
                                          <p:spTgt spid="181"/>
                                        </p:tgtEl>
                                        <p:attrNameLst>
                                          <p:attrName>style.visibility</p:attrName>
                                        </p:attrNameLst>
                                      </p:cBhvr>
                                      <p:to>
                                        <p:strVal val="visible"/>
                                      </p:to>
                                    </p:set>
                                  </p:childTnLst>
                                </p:cTn>
                              </p:par>
                              <p:par>
                                <p:cTn id="79" presetID="42" presetClass="path" presetSubtype="0" repeatCount="indefinite" fill="hold" grpId="1" nodeType="withEffect">
                                  <p:stCondLst>
                                    <p:cond delay="6500"/>
                                  </p:stCondLst>
                                  <p:childTnLst>
                                    <p:animMotion origin="layout" path="M 3.125E-6 -0.08496 L 3.125E-6 0.0493 " pathEditMode="relative" rAng="0" ptsTypes="AA">
                                      <p:cBhvr>
                                        <p:cTn id="80" dur="1100" spd="-100000" fill="hold"/>
                                        <p:tgtEl>
                                          <p:spTgt spid="181"/>
                                        </p:tgtEl>
                                        <p:attrNameLst>
                                          <p:attrName>ppt_x</p:attrName>
                                          <p:attrName>ppt_y</p:attrName>
                                        </p:attrNameLst>
                                      </p:cBhvr>
                                      <p:rCtr x="0" y="6713"/>
                                    </p:animMotion>
                                  </p:childTnLst>
                                </p:cTn>
                              </p:par>
                              <p:par>
                                <p:cTn id="81" presetID="1" presetClass="entr" presetSubtype="0" fill="hold" grpId="0" nodeType="withEffect">
                                  <p:stCondLst>
                                    <p:cond delay="750"/>
                                  </p:stCondLst>
                                  <p:childTnLst>
                                    <p:set>
                                      <p:cBhvr>
                                        <p:cTn id="82" dur="1" fill="hold">
                                          <p:stCondLst>
                                            <p:cond delay="0"/>
                                          </p:stCondLst>
                                        </p:cTn>
                                        <p:tgtEl>
                                          <p:spTgt spid="190"/>
                                        </p:tgtEl>
                                        <p:attrNameLst>
                                          <p:attrName>style.visibility</p:attrName>
                                        </p:attrNameLst>
                                      </p:cBhvr>
                                      <p:to>
                                        <p:strVal val="visible"/>
                                      </p:to>
                                    </p:set>
                                  </p:childTnLst>
                                </p:cTn>
                              </p:par>
                              <p:par>
                                <p:cTn id="83"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84" dur="1250" fill="hold"/>
                                        <p:tgtEl>
                                          <p:spTgt spid="190"/>
                                        </p:tgtEl>
                                        <p:attrNameLst>
                                          <p:attrName>ppt_x</p:attrName>
                                          <p:attrName>ppt_y</p:attrName>
                                        </p:attrNameLst>
                                      </p:cBhvr>
                                      <p:rCtr x="5618" y="-8854"/>
                                    </p:animMotion>
                                  </p:childTnLst>
                                </p:cTn>
                              </p:par>
                              <p:par>
                                <p:cTn id="85" presetID="1" presetClass="entr" presetSubtype="0" fill="hold" grpId="0" nodeType="withEffect">
                                  <p:stCondLst>
                                    <p:cond delay="80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88" dur="1750" fill="hold"/>
                                        <p:tgtEl>
                                          <p:spTgt spid="169"/>
                                        </p:tgtEl>
                                        <p:attrNameLst>
                                          <p:attrName>ppt_x</p:attrName>
                                          <p:attrName>ppt_y</p:attrName>
                                        </p:attrNameLst>
                                      </p:cBhvr>
                                      <p:rCtr x="-228" y="-8669"/>
                                    </p:animMotion>
                                  </p:childTnLst>
                                </p:cTn>
                              </p:par>
                              <p:par>
                                <p:cTn id="89" presetID="1" presetClass="entr" presetSubtype="0" fill="hold" grpId="0" nodeType="withEffect">
                                  <p:stCondLst>
                                    <p:cond delay="850"/>
                                  </p:stCondLst>
                                  <p:childTnLst>
                                    <p:set>
                                      <p:cBhvr>
                                        <p:cTn id="90" dur="1" fill="hold">
                                          <p:stCondLst>
                                            <p:cond delay="0"/>
                                          </p:stCondLst>
                                        </p:cTn>
                                        <p:tgtEl>
                                          <p:spTgt spid="189"/>
                                        </p:tgtEl>
                                        <p:attrNameLst>
                                          <p:attrName>style.visibility</p:attrName>
                                        </p:attrNameLst>
                                      </p:cBhvr>
                                      <p:to>
                                        <p:strVal val="visible"/>
                                      </p:to>
                                    </p:set>
                                  </p:childTnLst>
                                </p:cTn>
                              </p:par>
                              <p:par>
                                <p:cTn id="91"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92" dur="1250" fill="hold"/>
                                        <p:tgtEl>
                                          <p:spTgt spid="189"/>
                                        </p:tgtEl>
                                        <p:attrNameLst>
                                          <p:attrName>ppt_x</p:attrName>
                                          <p:attrName>ppt_y</p:attrName>
                                        </p:attrNameLst>
                                      </p:cBhvr>
                                      <p:rCtr x="586" y="-8657"/>
                                    </p:animMotion>
                                  </p:childTnLst>
                                </p:cTn>
                              </p:par>
                              <p:par>
                                <p:cTn id="93" presetID="1" presetClass="entr" presetSubtype="0" fill="hold" grpId="0" nodeType="withEffect">
                                  <p:stCondLst>
                                    <p:cond delay="900"/>
                                  </p:stCondLst>
                                  <p:childTnLst>
                                    <p:set>
                                      <p:cBhvr>
                                        <p:cTn id="94" dur="1" fill="hold">
                                          <p:stCondLst>
                                            <p:cond delay="0"/>
                                          </p:stCondLst>
                                        </p:cTn>
                                        <p:tgtEl>
                                          <p:spTgt spid="130"/>
                                        </p:tgtEl>
                                        <p:attrNameLst>
                                          <p:attrName>style.visibility</p:attrName>
                                        </p:attrNameLst>
                                      </p:cBhvr>
                                      <p:to>
                                        <p:strVal val="visible"/>
                                      </p:to>
                                    </p:set>
                                  </p:childTnLst>
                                </p:cTn>
                              </p:par>
                              <p:par>
                                <p:cTn id="95"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96" dur="1750" fill="hold"/>
                                        <p:tgtEl>
                                          <p:spTgt spid="130"/>
                                        </p:tgtEl>
                                        <p:attrNameLst>
                                          <p:attrName>ppt_x</p:attrName>
                                          <p:attrName>ppt_y</p:attrName>
                                        </p:attrNameLst>
                                      </p:cBhvr>
                                      <p:rCtr x="3587" y="-8681"/>
                                    </p:animMotion>
                                  </p:childTnLst>
                                </p:cTn>
                              </p:par>
                              <p:par>
                                <p:cTn id="97" presetID="1" presetClass="entr" presetSubtype="0" fill="hold" grpId="0" nodeType="withEffect">
                                  <p:stCondLst>
                                    <p:cond delay="950"/>
                                  </p:stCondLst>
                                  <p:childTnLst>
                                    <p:set>
                                      <p:cBhvr>
                                        <p:cTn id="98" dur="1" fill="hold">
                                          <p:stCondLst>
                                            <p:cond delay="0"/>
                                          </p:stCondLst>
                                        </p:cTn>
                                        <p:tgtEl>
                                          <p:spTgt spid="118"/>
                                        </p:tgtEl>
                                        <p:attrNameLst>
                                          <p:attrName>style.visibility</p:attrName>
                                        </p:attrNameLst>
                                      </p:cBhvr>
                                      <p:to>
                                        <p:strVal val="visible"/>
                                      </p:to>
                                    </p:set>
                                  </p:childTnLst>
                                </p:cTn>
                              </p:par>
                              <p:par>
                                <p:cTn id="99"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100" dur="1250" fill="hold"/>
                                        <p:tgtEl>
                                          <p:spTgt spid="118"/>
                                        </p:tgtEl>
                                        <p:attrNameLst>
                                          <p:attrName>ppt_x</p:attrName>
                                          <p:attrName>ppt_y</p:attrName>
                                        </p:attrNameLst>
                                      </p:cBhvr>
                                      <p:rCtr x="-2285" y="-8715"/>
                                    </p:animMotion>
                                  </p:childTnLst>
                                </p:cTn>
                              </p:par>
                              <p:par>
                                <p:cTn id="101" presetID="1" presetClass="entr" presetSubtype="0" fill="hold" grpId="0" nodeType="withEffect">
                                  <p:stCondLst>
                                    <p:cond delay="1000"/>
                                  </p:stCondLst>
                                  <p:childTnLst>
                                    <p:set>
                                      <p:cBhvr>
                                        <p:cTn id="102" dur="1" fill="hold">
                                          <p:stCondLst>
                                            <p:cond delay="0"/>
                                          </p:stCondLst>
                                        </p:cTn>
                                        <p:tgtEl>
                                          <p:spTgt spid="126"/>
                                        </p:tgtEl>
                                        <p:attrNameLst>
                                          <p:attrName>style.visibility</p:attrName>
                                        </p:attrNameLst>
                                      </p:cBhvr>
                                      <p:to>
                                        <p:strVal val="visible"/>
                                      </p:to>
                                    </p:set>
                                  </p:childTnLst>
                                </p:cTn>
                              </p:par>
                              <p:par>
                                <p:cTn id="103"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104" dur="1500" fill="hold"/>
                                        <p:tgtEl>
                                          <p:spTgt spid="126"/>
                                        </p:tgtEl>
                                        <p:attrNameLst>
                                          <p:attrName>ppt_x</p:attrName>
                                          <p:attrName>ppt_y</p:attrName>
                                        </p:attrNameLst>
                                      </p:cBhvr>
                                      <p:rCtr x="-5195" y="-8692"/>
                                    </p:animMotion>
                                  </p:childTnLst>
                                </p:cTn>
                              </p:par>
                              <p:par>
                                <p:cTn id="105" presetID="1" presetClass="entr" presetSubtype="0" fill="hold" grpId="0" nodeType="withEffect">
                                  <p:stCondLst>
                                    <p:cond delay="1050"/>
                                  </p:stCondLst>
                                  <p:childTnLst>
                                    <p:set>
                                      <p:cBhvr>
                                        <p:cTn id="106" dur="1" fill="hold">
                                          <p:stCondLst>
                                            <p:cond delay="0"/>
                                          </p:stCondLst>
                                        </p:cTn>
                                        <p:tgtEl>
                                          <p:spTgt spid="119"/>
                                        </p:tgtEl>
                                        <p:attrNameLst>
                                          <p:attrName>style.visibility</p:attrName>
                                        </p:attrNameLst>
                                      </p:cBhvr>
                                      <p:to>
                                        <p:strVal val="visible"/>
                                      </p:to>
                                    </p:set>
                                  </p:childTnLst>
                                </p:cTn>
                              </p:par>
                              <p:par>
                                <p:cTn id="107" presetID="37" presetClass="path" presetSubtype="0" repeatCount="indefinite" fill="hold" grpId="1" nodeType="withEffect">
                                  <p:stCondLst>
                                    <p:cond delay="1050"/>
                                  </p:stCondLst>
                                  <p:childTnLst>
                                    <p:animMotion origin="layout" path="M -0.02448 0.15439 C -0.00807 0.13287 0.00013 0.04421 -0.00013 -0.01852 " pathEditMode="relative" rAng="0" ptsTypes="AA">
                                      <p:cBhvr>
                                        <p:cTn id="108" dur="1250" fill="hold"/>
                                        <p:tgtEl>
                                          <p:spTgt spid="119"/>
                                        </p:tgtEl>
                                        <p:attrNameLst>
                                          <p:attrName>ppt_x</p:attrName>
                                          <p:attrName>ppt_y</p:attrName>
                                        </p:attrNameLst>
                                      </p:cBhvr>
                                      <p:rCtr x="1211" y="-8657"/>
                                    </p:animMotion>
                                  </p:childTnLst>
                                </p:cTn>
                              </p:par>
                              <p:par>
                                <p:cTn id="109" presetID="1" presetClass="entr" presetSubtype="0" fill="hold" grpId="0" nodeType="withEffect">
                                  <p:stCondLst>
                                    <p:cond delay="1100"/>
                                  </p:stCondLst>
                                  <p:childTnLst>
                                    <p:set>
                                      <p:cBhvr>
                                        <p:cTn id="110" dur="1" fill="hold">
                                          <p:stCondLst>
                                            <p:cond delay="0"/>
                                          </p:stCondLst>
                                        </p:cTn>
                                        <p:tgtEl>
                                          <p:spTgt spid="192"/>
                                        </p:tgtEl>
                                        <p:attrNameLst>
                                          <p:attrName>style.visibility</p:attrName>
                                        </p:attrNameLst>
                                      </p:cBhvr>
                                      <p:to>
                                        <p:strVal val="visible"/>
                                      </p:to>
                                    </p:set>
                                  </p:childTnLst>
                                </p:cTn>
                              </p:par>
                              <p:par>
                                <p:cTn id="111" presetID="37" presetClass="path" presetSubtype="0" repeatCount="indefinite" fill="hold" grpId="1" nodeType="withEffect">
                                  <p:stCondLst>
                                    <p:cond delay="1100"/>
                                  </p:stCondLst>
                                  <p:childTnLst>
                                    <p:animMotion origin="layout" path="M 0.06954 0.15972 C 0.05157 0.1456 -0.00039 0.09699 -0.00039 -0.01389 " pathEditMode="relative" rAng="0" ptsTypes="AA">
                                      <p:cBhvr>
                                        <p:cTn id="112" dur="1500" fill="hold"/>
                                        <p:tgtEl>
                                          <p:spTgt spid="192"/>
                                        </p:tgtEl>
                                        <p:attrNameLst>
                                          <p:attrName>ppt_x</p:attrName>
                                          <p:attrName>ppt_y</p:attrName>
                                        </p:attrNameLst>
                                      </p:cBhvr>
                                      <p:rCtr x="-3503" y="-8681"/>
                                    </p:animMotion>
                                  </p:childTnLst>
                                </p:cTn>
                              </p:par>
                              <p:par>
                                <p:cTn id="113" presetID="1" presetClass="entr" presetSubtype="0" fill="hold" grpId="0" nodeType="withEffect">
                                  <p:stCondLst>
                                    <p:cond delay="1150"/>
                                  </p:stCondLst>
                                  <p:childTnLst>
                                    <p:set>
                                      <p:cBhvr>
                                        <p:cTn id="114" dur="1" fill="hold">
                                          <p:stCondLst>
                                            <p:cond delay="0"/>
                                          </p:stCondLst>
                                        </p:cTn>
                                        <p:tgtEl>
                                          <p:spTgt spid="188"/>
                                        </p:tgtEl>
                                        <p:attrNameLst>
                                          <p:attrName>style.visibility</p:attrName>
                                        </p:attrNameLst>
                                      </p:cBhvr>
                                      <p:to>
                                        <p:strVal val="visible"/>
                                      </p:to>
                                    </p:set>
                                  </p:childTnLst>
                                </p:cTn>
                              </p:par>
                              <p:par>
                                <p:cTn id="115"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116" dur="1250" fill="hold"/>
                                        <p:tgtEl>
                                          <p:spTgt spid="188"/>
                                        </p:tgtEl>
                                        <p:attrNameLst>
                                          <p:attrName>ppt_x</p:attrName>
                                          <p:attrName>ppt_y</p:attrName>
                                        </p:attrNameLst>
                                      </p:cBhvr>
                                      <p:rCtr x="3893" y="-8553"/>
                                    </p:animMotion>
                                  </p:childTnLst>
                                </p:cTn>
                              </p:par>
                              <p:par>
                                <p:cTn id="117" presetID="1" presetClass="entr" presetSubtype="0" fill="hold" grpId="0" nodeType="withEffect">
                                  <p:stCondLst>
                                    <p:cond delay="1200"/>
                                  </p:stCondLst>
                                  <p:childTnLst>
                                    <p:set>
                                      <p:cBhvr>
                                        <p:cTn id="118" dur="1" fill="hold">
                                          <p:stCondLst>
                                            <p:cond delay="0"/>
                                          </p:stCondLst>
                                        </p:cTn>
                                        <p:tgtEl>
                                          <p:spTgt spid="193"/>
                                        </p:tgtEl>
                                        <p:attrNameLst>
                                          <p:attrName>style.visibility</p:attrName>
                                        </p:attrNameLst>
                                      </p:cBhvr>
                                      <p:to>
                                        <p:strVal val="visible"/>
                                      </p:to>
                                    </p:set>
                                  </p:childTnLst>
                                </p:cTn>
                              </p:par>
                              <p:par>
                                <p:cTn id="119"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120" dur="1750" fill="hold"/>
                                        <p:tgtEl>
                                          <p:spTgt spid="193"/>
                                        </p:tgtEl>
                                        <p:attrNameLst>
                                          <p:attrName>ppt_x</p:attrName>
                                          <p:attrName>ppt_y</p:attrName>
                                        </p:attrNameLst>
                                      </p:cBhvr>
                                      <p:rCtr x="2982" y="-8426"/>
                                    </p:animMotion>
                                  </p:childTnLst>
                                </p:cTn>
                              </p:par>
                              <p:par>
                                <p:cTn id="121" presetID="1" presetClass="entr" presetSubtype="0" fill="hold" grpId="0" nodeType="withEffect">
                                  <p:stCondLst>
                                    <p:cond delay="1250"/>
                                  </p:stCondLst>
                                  <p:childTnLst>
                                    <p:set>
                                      <p:cBhvr>
                                        <p:cTn id="122" dur="1" fill="hold">
                                          <p:stCondLst>
                                            <p:cond delay="0"/>
                                          </p:stCondLst>
                                        </p:cTn>
                                        <p:tgtEl>
                                          <p:spTgt spid="191"/>
                                        </p:tgtEl>
                                        <p:attrNameLst>
                                          <p:attrName>style.visibility</p:attrName>
                                        </p:attrNameLst>
                                      </p:cBhvr>
                                      <p:to>
                                        <p:strVal val="visible"/>
                                      </p:to>
                                    </p:set>
                                  </p:childTnLst>
                                </p:cTn>
                              </p:par>
                              <p:par>
                                <p:cTn id="123" presetID="37" presetClass="path" presetSubtype="0" repeatCount="indefinite" fill="hold" grpId="1" nodeType="withEffect">
                                  <p:stCondLst>
                                    <p:cond delay="1250"/>
                                  </p:stCondLst>
                                  <p:childTnLst>
                                    <p:animMotion origin="layout" path="M -0.10091 0.16389 C -0.0263 0.1412 -0.00013 0.04351 0.0004 -0.00926 " pathEditMode="relative" rAng="0" ptsTypes="AA">
                                      <p:cBhvr>
                                        <p:cTn id="124" dur="1750" fill="hold"/>
                                        <p:tgtEl>
                                          <p:spTgt spid="191"/>
                                        </p:tgtEl>
                                        <p:attrNameLst>
                                          <p:attrName>ppt_x</p:attrName>
                                          <p:attrName>ppt_y</p:attrName>
                                        </p:attrNameLst>
                                      </p:cBhvr>
                                      <p:rCtr x="5065" y="-8657"/>
                                    </p:animMotion>
                                  </p:childTnLst>
                                </p:cTn>
                              </p:par>
                              <p:par>
                                <p:cTn id="125" presetID="1" presetClass="entr" presetSubtype="0" fill="hold" grpId="0" nodeType="withEffect">
                                  <p:stCondLst>
                                    <p:cond delay="1300"/>
                                  </p:stCondLst>
                                  <p:childTnLst>
                                    <p:set>
                                      <p:cBhvr>
                                        <p:cTn id="126" dur="1" fill="hold">
                                          <p:stCondLst>
                                            <p:cond delay="0"/>
                                          </p:stCondLst>
                                        </p:cTn>
                                        <p:tgtEl>
                                          <p:spTgt spid="117"/>
                                        </p:tgtEl>
                                        <p:attrNameLst>
                                          <p:attrName>style.visibility</p:attrName>
                                        </p:attrNameLst>
                                      </p:cBhvr>
                                      <p:to>
                                        <p:strVal val="visible"/>
                                      </p:to>
                                    </p:set>
                                  </p:childTnLst>
                                </p:cTn>
                              </p:par>
                              <p:par>
                                <p:cTn id="127"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128" dur="1750" fill="hold"/>
                                        <p:tgtEl>
                                          <p:spTgt spid="117"/>
                                        </p:tgtEl>
                                        <p:attrNameLst>
                                          <p:attrName>ppt_x</p:attrName>
                                          <p:attrName>ppt_y</p:attrName>
                                        </p:attrNameLst>
                                      </p:cBhvr>
                                      <p:rCtr x="5618" y="-8854"/>
                                    </p:animMotion>
                                  </p:childTnLst>
                                </p:cTn>
                              </p:par>
                              <p:par>
                                <p:cTn id="129" presetID="1" presetClass="entr" presetSubtype="0" fill="hold" grpId="0" nodeType="withEffect">
                                  <p:stCondLst>
                                    <p:cond delay="1350"/>
                                  </p:stCondLst>
                                  <p:childTnLst>
                                    <p:set>
                                      <p:cBhvr>
                                        <p:cTn id="130" dur="1" fill="hold">
                                          <p:stCondLst>
                                            <p:cond delay="0"/>
                                          </p:stCondLst>
                                        </p:cTn>
                                        <p:tgtEl>
                                          <p:spTgt spid="170"/>
                                        </p:tgtEl>
                                        <p:attrNameLst>
                                          <p:attrName>style.visibility</p:attrName>
                                        </p:attrNameLst>
                                      </p:cBhvr>
                                      <p:to>
                                        <p:strVal val="visible"/>
                                      </p:to>
                                    </p:set>
                                  </p:childTnLst>
                                </p:cTn>
                              </p:par>
                              <p:par>
                                <p:cTn id="131"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132" dur="1250" fill="hold"/>
                                        <p:tgtEl>
                                          <p:spTgt spid="170"/>
                                        </p:tgtEl>
                                        <p:attrNameLst>
                                          <p:attrName>ppt_x</p:attrName>
                                          <p:attrName>ppt_y</p:attrName>
                                        </p:attrNameLst>
                                      </p:cBhvr>
                                      <p:rCtr x="2982" y="-8715"/>
                                    </p:animMotion>
                                  </p:childTnLst>
                                </p:cTn>
                              </p:par>
                              <p:par>
                                <p:cTn id="133" presetID="1" presetClass="entr" presetSubtype="0" fill="hold" grpId="0" nodeType="withEffect">
                                  <p:stCondLst>
                                    <p:cond delay="1400"/>
                                  </p:stCondLst>
                                  <p:childTnLst>
                                    <p:set>
                                      <p:cBhvr>
                                        <p:cTn id="134" dur="1" fill="hold">
                                          <p:stCondLst>
                                            <p:cond delay="0"/>
                                          </p:stCondLst>
                                        </p:cTn>
                                        <p:tgtEl>
                                          <p:spTgt spid="194"/>
                                        </p:tgtEl>
                                        <p:attrNameLst>
                                          <p:attrName>style.visibility</p:attrName>
                                        </p:attrNameLst>
                                      </p:cBhvr>
                                      <p:to>
                                        <p:strVal val="visible"/>
                                      </p:to>
                                    </p:set>
                                  </p:childTnLst>
                                </p:cTn>
                              </p:par>
                              <p:par>
                                <p:cTn id="135"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136" dur="2000" fill="hold"/>
                                        <p:tgtEl>
                                          <p:spTgt spid="194"/>
                                        </p:tgtEl>
                                        <p:attrNameLst>
                                          <p:attrName>ppt_x</p:attrName>
                                          <p:attrName>ppt_y</p:attrName>
                                        </p:attrNameLst>
                                      </p:cBhvr>
                                      <p:rCtr x="3587" y="-8681"/>
                                    </p:animMotion>
                                  </p:childTnLst>
                                </p:cTn>
                              </p:par>
                              <p:par>
                                <p:cTn id="137" presetID="1" presetClass="entr" presetSubtype="0" fill="hold" grpId="0" nodeType="withEffect">
                                  <p:stCondLst>
                                    <p:cond delay="1450"/>
                                  </p:stCondLst>
                                  <p:childTnLst>
                                    <p:set>
                                      <p:cBhvr>
                                        <p:cTn id="138" dur="1" fill="hold">
                                          <p:stCondLst>
                                            <p:cond delay="0"/>
                                          </p:stCondLst>
                                        </p:cTn>
                                        <p:tgtEl>
                                          <p:spTgt spid="195"/>
                                        </p:tgtEl>
                                        <p:attrNameLst>
                                          <p:attrName>style.visibility</p:attrName>
                                        </p:attrNameLst>
                                      </p:cBhvr>
                                      <p:to>
                                        <p:strVal val="visible"/>
                                      </p:to>
                                    </p:set>
                                  </p:childTnLst>
                                </p:cTn>
                              </p:par>
                              <p:par>
                                <p:cTn id="139"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140" dur="1500" fill="hold"/>
                                        <p:tgtEl>
                                          <p:spTgt spid="195"/>
                                        </p:tgtEl>
                                        <p:attrNameLst>
                                          <p:attrName>ppt_x</p:attrName>
                                          <p:attrName>ppt_y</p:attrName>
                                        </p:attrNameLst>
                                      </p:cBhvr>
                                      <p:rCtr x="-2285" y="-87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8" grpId="0" animBg="1"/>
      <p:bldP spid="118" grpId="1" animBg="1"/>
      <p:bldP spid="119" grpId="0" animBg="1"/>
      <p:bldP spid="119" grpId="1" animBg="1"/>
      <p:bldP spid="126" grpId="0" animBg="1"/>
      <p:bldP spid="126" grpId="1" animBg="1"/>
      <p:bldP spid="130" grpId="0" animBg="1"/>
      <p:bldP spid="130" grpId="1" animBg="1"/>
      <p:bldP spid="169" grpId="0" animBg="1"/>
      <p:bldP spid="169" grpId="1" animBg="1"/>
      <p:bldP spid="170" grpId="0" animBg="1"/>
      <p:bldP spid="170" grpId="1" animBg="1"/>
      <p:bldP spid="188" grpId="0" animBg="1"/>
      <p:bldP spid="188" grpId="1" animBg="1"/>
      <p:bldP spid="189" grpId="0" animBg="1"/>
      <p:bldP spid="189" grpId="1" animBg="1"/>
      <p:bldP spid="190" grpId="0" animBg="1"/>
      <p:bldP spid="190" grpId="1" animBg="1"/>
      <p:bldP spid="192" grpId="0" animBg="1"/>
      <p:bldP spid="192" grpId="1" animBg="1"/>
      <p:bldP spid="193" grpId="0" animBg="1"/>
      <p:bldP spid="193" grpId="1" animBg="1"/>
      <p:bldP spid="194" grpId="0" animBg="1"/>
      <p:bldP spid="194" grpId="1" animBg="1"/>
      <p:bldP spid="195" grpId="0" animBg="1"/>
      <p:bldP spid="195" grpId="1" animBg="1"/>
      <p:bldP spid="191" grpId="0" animBg="1"/>
      <p:bldP spid="191"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6" grpId="0" animBg="1"/>
      <p:bldP spid="16" grpId="1" animBg="1"/>
      <p:bldP spid="22" grpId="0" animBg="1"/>
      <p:bldP spid="22" grpId="1" animBg="1"/>
      <p:bldP spid="30" grpId="0" animBg="1"/>
      <p:bldP spid="30"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71" grpId="0" animBg="1"/>
      <p:bldP spid="171" grpId="1" animBg="1"/>
      <p:bldP spid="178" grpId="0" animBg="1"/>
      <p:bldP spid="178" grpId="1" animBg="1"/>
      <p:bldP spid="179" grpId="0" animBg="1"/>
      <p:bldP spid="179" grpId="1" animBg="1"/>
      <p:bldP spid="33" grpId="0" animBg="1"/>
      <p:bldP spid="33" grpId="1" animBg="1"/>
      <p:bldP spid="181" grpId="0" animBg="1"/>
      <p:bldP spid="181"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C0AC9-F5C6-BB7D-D163-87C913A5259D}"/>
              </a:ext>
            </a:extLst>
          </p:cNvPr>
          <p:cNvSpPr>
            <a:spLocks noGrp="1"/>
          </p:cNvSpPr>
          <p:nvPr>
            <p:ph type="title" idx="4294967295"/>
          </p:nvPr>
        </p:nvSpPr>
        <p:spPr>
          <a:xfrm>
            <a:off x="1173163" y="-1143000"/>
            <a:ext cx="11018837" cy="554037"/>
          </a:xfrm>
        </p:spPr>
        <p:txBody>
          <a:bodyPr/>
          <a:lstStyle/>
          <a:p>
            <a:r>
              <a:rPr lang="en-US"/>
              <a:t>FEDEX IMAGE</a:t>
            </a:r>
          </a:p>
        </p:txBody>
      </p:sp>
      <p:pic>
        <p:nvPicPr>
          <p:cNvPr id="8" name="Picture Placeholder 7" descr="A FedEx Trucks&#10;&#10;&#10;">
            <a:extLst>
              <a:ext uri="{FF2B5EF4-FFF2-40B4-BE49-F238E27FC236}">
                <a16:creationId xmlns:a16="http://schemas.microsoft.com/office/drawing/2014/main" id="{3572085F-8032-485F-AE7B-AB19FB893F73}"/>
              </a:ext>
            </a:extLst>
          </p:cNvPr>
          <p:cNvPicPr>
            <a:picLocks noGrp="1" noChangeAspect="1"/>
          </p:cNvPicPr>
          <p:nvPr>
            <p:ph type="pic" sz="quarter" idx="11"/>
          </p:nvPr>
        </p:nvPicPr>
        <p:blipFill rotWithShape="1">
          <a:blip r:embed="rId3" cstate="email">
            <a:extLst>
              <a:ext uri="{BEBA8EAE-BF5A-486C-A8C5-ECC9F3942E4B}">
                <a14:imgProps xmlns:a14="http://schemas.microsoft.com/office/drawing/2010/main">
                  <a14:imgLayer r:embed="rId4">
                    <a14:imgEffect>
                      <a14:brightnessContrast bright="-34000"/>
                    </a14:imgEffect>
                  </a14:imgLayer>
                </a14:imgProps>
              </a:ext>
              <a:ext uri="{28A0092B-C50C-407E-A947-70E740481C1C}">
                <a14:useLocalDpi xmlns:a14="http://schemas.microsoft.com/office/drawing/2010/main"/>
              </a:ext>
            </a:extLst>
          </a:blip>
          <a:srcRect/>
          <a:stretch/>
        </p:blipFill>
        <p:spPr/>
      </p:pic>
      <p:pic>
        <p:nvPicPr>
          <p:cNvPr id="14" name="Picture 2" descr="FedEx logo">
            <a:extLst>
              <a:ext uri="{FF2B5EF4-FFF2-40B4-BE49-F238E27FC236}">
                <a16:creationId xmlns:a16="http://schemas.microsoft.com/office/drawing/2014/main" id="{0D509633-6814-40D2-9B56-53B60B7C0340}"/>
              </a:ext>
            </a:extLst>
          </p:cNvPr>
          <p:cNvPicPr>
            <a:picLocks noChangeAspect="1" noChangeArrowheads="1"/>
          </p:cNvPicPr>
          <p:nvPr/>
        </p:nvPicPr>
        <p:blipFill rotWithShape="1">
          <a:blip r:embed="rId5" cstate="email">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p:blipFill>
        <p:spPr bwMode="auto">
          <a:xfrm>
            <a:off x="863936" y="5428382"/>
            <a:ext cx="2315168" cy="840656"/>
          </a:xfrm>
          <a:prstGeom prst="rect">
            <a:avLst/>
          </a:prstGeom>
          <a:noFill/>
          <a:effectLst>
            <a:outerShdw blurRad="647700" sx="102000" sy="102000" algn="ctr" rotWithShape="0">
              <a:prstClr val="black"/>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83887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6" presetClass="emph" presetSubtype="0" accel="100000" autoRev="1" fill="hold" nodeType="withEffect">
                                  <p:stCondLst>
                                    <p:cond delay="0"/>
                                  </p:stCondLst>
                                  <p:childTnLst>
                                    <p:animScale>
                                      <p:cBhvr>
                                        <p:cTn id="9" dur="500" fill="hold"/>
                                        <p:tgtEl>
                                          <p:spTgt spid="14"/>
                                        </p:tgtEl>
                                      </p:cBhvr>
                                      <p:by x="85000" y="85000"/>
                                    </p:animScale>
                                  </p:childTnLst>
                                </p:cTn>
                              </p:par>
                              <p:par>
                                <p:cTn id="10" presetID="10"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6" presetClass="emph" presetSubtype="0" accel="100000" autoRev="1" fill="hold" nodeType="withEffect">
                                  <p:stCondLst>
                                    <p:cond delay="0"/>
                                  </p:stCondLst>
                                  <p:childTnLst>
                                    <p:animScale>
                                      <p:cBhvr>
                                        <p:cTn id="14" dur="500" fill="hold"/>
                                        <p:tgtEl>
                                          <p:spTgt spid="8"/>
                                        </p:tgtEl>
                                      </p:cBhvr>
                                      <p:by x="85000" y="8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713B23-A9B9-4688-8F74-5BCF6E8829DD}"/>
              </a:ext>
            </a:extLst>
          </p:cNvPr>
          <p:cNvSpPr>
            <a:spLocks noGrp="1"/>
          </p:cNvSpPr>
          <p:nvPr>
            <p:ph type="title"/>
          </p:nvPr>
        </p:nvSpPr>
        <p:spPr>
          <a:xfrm>
            <a:off x="588263" y="-584200"/>
            <a:ext cx="11018520" cy="553998"/>
          </a:xfrm>
        </p:spPr>
        <p:txBody>
          <a:bodyPr/>
          <a:lstStyle/>
          <a:p>
            <a:pPr algn="ctr"/>
            <a:r>
              <a:rPr lang="en-US" sz="3600">
                <a:ln>
                  <a:noFill/>
                </a:ln>
                <a:solidFill>
                  <a:schemeClr val="bg1"/>
                </a:solidFill>
                <a:cs typeface="+mn-cs"/>
              </a:rPr>
              <a:t>Attributes of successful transformations (2 of 4)</a:t>
            </a:r>
            <a:endParaRPr lang="en-US">
              <a:solidFill>
                <a:schemeClr val="bg1"/>
              </a:solidFill>
            </a:endParaRPr>
          </a:p>
        </p:txBody>
      </p:sp>
      <p:grpSp>
        <p:nvGrpSpPr>
          <p:cNvPr id="8" name="Group 7">
            <a:extLst>
              <a:ext uri="{FF2B5EF4-FFF2-40B4-BE49-F238E27FC236}">
                <a16:creationId xmlns:a16="http://schemas.microsoft.com/office/drawing/2014/main" id="{A24D8228-B51A-4A04-9BFD-8B2F2EED4F5E}"/>
              </a:ext>
              <a:ext uri="{C183D7F6-B498-43B3-948B-1728B52AA6E4}">
                <adec:decorative xmlns:adec="http://schemas.microsoft.com/office/drawing/2017/decorative" val="1"/>
              </a:ext>
            </a:extLst>
          </p:cNvPr>
          <p:cNvGrpSpPr/>
          <p:nvPr/>
        </p:nvGrpSpPr>
        <p:grpSpPr>
          <a:xfrm>
            <a:off x="3107387" y="1789947"/>
            <a:ext cx="890610" cy="943538"/>
            <a:chOff x="6170610" y="3868659"/>
            <a:chExt cx="681868" cy="722391"/>
          </a:xfrm>
        </p:grpSpPr>
        <p:pic>
          <p:nvPicPr>
            <p:cNvPr id="12" name="data2">
              <a:extLst>
                <a:ext uri="{FF2B5EF4-FFF2-40B4-BE49-F238E27FC236}">
                  <a16:creationId xmlns:a16="http://schemas.microsoft.com/office/drawing/2014/main" id="{8AFD7C53-53B0-42F8-B815-F6A7557964F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170610" y="3868659"/>
              <a:ext cx="499904" cy="499902"/>
            </a:xfrm>
            <a:prstGeom prst="rect">
              <a:avLst/>
            </a:prstGeom>
          </p:spPr>
        </p:pic>
        <p:grpSp>
          <p:nvGrpSpPr>
            <p:cNvPr id="13" name="Group 12">
              <a:extLst>
                <a:ext uri="{FF2B5EF4-FFF2-40B4-BE49-F238E27FC236}">
                  <a16:creationId xmlns:a16="http://schemas.microsoft.com/office/drawing/2014/main" id="{D5EB5B1B-15AD-4E61-9F00-86DAA6A65D86}"/>
                </a:ext>
              </a:extLst>
            </p:cNvPr>
            <p:cNvGrpSpPr/>
            <p:nvPr/>
          </p:nvGrpSpPr>
          <p:grpSpPr>
            <a:xfrm>
              <a:off x="6366702" y="4105274"/>
              <a:ext cx="485776" cy="485776"/>
              <a:chOff x="6366702" y="4040981"/>
              <a:chExt cx="485776" cy="485776"/>
            </a:xfrm>
          </p:grpSpPr>
          <p:sp>
            <p:nvSpPr>
              <p:cNvPr id="14" name="Oval 13">
                <a:extLst>
                  <a:ext uri="{FF2B5EF4-FFF2-40B4-BE49-F238E27FC236}">
                    <a16:creationId xmlns:a16="http://schemas.microsoft.com/office/drawing/2014/main" id="{86EE7E06-3F8B-424C-BF8A-4F952DF78B1D}"/>
                  </a:ext>
                  <a:ext uri="{C183D7F6-B498-43B3-948B-1728B52AA6E4}">
                    <adec:decorative xmlns:adec="http://schemas.microsoft.com/office/drawing/2017/decorative" val="1"/>
                  </a:ext>
                </a:extLst>
              </p:cNvPr>
              <p:cNvSpPr/>
              <p:nvPr/>
            </p:nvSpPr>
            <p:spPr bwMode="auto">
              <a:xfrm>
                <a:off x="6366702" y="4040981"/>
                <a:ext cx="485776" cy="48577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6" name="connect modularity 2" descr="connect modularity, IoT, service experience">
                <a:extLst>
                  <a:ext uri="{FF2B5EF4-FFF2-40B4-BE49-F238E27FC236}">
                    <a16:creationId xmlns:a16="http://schemas.microsoft.com/office/drawing/2014/main" id="{60D63927-8B2B-4D5F-AEB9-606A5226A937}"/>
                  </a:ext>
                </a:extLst>
              </p:cNvPr>
              <p:cNvGrpSpPr>
                <a:grpSpLocks noChangeAspect="1"/>
              </p:cNvGrpSpPr>
              <p:nvPr/>
            </p:nvGrpSpPr>
            <p:grpSpPr bwMode="auto">
              <a:xfrm>
                <a:off x="6423310" y="4098492"/>
                <a:ext cx="372880" cy="371749"/>
                <a:chOff x="1021" y="1322"/>
                <a:chExt cx="330" cy="329"/>
              </a:xfrm>
            </p:grpSpPr>
            <p:sp>
              <p:nvSpPr>
                <p:cNvPr id="17" name="AutoShape 64">
                  <a:extLst>
                    <a:ext uri="{FF2B5EF4-FFF2-40B4-BE49-F238E27FC236}">
                      <a16:creationId xmlns:a16="http://schemas.microsoft.com/office/drawing/2014/main" id="{39883592-EF38-42DC-A76E-B81D3AE06C58}"/>
                    </a:ext>
                    <a:ext uri="{C183D7F6-B498-43B3-948B-1728B52AA6E4}">
                      <adec:decorative xmlns:adec="http://schemas.microsoft.com/office/drawing/2017/decorative" val="1"/>
                    </a:ext>
                  </a:extLst>
                </p:cNvPr>
                <p:cNvSpPr>
                  <a:spLocks noChangeAspect="1" noChangeArrowheads="1" noTextEdit="1"/>
                </p:cNvSpPr>
                <p:nvPr/>
              </p:nvSpPr>
              <p:spPr bwMode="auto">
                <a:xfrm>
                  <a:off x="1021" y="1322"/>
                  <a:ext cx="330"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66">
                  <a:extLst>
                    <a:ext uri="{FF2B5EF4-FFF2-40B4-BE49-F238E27FC236}">
                      <a16:creationId xmlns:a16="http://schemas.microsoft.com/office/drawing/2014/main" id="{5CDF17D8-DB59-450B-8132-16B7C7CDFBF5}"/>
                    </a:ext>
                    <a:ext uri="{C183D7F6-B498-43B3-948B-1728B52AA6E4}">
                      <adec:decorative xmlns:adec="http://schemas.microsoft.com/office/drawing/2017/decorative" val="1"/>
                    </a:ext>
                  </a:extLst>
                </p:cNvPr>
                <p:cNvSpPr>
                  <a:spLocks noEditPoints="1"/>
                </p:cNvSpPr>
                <p:nvPr/>
              </p:nvSpPr>
              <p:spPr bwMode="auto">
                <a:xfrm>
                  <a:off x="1021" y="1322"/>
                  <a:ext cx="330" cy="329"/>
                </a:xfrm>
                <a:custGeom>
                  <a:avLst/>
                  <a:gdLst>
                    <a:gd name="T0" fmla="*/ 192 w 192"/>
                    <a:gd name="T1" fmla="*/ 106 h 192"/>
                    <a:gd name="T2" fmla="*/ 192 w 192"/>
                    <a:gd name="T3" fmla="*/ 86 h 192"/>
                    <a:gd name="T4" fmla="*/ 171 w 192"/>
                    <a:gd name="T5" fmla="*/ 86 h 192"/>
                    <a:gd name="T6" fmla="*/ 156 w 192"/>
                    <a:gd name="T7" fmla="*/ 50 h 192"/>
                    <a:gd name="T8" fmla="*/ 171 w 192"/>
                    <a:gd name="T9" fmla="*/ 35 h 192"/>
                    <a:gd name="T10" fmla="*/ 157 w 192"/>
                    <a:gd name="T11" fmla="*/ 21 h 192"/>
                    <a:gd name="T12" fmla="*/ 142 w 192"/>
                    <a:gd name="T13" fmla="*/ 36 h 192"/>
                    <a:gd name="T14" fmla="*/ 106 w 192"/>
                    <a:gd name="T15" fmla="*/ 21 h 192"/>
                    <a:gd name="T16" fmla="*/ 106 w 192"/>
                    <a:gd name="T17" fmla="*/ 0 h 192"/>
                    <a:gd name="T18" fmla="*/ 86 w 192"/>
                    <a:gd name="T19" fmla="*/ 0 h 192"/>
                    <a:gd name="T20" fmla="*/ 86 w 192"/>
                    <a:gd name="T21" fmla="*/ 21 h 192"/>
                    <a:gd name="T22" fmla="*/ 50 w 192"/>
                    <a:gd name="T23" fmla="*/ 36 h 192"/>
                    <a:gd name="T24" fmla="*/ 35 w 192"/>
                    <a:gd name="T25" fmla="*/ 21 h 192"/>
                    <a:gd name="T26" fmla="*/ 21 w 192"/>
                    <a:gd name="T27" fmla="*/ 35 h 192"/>
                    <a:gd name="T28" fmla="*/ 36 w 192"/>
                    <a:gd name="T29" fmla="*/ 50 h 192"/>
                    <a:gd name="T30" fmla="*/ 21 w 192"/>
                    <a:gd name="T31" fmla="*/ 86 h 192"/>
                    <a:gd name="T32" fmla="*/ 0 w 192"/>
                    <a:gd name="T33" fmla="*/ 86 h 192"/>
                    <a:gd name="T34" fmla="*/ 0 w 192"/>
                    <a:gd name="T35" fmla="*/ 106 h 192"/>
                    <a:gd name="T36" fmla="*/ 21 w 192"/>
                    <a:gd name="T37" fmla="*/ 106 h 192"/>
                    <a:gd name="T38" fmla="*/ 42 w 192"/>
                    <a:gd name="T39" fmla="*/ 150 h 192"/>
                    <a:gd name="T40" fmla="*/ 86 w 192"/>
                    <a:gd name="T41" fmla="*/ 171 h 192"/>
                    <a:gd name="T42" fmla="*/ 86 w 192"/>
                    <a:gd name="T43" fmla="*/ 192 h 192"/>
                    <a:gd name="T44" fmla="*/ 106 w 192"/>
                    <a:gd name="T45" fmla="*/ 192 h 192"/>
                    <a:gd name="T46" fmla="*/ 106 w 192"/>
                    <a:gd name="T47" fmla="*/ 171 h 192"/>
                    <a:gd name="T48" fmla="*/ 142 w 192"/>
                    <a:gd name="T49" fmla="*/ 156 h 192"/>
                    <a:gd name="T50" fmla="*/ 157 w 192"/>
                    <a:gd name="T51" fmla="*/ 171 h 192"/>
                    <a:gd name="T52" fmla="*/ 171 w 192"/>
                    <a:gd name="T53" fmla="*/ 157 h 192"/>
                    <a:gd name="T54" fmla="*/ 156 w 192"/>
                    <a:gd name="T55" fmla="*/ 142 h 192"/>
                    <a:gd name="T56" fmla="*/ 171 w 192"/>
                    <a:gd name="T57" fmla="*/ 106 h 192"/>
                    <a:gd name="T58" fmla="*/ 192 w 192"/>
                    <a:gd name="T59" fmla="*/ 106 h 192"/>
                    <a:gd name="T60" fmla="*/ 40 w 192"/>
                    <a:gd name="T61" fmla="*/ 96 h 192"/>
                    <a:gd name="T62" fmla="*/ 53 w 192"/>
                    <a:gd name="T63" fmla="*/ 61 h 192"/>
                    <a:gd name="T64" fmla="*/ 85 w 192"/>
                    <a:gd name="T65" fmla="*/ 41 h 192"/>
                    <a:gd name="T66" fmla="*/ 122 w 192"/>
                    <a:gd name="T67" fmla="*/ 47 h 192"/>
                    <a:gd name="T68" fmla="*/ 147 w 192"/>
                    <a:gd name="T69" fmla="*/ 75 h 192"/>
                    <a:gd name="T70" fmla="*/ 149 w 192"/>
                    <a:gd name="T71" fmla="*/ 112 h 192"/>
                    <a:gd name="T72" fmla="*/ 127 w 192"/>
                    <a:gd name="T73" fmla="*/ 142 h 192"/>
                    <a:gd name="T74" fmla="*/ 91 w 192"/>
                    <a:gd name="T75" fmla="*/ 151 h 192"/>
                    <a:gd name="T76" fmla="*/ 57 w 192"/>
                    <a:gd name="T77" fmla="*/ 135 h 192"/>
                    <a:gd name="T78" fmla="*/ 45 w 192"/>
                    <a:gd name="T79" fmla="*/ 117 h 192"/>
                    <a:gd name="T80" fmla="*/ 40 w 192"/>
                    <a:gd name="T81"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92">
                      <a:moveTo>
                        <a:pt x="192" y="106"/>
                      </a:moveTo>
                      <a:cubicBezTo>
                        <a:pt x="192" y="86"/>
                        <a:pt x="192" y="86"/>
                        <a:pt x="192" y="86"/>
                      </a:cubicBezTo>
                      <a:cubicBezTo>
                        <a:pt x="171" y="86"/>
                        <a:pt x="171" y="86"/>
                        <a:pt x="171" y="86"/>
                      </a:cubicBezTo>
                      <a:cubicBezTo>
                        <a:pt x="169" y="73"/>
                        <a:pt x="164" y="60"/>
                        <a:pt x="156" y="50"/>
                      </a:cubicBezTo>
                      <a:cubicBezTo>
                        <a:pt x="171" y="35"/>
                        <a:pt x="171" y="35"/>
                        <a:pt x="171" y="35"/>
                      </a:cubicBezTo>
                      <a:cubicBezTo>
                        <a:pt x="157" y="21"/>
                        <a:pt x="157" y="21"/>
                        <a:pt x="157" y="21"/>
                      </a:cubicBezTo>
                      <a:cubicBezTo>
                        <a:pt x="142" y="36"/>
                        <a:pt x="142" y="36"/>
                        <a:pt x="142" y="36"/>
                      </a:cubicBezTo>
                      <a:cubicBezTo>
                        <a:pt x="132" y="28"/>
                        <a:pt x="119" y="23"/>
                        <a:pt x="106" y="21"/>
                      </a:cubicBezTo>
                      <a:cubicBezTo>
                        <a:pt x="106" y="0"/>
                        <a:pt x="106" y="0"/>
                        <a:pt x="106" y="0"/>
                      </a:cubicBezTo>
                      <a:cubicBezTo>
                        <a:pt x="86" y="0"/>
                        <a:pt x="86" y="0"/>
                        <a:pt x="86" y="0"/>
                      </a:cubicBezTo>
                      <a:cubicBezTo>
                        <a:pt x="86" y="21"/>
                        <a:pt x="86" y="21"/>
                        <a:pt x="86" y="21"/>
                      </a:cubicBezTo>
                      <a:cubicBezTo>
                        <a:pt x="73" y="23"/>
                        <a:pt x="60" y="28"/>
                        <a:pt x="50" y="36"/>
                      </a:cubicBezTo>
                      <a:cubicBezTo>
                        <a:pt x="35" y="21"/>
                        <a:pt x="35" y="21"/>
                        <a:pt x="35" y="21"/>
                      </a:cubicBezTo>
                      <a:cubicBezTo>
                        <a:pt x="21" y="35"/>
                        <a:pt x="21" y="35"/>
                        <a:pt x="21" y="35"/>
                      </a:cubicBezTo>
                      <a:cubicBezTo>
                        <a:pt x="36" y="50"/>
                        <a:pt x="36" y="50"/>
                        <a:pt x="36" y="50"/>
                      </a:cubicBezTo>
                      <a:cubicBezTo>
                        <a:pt x="28" y="60"/>
                        <a:pt x="23" y="73"/>
                        <a:pt x="21" y="86"/>
                      </a:cubicBezTo>
                      <a:cubicBezTo>
                        <a:pt x="0" y="86"/>
                        <a:pt x="0" y="86"/>
                        <a:pt x="0" y="86"/>
                      </a:cubicBezTo>
                      <a:cubicBezTo>
                        <a:pt x="0" y="106"/>
                        <a:pt x="0" y="106"/>
                        <a:pt x="0" y="106"/>
                      </a:cubicBezTo>
                      <a:cubicBezTo>
                        <a:pt x="21" y="106"/>
                        <a:pt x="21" y="106"/>
                        <a:pt x="21" y="106"/>
                      </a:cubicBezTo>
                      <a:cubicBezTo>
                        <a:pt x="23" y="123"/>
                        <a:pt x="31" y="138"/>
                        <a:pt x="42" y="150"/>
                      </a:cubicBezTo>
                      <a:cubicBezTo>
                        <a:pt x="54" y="161"/>
                        <a:pt x="69" y="169"/>
                        <a:pt x="86" y="171"/>
                      </a:cubicBezTo>
                      <a:cubicBezTo>
                        <a:pt x="86" y="192"/>
                        <a:pt x="86" y="192"/>
                        <a:pt x="86" y="192"/>
                      </a:cubicBezTo>
                      <a:cubicBezTo>
                        <a:pt x="106" y="192"/>
                        <a:pt x="106" y="192"/>
                        <a:pt x="106" y="192"/>
                      </a:cubicBezTo>
                      <a:cubicBezTo>
                        <a:pt x="106" y="171"/>
                        <a:pt x="106" y="171"/>
                        <a:pt x="106" y="171"/>
                      </a:cubicBezTo>
                      <a:cubicBezTo>
                        <a:pt x="119" y="169"/>
                        <a:pt x="132" y="164"/>
                        <a:pt x="142" y="156"/>
                      </a:cubicBezTo>
                      <a:cubicBezTo>
                        <a:pt x="157" y="171"/>
                        <a:pt x="157" y="171"/>
                        <a:pt x="157" y="171"/>
                      </a:cubicBezTo>
                      <a:cubicBezTo>
                        <a:pt x="171" y="157"/>
                        <a:pt x="171" y="157"/>
                        <a:pt x="171" y="157"/>
                      </a:cubicBezTo>
                      <a:cubicBezTo>
                        <a:pt x="156" y="142"/>
                        <a:pt x="156" y="142"/>
                        <a:pt x="156" y="142"/>
                      </a:cubicBezTo>
                      <a:cubicBezTo>
                        <a:pt x="164" y="132"/>
                        <a:pt x="169" y="119"/>
                        <a:pt x="171" y="106"/>
                      </a:cubicBezTo>
                      <a:lnTo>
                        <a:pt x="192" y="106"/>
                      </a:lnTo>
                      <a:close/>
                      <a:moveTo>
                        <a:pt x="40" y="96"/>
                      </a:moveTo>
                      <a:cubicBezTo>
                        <a:pt x="40" y="83"/>
                        <a:pt x="45" y="71"/>
                        <a:pt x="53" y="61"/>
                      </a:cubicBezTo>
                      <a:cubicBezTo>
                        <a:pt x="61" y="51"/>
                        <a:pt x="73" y="44"/>
                        <a:pt x="85" y="41"/>
                      </a:cubicBezTo>
                      <a:cubicBezTo>
                        <a:pt x="98" y="39"/>
                        <a:pt x="111" y="41"/>
                        <a:pt x="122" y="47"/>
                      </a:cubicBezTo>
                      <a:cubicBezTo>
                        <a:pt x="134" y="53"/>
                        <a:pt x="142" y="63"/>
                        <a:pt x="147" y="75"/>
                      </a:cubicBezTo>
                      <a:cubicBezTo>
                        <a:pt x="152" y="87"/>
                        <a:pt x="153" y="100"/>
                        <a:pt x="149" y="112"/>
                      </a:cubicBezTo>
                      <a:cubicBezTo>
                        <a:pt x="145" y="124"/>
                        <a:pt x="138" y="135"/>
                        <a:pt x="127" y="142"/>
                      </a:cubicBezTo>
                      <a:cubicBezTo>
                        <a:pt x="116" y="149"/>
                        <a:pt x="103" y="153"/>
                        <a:pt x="91" y="151"/>
                      </a:cubicBezTo>
                      <a:cubicBezTo>
                        <a:pt x="78" y="150"/>
                        <a:pt x="66" y="144"/>
                        <a:pt x="57" y="135"/>
                      </a:cubicBezTo>
                      <a:cubicBezTo>
                        <a:pt x="52" y="130"/>
                        <a:pt x="47" y="124"/>
                        <a:pt x="45" y="117"/>
                      </a:cubicBezTo>
                      <a:cubicBezTo>
                        <a:pt x="42" y="111"/>
                        <a:pt x="40" y="103"/>
                        <a:pt x="40" y="9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67">
                  <a:extLst>
                    <a:ext uri="{FF2B5EF4-FFF2-40B4-BE49-F238E27FC236}">
                      <a16:creationId xmlns:a16="http://schemas.microsoft.com/office/drawing/2014/main" id="{945965C8-A105-4B7A-9DDB-C91A942B686C}"/>
                    </a:ext>
                    <a:ext uri="{C183D7F6-B498-43B3-948B-1728B52AA6E4}">
                      <adec:decorative xmlns:adec="http://schemas.microsoft.com/office/drawing/2017/decorative" val="1"/>
                    </a:ext>
                  </a:extLst>
                </p:cNvPr>
                <p:cNvSpPr>
                  <a:spLocks/>
                </p:cNvSpPr>
                <p:nvPr/>
              </p:nvSpPr>
              <p:spPr bwMode="auto">
                <a:xfrm>
                  <a:off x="1057" y="1430"/>
                  <a:ext cx="186" cy="185"/>
                </a:xfrm>
                <a:custGeom>
                  <a:avLst/>
                  <a:gdLst>
                    <a:gd name="T0" fmla="*/ 151 w 186"/>
                    <a:gd name="T1" fmla="*/ 0 h 185"/>
                    <a:gd name="T2" fmla="*/ 65 w 186"/>
                    <a:gd name="T3" fmla="*/ 0 h 185"/>
                    <a:gd name="T4" fmla="*/ 65 w 186"/>
                    <a:gd name="T5" fmla="*/ 34 h 185"/>
                    <a:gd name="T6" fmla="*/ 127 w 186"/>
                    <a:gd name="T7" fmla="*/ 34 h 185"/>
                    <a:gd name="T8" fmla="*/ 0 w 186"/>
                    <a:gd name="T9" fmla="*/ 161 h 185"/>
                    <a:gd name="T10" fmla="*/ 24 w 186"/>
                    <a:gd name="T11" fmla="*/ 185 h 185"/>
                    <a:gd name="T12" fmla="*/ 151 w 186"/>
                    <a:gd name="T13" fmla="*/ 58 h 185"/>
                    <a:gd name="T14" fmla="*/ 151 w 186"/>
                    <a:gd name="T15" fmla="*/ 120 h 185"/>
                    <a:gd name="T16" fmla="*/ 186 w 186"/>
                    <a:gd name="T17" fmla="*/ 120 h 185"/>
                    <a:gd name="T18" fmla="*/ 186 w 186"/>
                    <a:gd name="T19" fmla="*/ 34 h 185"/>
                    <a:gd name="T20" fmla="*/ 186 w 186"/>
                    <a:gd name="T21" fmla="*/ 0 h 185"/>
                    <a:gd name="T22" fmla="*/ 151 w 186"/>
                    <a:gd name="T2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6" h="185">
                      <a:moveTo>
                        <a:pt x="151" y="0"/>
                      </a:moveTo>
                      <a:lnTo>
                        <a:pt x="65" y="0"/>
                      </a:lnTo>
                      <a:lnTo>
                        <a:pt x="65" y="34"/>
                      </a:lnTo>
                      <a:lnTo>
                        <a:pt x="127" y="34"/>
                      </a:lnTo>
                      <a:lnTo>
                        <a:pt x="0" y="161"/>
                      </a:lnTo>
                      <a:lnTo>
                        <a:pt x="24" y="185"/>
                      </a:lnTo>
                      <a:lnTo>
                        <a:pt x="151" y="58"/>
                      </a:lnTo>
                      <a:lnTo>
                        <a:pt x="151" y="120"/>
                      </a:lnTo>
                      <a:lnTo>
                        <a:pt x="186" y="120"/>
                      </a:lnTo>
                      <a:lnTo>
                        <a:pt x="186" y="34"/>
                      </a:lnTo>
                      <a:lnTo>
                        <a:pt x="186" y="0"/>
                      </a:lnTo>
                      <a:lnTo>
                        <a:pt x="15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5" name="Content Placeholder 4">
            <a:extLst>
              <a:ext uri="{FF2B5EF4-FFF2-40B4-BE49-F238E27FC236}">
                <a16:creationId xmlns:a16="http://schemas.microsoft.com/office/drawing/2014/main" id="{9DA192D3-9C99-4CFB-8E4E-4B53209F3266}"/>
              </a:ext>
            </a:extLst>
          </p:cNvPr>
          <p:cNvSpPr>
            <a:spLocks noGrp="1"/>
          </p:cNvSpPr>
          <p:nvPr>
            <p:ph sz="quarter" idx="10"/>
          </p:nvPr>
        </p:nvSpPr>
        <p:spPr>
          <a:xfrm>
            <a:off x="4254119" y="1730098"/>
            <a:ext cx="4058850" cy="652938"/>
          </a:xfrm>
        </p:spPr>
        <p:txBody>
          <a:bodyPr/>
          <a:lstStyle/>
          <a:p>
            <a:pPr marL="0" lvl="0" indent="0">
              <a:lnSpc>
                <a:spcPct val="90000"/>
              </a:lnSpc>
              <a:spcBef>
                <a:spcPct val="0"/>
              </a:spcBef>
              <a:buSzTx/>
              <a:buNone/>
              <a:defRPr/>
            </a:pPr>
            <a:r>
              <a:rPr lang="en-US" sz="4000">
                <a:ln w="3175">
                  <a:noFill/>
                </a:ln>
                <a:gradFill flip="none" rotWithShape="1">
                  <a:gsLst>
                    <a:gs pos="98947">
                      <a:srgbClr val="0078D4"/>
                    </a:gs>
                    <a:gs pos="0">
                      <a:srgbClr val="50E6FF"/>
                    </a:gs>
                  </a:gsLst>
                  <a:lin ang="18900000" scaled="1"/>
                  <a:tileRect/>
                </a:gradFill>
                <a:latin typeface="Segoe UI Semibold"/>
              </a:rPr>
              <a:t>Data capabilities</a:t>
            </a:r>
            <a:endParaRPr lang="en-US"/>
          </a:p>
        </p:txBody>
      </p:sp>
      <p:sp>
        <p:nvSpPr>
          <p:cNvPr id="10" name="Content Placeholder 9">
            <a:extLst>
              <a:ext uri="{FF2B5EF4-FFF2-40B4-BE49-F238E27FC236}">
                <a16:creationId xmlns:a16="http://schemas.microsoft.com/office/drawing/2014/main" id="{3D32A1EC-956A-4578-B494-9A0E2D798348}"/>
              </a:ext>
            </a:extLst>
          </p:cNvPr>
          <p:cNvSpPr>
            <a:spLocks noGrp="1"/>
          </p:cNvSpPr>
          <p:nvPr>
            <p:ph sz="quarter" idx="11"/>
          </p:nvPr>
        </p:nvSpPr>
        <p:spPr>
          <a:xfrm>
            <a:off x="4256581" y="2461144"/>
            <a:ext cx="3603682" cy="281625"/>
          </a:xfrm>
        </p:spPr>
        <p:txBody>
          <a:bodyPr/>
          <a:lstStyle/>
          <a:p>
            <a:pPr marL="0" lvl="0" indent="0">
              <a:lnSpc>
                <a:spcPct val="90000"/>
              </a:lnSpc>
              <a:spcBef>
                <a:spcPct val="0"/>
              </a:spcBef>
              <a:buSzTx/>
              <a:buNone/>
              <a:defRPr/>
            </a:pPr>
            <a:r>
              <a:rPr lang="en-US" sz="2000">
                <a:ln w="3175">
                  <a:noFill/>
                </a:ln>
                <a:gradFill flip="none" rotWithShape="1">
                  <a:gsLst>
                    <a:gs pos="93684">
                      <a:srgbClr val="FFFFFF"/>
                    </a:gs>
                    <a:gs pos="73000">
                      <a:srgbClr val="FFFFFF"/>
                    </a:gs>
                  </a:gsLst>
                  <a:lin ang="18900000" scaled="1"/>
                  <a:tileRect/>
                </a:gradFill>
                <a:latin typeface="Segoe UI Semibold"/>
              </a:rPr>
              <a:t>Enabling innovation excellence</a:t>
            </a:r>
            <a:endParaRPr lang="en-US"/>
          </a:p>
        </p:txBody>
      </p:sp>
      <p:sp>
        <p:nvSpPr>
          <p:cNvPr id="42" name="Rectangle 41">
            <a:extLst>
              <a:ext uri="{FF2B5EF4-FFF2-40B4-BE49-F238E27FC236}">
                <a16:creationId xmlns:a16="http://schemas.microsoft.com/office/drawing/2014/main" id="{409D9358-50D1-49DC-B0F4-CF5345F04CB9}"/>
              </a:ext>
              <a:ext uri="{C183D7F6-B498-43B3-948B-1728B52AA6E4}">
                <adec:decorative xmlns:adec="http://schemas.microsoft.com/office/drawing/2017/decorative" val="1"/>
              </a:ext>
            </a:extLst>
          </p:cNvPr>
          <p:cNvSpPr/>
          <p:nvPr/>
        </p:nvSpPr>
        <p:spPr bwMode="auto">
          <a:xfrm>
            <a:off x="2835826" y="1574272"/>
            <a:ext cx="7763205" cy="1374889"/>
          </a:xfrm>
          <a:prstGeom prst="rect">
            <a:avLst/>
          </a:prstGeom>
          <a:solidFill>
            <a:schemeClr val="bg1">
              <a:alpha val="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1</a:t>
            </a:r>
          </a:p>
        </p:txBody>
      </p:sp>
      <p:grpSp>
        <p:nvGrpSpPr>
          <p:cNvPr id="36" name="Group 35">
            <a:extLst>
              <a:ext uri="{FF2B5EF4-FFF2-40B4-BE49-F238E27FC236}">
                <a16:creationId xmlns:a16="http://schemas.microsoft.com/office/drawing/2014/main" id="{2CBCAF0C-E499-48C0-8460-9C6340338A10}"/>
              </a:ext>
              <a:ext uri="{C183D7F6-B498-43B3-948B-1728B52AA6E4}">
                <adec:decorative xmlns:adec="http://schemas.microsoft.com/office/drawing/2017/decorative" val="1"/>
              </a:ext>
            </a:extLst>
          </p:cNvPr>
          <p:cNvGrpSpPr/>
          <p:nvPr/>
        </p:nvGrpSpPr>
        <p:grpSpPr>
          <a:xfrm>
            <a:off x="3127707" y="3856387"/>
            <a:ext cx="727834" cy="975518"/>
            <a:chOff x="6230894" y="1904999"/>
            <a:chExt cx="462280" cy="619597"/>
          </a:xfrm>
        </p:grpSpPr>
        <p:grpSp>
          <p:nvGrpSpPr>
            <p:cNvPr id="37" name="Group 36">
              <a:extLst>
                <a:ext uri="{FF2B5EF4-FFF2-40B4-BE49-F238E27FC236}">
                  <a16:creationId xmlns:a16="http://schemas.microsoft.com/office/drawing/2014/main" id="{BA0F01FE-3473-4441-AD0C-8E5B268F2AD1}"/>
                </a:ext>
              </a:extLst>
            </p:cNvPr>
            <p:cNvGrpSpPr/>
            <p:nvPr/>
          </p:nvGrpSpPr>
          <p:grpSpPr>
            <a:xfrm>
              <a:off x="6230894" y="1904999"/>
              <a:ext cx="462280" cy="371474"/>
              <a:chOff x="6210301" y="1876425"/>
              <a:chExt cx="533400" cy="428624"/>
            </a:xfrm>
          </p:grpSpPr>
          <p:pic>
            <p:nvPicPr>
              <p:cNvPr id="49" name="data2">
                <a:extLst>
                  <a:ext uri="{FF2B5EF4-FFF2-40B4-BE49-F238E27FC236}">
                    <a16:creationId xmlns:a16="http://schemas.microsoft.com/office/drawing/2014/main" id="{A71363FC-6136-4AD5-85DB-7C3FEEE82675}"/>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300120" y="1912904"/>
                <a:ext cx="353762" cy="353761"/>
              </a:xfrm>
              <a:prstGeom prst="rect">
                <a:avLst/>
              </a:prstGeom>
            </p:spPr>
          </p:pic>
          <p:grpSp>
            <p:nvGrpSpPr>
              <p:cNvPr id="50" name="Group 49">
                <a:extLst>
                  <a:ext uri="{FF2B5EF4-FFF2-40B4-BE49-F238E27FC236}">
                    <a16:creationId xmlns:a16="http://schemas.microsoft.com/office/drawing/2014/main" id="{093E1B78-9C5E-40DA-8845-2C5A4D3149E7}"/>
                  </a:ext>
                </a:extLst>
              </p:cNvPr>
              <p:cNvGrpSpPr/>
              <p:nvPr/>
            </p:nvGrpSpPr>
            <p:grpSpPr>
              <a:xfrm>
                <a:off x="6210301" y="1876425"/>
                <a:ext cx="533400" cy="85725"/>
                <a:chOff x="6210301" y="1876425"/>
                <a:chExt cx="533400" cy="85725"/>
              </a:xfrm>
            </p:grpSpPr>
            <p:sp>
              <p:nvSpPr>
                <p:cNvPr id="54" name="Rectangle 73">
                  <a:extLst>
                    <a:ext uri="{FF2B5EF4-FFF2-40B4-BE49-F238E27FC236}">
                      <a16:creationId xmlns:a16="http://schemas.microsoft.com/office/drawing/2014/main" id="{7AA2B8C0-3742-4D89-A032-76E8B8CB3E88}"/>
                    </a:ext>
                    <a:ext uri="{C183D7F6-B498-43B3-948B-1728B52AA6E4}">
                      <adec:decorative xmlns:adec="http://schemas.microsoft.com/office/drawing/2017/decorative" val="1"/>
                    </a:ext>
                  </a:extLst>
                </p:cNvPr>
                <p:cNvSpPr/>
                <p:nvPr/>
              </p:nvSpPr>
              <p:spPr bwMode="auto">
                <a:xfrm>
                  <a:off x="6210301" y="1876425"/>
                  <a:ext cx="85725" cy="85725"/>
                </a:xfrm>
                <a:custGeom>
                  <a:avLst/>
                  <a:gdLst>
                    <a:gd name="connsiteX0" fmla="*/ 0 w 404813"/>
                    <a:gd name="connsiteY0" fmla="*/ 0 h 404813"/>
                    <a:gd name="connsiteX1" fmla="*/ 404813 w 404813"/>
                    <a:gd name="connsiteY1" fmla="*/ 0 h 404813"/>
                    <a:gd name="connsiteX2" fmla="*/ 404813 w 404813"/>
                    <a:gd name="connsiteY2" fmla="*/ 404813 h 404813"/>
                    <a:gd name="connsiteX3" fmla="*/ 0 w 404813"/>
                    <a:gd name="connsiteY3" fmla="*/ 404813 h 404813"/>
                    <a:gd name="connsiteX4" fmla="*/ 0 w 404813"/>
                    <a:gd name="connsiteY4" fmla="*/ 0 h 404813"/>
                    <a:gd name="connsiteX0" fmla="*/ 404813 w 496253"/>
                    <a:gd name="connsiteY0" fmla="*/ 404813 h 496253"/>
                    <a:gd name="connsiteX1" fmla="*/ 0 w 496253"/>
                    <a:gd name="connsiteY1" fmla="*/ 404813 h 496253"/>
                    <a:gd name="connsiteX2" fmla="*/ 0 w 496253"/>
                    <a:gd name="connsiteY2" fmla="*/ 0 h 496253"/>
                    <a:gd name="connsiteX3" fmla="*/ 404813 w 496253"/>
                    <a:gd name="connsiteY3" fmla="*/ 0 h 496253"/>
                    <a:gd name="connsiteX4" fmla="*/ 496253 w 496253"/>
                    <a:gd name="connsiteY4" fmla="*/ 496253 h 496253"/>
                    <a:gd name="connsiteX0" fmla="*/ 404813 w 404813"/>
                    <a:gd name="connsiteY0" fmla="*/ 404813 h 404813"/>
                    <a:gd name="connsiteX1" fmla="*/ 0 w 404813"/>
                    <a:gd name="connsiteY1" fmla="*/ 404813 h 404813"/>
                    <a:gd name="connsiteX2" fmla="*/ 0 w 404813"/>
                    <a:gd name="connsiteY2" fmla="*/ 0 h 404813"/>
                    <a:gd name="connsiteX3" fmla="*/ 404813 w 404813"/>
                    <a:gd name="connsiteY3" fmla="*/ 0 h 404813"/>
                    <a:gd name="connsiteX0" fmla="*/ 0 w 404813"/>
                    <a:gd name="connsiteY0" fmla="*/ 404813 h 404813"/>
                    <a:gd name="connsiteX1" fmla="*/ 0 w 404813"/>
                    <a:gd name="connsiteY1" fmla="*/ 0 h 404813"/>
                    <a:gd name="connsiteX2" fmla="*/ 404813 w 404813"/>
                    <a:gd name="connsiteY2" fmla="*/ 0 h 404813"/>
                  </a:gdLst>
                  <a:ahLst/>
                  <a:cxnLst>
                    <a:cxn ang="0">
                      <a:pos x="connsiteX0" y="connsiteY0"/>
                    </a:cxn>
                    <a:cxn ang="0">
                      <a:pos x="connsiteX1" y="connsiteY1"/>
                    </a:cxn>
                    <a:cxn ang="0">
                      <a:pos x="connsiteX2" y="connsiteY2"/>
                    </a:cxn>
                  </a:cxnLst>
                  <a:rect l="l" t="t" r="r" b="b"/>
                  <a:pathLst>
                    <a:path w="404813" h="404813">
                      <a:moveTo>
                        <a:pt x="0" y="404813"/>
                      </a:moveTo>
                      <a:lnTo>
                        <a:pt x="0" y="0"/>
                      </a:lnTo>
                      <a:lnTo>
                        <a:pt x="404813"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5" name="Rectangle 73">
                  <a:extLst>
                    <a:ext uri="{FF2B5EF4-FFF2-40B4-BE49-F238E27FC236}">
                      <a16:creationId xmlns:a16="http://schemas.microsoft.com/office/drawing/2014/main" id="{AD366214-64DE-4BA3-9791-F2676FF3D703}"/>
                    </a:ext>
                    <a:ext uri="{C183D7F6-B498-43B3-948B-1728B52AA6E4}">
                      <adec:decorative xmlns:adec="http://schemas.microsoft.com/office/drawing/2017/decorative" val="1"/>
                    </a:ext>
                  </a:extLst>
                </p:cNvPr>
                <p:cNvSpPr/>
                <p:nvPr/>
              </p:nvSpPr>
              <p:spPr bwMode="auto">
                <a:xfrm flipH="1">
                  <a:off x="6657976" y="1876425"/>
                  <a:ext cx="85725" cy="85725"/>
                </a:xfrm>
                <a:custGeom>
                  <a:avLst/>
                  <a:gdLst>
                    <a:gd name="connsiteX0" fmla="*/ 0 w 404813"/>
                    <a:gd name="connsiteY0" fmla="*/ 0 h 404813"/>
                    <a:gd name="connsiteX1" fmla="*/ 404813 w 404813"/>
                    <a:gd name="connsiteY1" fmla="*/ 0 h 404813"/>
                    <a:gd name="connsiteX2" fmla="*/ 404813 w 404813"/>
                    <a:gd name="connsiteY2" fmla="*/ 404813 h 404813"/>
                    <a:gd name="connsiteX3" fmla="*/ 0 w 404813"/>
                    <a:gd name="connsiteY3" fmla="*/ 404813 h 404813"/>
                    <a:gd name="connsiteX4" fmla="*/ 0 w 404813"/>
                    <a:gd name="connsiteY4" fmla="*/ 0 h 404813"/>
                    <a:gd name="connsiteX0" fmla="*/ 404813 w 496253"/>
                    <a:gd name="connsiteY0" fmla="*/ 404813 h 496253"/>
                    <a:gd name="connsiteX1" fmla="*/ 0 w 496253"/>
                    <a:gd name="connsiteY1" fmla="*/ 404813 h 496253"/>
                    <a:gd name="connsiteX2" fmla="*/ 0 w 496253"/>
                    <a:gd name="connsiteY2" fmla="*/ 0 h 496253"/>
                    <a:gd name="connsiteX3" fmla="*/ 404813 w 496253"/>
                    <a:gd name="connsiteY3" fmla="*/ 0 h 496253"/>
                    <a:gd name="connsiteX4" fmla="*/ 496253 w 496253"/>
                    <a:gd name="connsiteY4" fmla="*/ 496253 h 496253"/>
                    <a:gd name="connsiteX0" fmla="*/ 404813 w 404813"/>
                    <a:gd name="connsiteY0" fmla="*/ 404813 h 404813"/>
                    <a:gd name="connsiteX1" fmla="*/ 0 w 404813"/>
                    <a:gd name="connsiteY1" fmla="*/ 404813 h 404813"/>
                    <a:gd name="connsiteX2" fmla="*/ 0 w 404813"/>
                    <a:gd name="connsiteY2" fmla="*/ 0 h 404813"/>
                    <a:gd name="connsiteX3" fmla="*/ 404813 w 404813"/>
                    <a:gd name="connsiteY3" fmla="*/ 0 h 404813"/>
                    <a:gd name="connsiteX0" fmla="*/ 0 w 404813"/>
                    <a:gd name="connsiteY0" fmla="*/ 404813 h 404813"/>
                    <a:gd name="connsiteX1" fmla="*/ 0 w 404813"/>
                    <a:gd name="connsiteY1" fmla="*/ 0 h 404813"/>
                    <a:gd name="connsiteX2" fmla="*/ 404813 w 404813"/>
                    <a:gd name="connsiteY2" fmla="*/ 0 h 404813"/>
                  </a:gdLst>
                  <a:ahLst/>
                  <a:cxnLst>
                    <a:cxn ang="0">
                      <a:pos x="connsiteX0" y="connsiteY0"/>
                    </a:cxn>
                    <a:cxn ang="0">
                      <a:pos x="connsiteX1" y="connsiteY1"/>
                    </a:cxn>
                    <a:cxn ang="0">
                      <a:pos x="connsiteX2" y="connsiteY2"/>
                    </a:cxn>
                  </a:cxnLst>
                  <a:rect l="l" t="t" r="r" b="b"/>
                  <a:pathLst>
                    <a:path w="404813" h="404813">
                      <a:moveTo>
                        <a:pt x="0" y="404813"/>
                      </a:moveTo>
                      <a:lnTo>
                        <a:pt x="0" y="0"/>
                      </a:lnTo>
                      <a:lnTo>
                        <a:pt x="404813"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nvGrpSpPr>
              <p:cNvPr id="51" name="Group 50">
                <a:extLst>
                  <a:ext uri="{FF2B5EF4-FFF2-40B4-BE49-F238E27FC236}">
                    <a16:creationId xmlns:a16="http://schemas.microsoft.com/office/drawing/2014/main" id="{D943E0C2-7E01-42C8-96DB-935FA97BD736}"/>
                  </a:ext>
                </a:extLst>
              </p:cNvPr>
              <p:cNvGrpSpPr/>
              <p:nvPr/>
            </p:nvGrpSpPr>
            <p:grpSpPr>
              <a:xfrm flipV="1">
                <a:off x="6210301" y="2219324"/>
                <a:ext cx="533400" cy="85725"/>
                <a:chOff x="6210301" y="1876425"/>
                <a:chExt cx="533400" cy="85725"/>
              </a:xfrm>
            </p:grpSpPr>
            <p:sp>
              <p:nvSpPr>
                <p:cNvPr id="52" name="Rectangle 73">
                  <a:extLst>
                    <a:ext uri="{FF2B5EF4-FFF2-40B4-BE49-F238E27FC236}">
                      <a16:creationId xmlns:a16="http://schemas.microsoft.com/office/drawing/2014/main" id="{C056C952-723A-4523-8890-9D8C40D9C3D1}"/>
                    </a:ext>
                    <a:ext uri="{C183D7F6-B498-43B3-948B-1728B52AA6E4}">
                      <adec:decorative xmlns:adec="http://schemas.microsoft.com/office/drawing/2017/decorative" val="1"/>
                    </a:ext>
                  </a:extLst>
                </p:cNvPr>
                <p:cNvSpPr/>
                <p:nvPr/>
              </p:nvSpPr>
              <p:spPr bwMode="auto">
                <a:xfrm>
                  <a:off x="6210301" y="1876425"/>
                  <a:ext cx="85725" cy="85725"/>
                </a:xfrm>
                <a:custGeom>
                  <a:avLst/>
                  <a:gdLst>
                    <a:gd name="connsiteX0" fmla="*/ 0 w 404813"/>
                    <a:gd name="connsiteY0" fmla="*/ 0 h 404813"/>
                    <a:gd name="connsiteX1" fmla="*/ 404813 w 404813"/>
                    <a:gd name="connsiteY1" fmla="*/ 0 h 404813"/>
                    <a:gd name="connsiteX2" fmla="*/ 404813 w 404813"/>
                    <a:gd name="connsiteY2" fmla="*/ 404813 h 404813"/>
                    <a:gd name="connsiteX3" fmla="*/ 0 w 404813"/>
                    <a:gd name="connsiteY3" fmla="*/ 404813 h 404813"/>
                    <a:gd name="connsiteX4" fmla="*/ 0 w 404813"/>
                    <a:gd name="connsiteY4" fmla="*/ 0 h 404813"/>
                    <a:gd name="connsiteX0" fmla="*/ 404813 w 496253"/>
                    <a:gd name="connsiteY0" fmla="*/ 404813 h 496253"/>
                    <a:gd name="connsiteX1" fmla="*/ 0 w 496253"/>
                    <a:gd name="connsiteY1" fmla="*/ 404813 h 496253"/>
                    <a:gd name="connsiteX2" fmla="*/ 0 w 496253"/>
                    <a:gd name="connsiteY2" fmla="*/ 0 h 496253"/>
                    <a:gd name="connsiteX3" fmla="*/ 404813 w 496253"/>
                    <a:gd name="connsiteY3" fmla="*/ 0 h 496253"/>
                    <a:gd name="connsiteX4" fmla="*/ 496253 w 496253"/>
                    <a:gd name="connsiteY4" fmla="*/ 496253 h 496253"/>
                    <a:gd name="connsiteX0" fmla="*/ 404813 w 404813"/>
                    <a:gd name="connsiteY0" fmla="*/ 404813 h 404813"/>
                    <a:gd name="connsiteX1" fmla="*/ 0 w 404813"/>
                    <a:gd name="connsiteY1" fmla="*/ 404813 h 404813"/>
                    <a:gd name="connsiteX2" fmla="*/ 0 w 404813"/>
                    <a:gd name="connsiteY2" fmla="*/ 0 h 404813"/>
                    <a:gd name="connsiteX3" fmla="*/ 404813 w 404813"/>
                    <a:gd name="connsiteY3" fmla="*/ 0 h 404813"/>
                    <a:gd name="connsiteX0" fmla="*/ 0 w 404813"/>
                    <a:gd name="connsiteY0" fmla="*/ 404813 h 404813"/>
                    <a:gd name="connsiteX1" fmla="*/ 0 w 404813"/>
                    <a:gd name="connsiteY1" fmla="*/ 0 h 404813"/>
                    <a:gd name="connsiteX2" fmla="*/ 404813 w 404813"/>
                    <a:gd name="connsiteY2" fmla="*/ 0 h 404813"/>
                  </a:gdLst>
                  <a:ahLst/>
                  <a:cxnLst>
                    <a:cxn ang="0">
                      <a:pos x="connsiteX0" y="connsiteY0"/>
                    </a:cxn>
                    <a:cxn ang="0">
                      <a:pos x="connsiteX1" y="connsiteY1"/>
                    </a:cxn>
                    <a:cxn ang="0">
                      <a:pos x="connsiteX2" y="connsiteY2"/>
                    </a:cxn>
                  </a:cxnLst>
                  <a:rect l="l" t="t" r="r" b="b"/>
                  <a:pathLst>
                    <a:path w="404813" h="404813">
                      <a:moveTo>
                        <a:pt x="0" y="404813"/>
                      </a:moveTo>
                      <a:lnTo>
                        <a:pt x="0" y="0"/>
                      </a:lnTo>
                      <a:lnTo>
                        <a:pt x="404813"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3" name="Rectangle 73">
                  <a:extLst>
                    <a:ext uri="{FF2B5EF4-FFF2-40B4-BE49-F238E27FC236}">
                      <a16:creationId xmlns:a16="http://schemas.microsoft.com/office/drawing/2014/main" id="{B14D9605-8378-4BC7-9AA3-F6F7FE9900DE}"/>
                    </a:ext>
                    <a:ext uri="{C183D7F6-B498-43B3-948B-1728B52AA6E4}">
                      <adec:decorative xmlns:adec="http://schemas.microsoft.com/office/drawing/2017/decorative" val="1"/>
                    </a:ext>
                  </a:extLst>
                </p:cNvPr>
                <p:cNvSpPr/>
                <p:nvPr/>
              </p:nvSpPr>
              <p:spPr bwMode="auto">
                <a:xfrm flipH="1">
                  <a:off x="6657976" y="1876425"/>
                  <a:ext cx="85725" cy="85725"/>
                </a:xfrm>
                <a:custGeom>
                  <a:avLst/>
                  <a:gdLst>
                    <a:gd name="connsiteX0" fmla="*/ 0 w 404813"/>
                    <a:gd name="connsiteY0" fmla="*/ 0 h 404813"/>
                    <a:gd name="connsiteX1" fmla="*/ 404813 w 404813"/>
                    <a:gd name="connsiteY1" fmla="*/ 0 h 404813"/>
                    <a:gd name="connsiteX2" fmla="*/ 404813 w 404813"/>
                    <a:gd name="connsiteY2" fmla="*/ 404813 h 404813"/>
                    <a:gd name="connsiteX3" fmla="*/ 0 w 404813"/>
                    <a:gd name="connsiteY3" fmla="*/ 404813 h 404813"/>
                    <a:gd name="connsiteX4" fmla="*/ 0 w 404813"/>
                    <a:gd name="connsiteY4" fmla="*/ 0 h 404813"/>
                    <a:gd name="connsiteX0" fmla="*/ 404813 w 496253"/>
                    <a:gd name="connsiteY0" fmla="*/ 404813 h 496253"/>
                    <a:gd name="connsiteX1" fmla="*/ 0 w 496253"/>
                    <a:gd name="connsiteY1" fmla="*/ 404813 h 496253"/>
                    <a:gd name="connsiteX2" fmla="*/ 0 w 496253"/>
                    <a:gd name="connsiteY2" fmla="*/ 0 h 496253"/>
                    <a:gd name="connsiteX3" fmla="*/ 404813 w 496253"/>
                    <a:gd name="connsiteY3" fmla="*/ 0 h 496253"/>
                    <a:gd name="connsiteX4" fmla="*/ 496253 w 496253"/>
                    <a:gd name="connsiteY4" fmla="*/ 496253 h 496253"/>
                    <a:gd name="connsiteX0" fmla="*/ 404813 w 404813"/>
                    <a:gd name="connsiteY0" fmla="*/ 404813 h 404813"/>
                    <a:gd name="connsiteX1" fmla="*/ 0 w 404813"/>
                    <a:gd name="connsiteY1" fmla="*/ 404813 h 404813"/>
                    <a:gd name="connsiteX2" fmla="*/ 0 w 404813"/>
                    <a:gd name="connsiteY2" fmla="*/ 0 h 404813"/>
                    <a:gd name="connsiteX3" fmla="*/ 404813 w 404813"/>
                    <a:gd name="connsiteY3" fmla="*/ 0 h 404813"/>
                    <a:gd name="connsiteX0" fmla="*/ 0 w 404813"/>
                    <a:gd name="connsiteY0" fmla="*/ 404813 h 404813"/>
                    <a:gd name="connsiteX1" fmla="*/ 0 w 404813"/>
                    <a:gd name="connsiteY1" fmla="*/ 0 h 404813"/>
                    <a:gd name="connsiteX2" fmla="*/ 404813 w 404813"/>
                    <a:gd name="connsiteY2" fmla="*/ 0 h 404813"/>
                  </a:gdLst>
                  <a:ahLst/>
                  <a:cxnLst>
                    <a:cxn ang="0">
                      <a:pos x="connsiteX0" y="connsiteY0"/>
                    </a:cxn>
                    <a:cxn ang="0">
                      <a:pos x="connsiteX1" y="connsiteY1"/>
                    </a:cxn>
                    <a:cxn ang="0">
                      <a:pos x="connsiteX2" y="connsiteY2"/>
                    </a:cxn>
                  </a:cxnLst>
                  <a:rect l="l" t="t" r="r" b="b"/>
                  <a:pathLst>
                    <a:path w="404813" h="404813">
                      <a:moveTo>
                        <a:pt x="0" y="404813"/>
                      </a:moveTo>
                      <a:lnTo>
                        <a:pt x="0" y="0"/>
                      </a:lnTo>
                      <a:lnTo>
                        <a:pt x="404813" y="0"/>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8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grpSp>
        <p:grpSp>
          <p:nvGrpSpPr>
            <p:cNvPr id="38" name="Group 37">
              <a:extLst>
                <a:ext uri="{FF2B5EF4-FFF2-40B4-BE49-F238E27FC236}">
                  <a16:creationId xmlns:a16="http://schemas.microsoft.com/office/drawing/2014/main" id="{44DF59BD-76C5-4F1E-8B5D-ADD555ED0D67}"/>
                </a:ext>
              </a:extLst>
            </p:cNvPr>
            <p:cNvGrpSpPr/>
            <p:nvPr/>
          </p:nvGrpSpPr>
          <p:grpSpPr>
            <a:xfrm>
              <a:off x="6252537" y="2386001"/>
              <a:ext cx="418995" cy="138595"/>
              <a:chOff x="6266825" y="2386001"/>
              <a:chExt cx="418995" cy="138595"/>
            </a:xfrm>
          </p:grpSpPr>
          <p:grpSp>
            <p:nvGrpSpPr>
              <p:cNvPr id="39" name="person" descr="person">
                <a:extLst>
                  <a:ext uri="{FF2B5EF4-FFF2-40B4-BE49-F238E27FC236}">
                    <a16:creationId xmlns:a16="http://schemas.microsoft.com/office/drawing/2014/main" id="{DFD53659-F7DC-465A-AA06-0A256EBC7701}"/>
                  </a:ext>
                </a:extLst>
              </p:cNvPr>
              <p:cNvGrpSpPr/>
              <p:nvPr/>
            </p:nvGrpSpPr>
            <p:grpSpPr>
              <a:xfrm>
                <a:off x="6266825" y="2386001"/>
                <a:ext cx="114527" cy="138595"/>
                <a:chOff x="5517875" y="3368919"/>
                <a:chExt cx="233375" cy="282423"/>
              </a:xfrm>
            </p:grpSpPr>
            <p:sp>
              <p:nvSpPr>
                <p:cNvPr id="47" name="Freeform: Shape 46">
                  <a:extLst>
                    <a:ext uri="{FF2B5EF4-FFF2-40B4-BE49-F238E27FC236}">
                      <a16:creationId xmlns:a16="http://schemas.microsoft.com/office/drawing/2014/main" id="{F3DA8D66-10A3-43E5-AEDA-FCBACA1AB69F}"/>
                    </a:ext>
                    <a:ext uri="{C183D7F6-B498-43B3-948B-1728B52AA6E4}">
                      <adec:decorative xmlns:adec="http://schemas.microsoft.com/office/drawing/2017/decorative" val="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CD8C62E4-9330-438B-9C7A-885B86041F84}"/>
                    </a:ext>
                    <a:ext uri="{C183D7F6-B498-43B3-948B-1728B52AA6E4}">
                      <adec:decorative xmlns:adec="http://schemas.microsoft.com/office/drawing/2017/decorative" val="1"/>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0" name="person" descr="person">
                <a:extLst>
                  <a:ext uri="{FF2B5EF4-FFF2-40B4-BE49-F238E27FC236}">
                    <a16:creationId xmlns:a16="http://schemas.microsoft.com/office/drawing/2014/main" id="{E1BFDE44-AF44-44C3-BF44-F1113500871A}"/>
                  </a:ext>
                </a:extLst>
              </p:cNvPr>
              <p:cNvGrpSpPr/>
              <p:nvPr/>
            </p:nvGrpSpPr>
            <p:grpSpPr>
              <a:xfrm>
                <a:off x="6419059" y="2386001"/>
                <a:ext cx="114527" cy="138595"/>
                <a:chOff x="5517875" y="3368919"/>
                <a:chExt cx="233375" cy="282423"/>
              </a:xfrm>
            </p:grpSpPr>
            <p:sp>
              <p:nvSpPr>
                <p:cNvPr id="45" name="Freeform: Shape 44">
                  <a:extLst>
                    <a:ext uri="{FF2B5EF4-FFF2-40B4-BE49-F238E27FC236}">
                      <a16:creationId xmlns:a16="http://schemas.microsoft.com/office/drawing/2014/main" id="{AB6C2BD9-52F0-4AB0-876C-3A18ABD16073}"/>
                    </a:ext>
                    <a:ext uri="{C183D7F6-B498-43B3-948B-1728B52AA6E4}">
                      <adec:decorative xmlns:adec="http://schemas.microsoft.com/office/drawing/2017/decorative" val="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chemeClr val="accent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AC132C9A-A566-4612-87C9-CDC11A1B0D68}"/>
                    </a:ext>
                    <a:ext uri="{C183D7F6-B498-43B3-948B-1728B52AA6E4}">
                      <adec:decorative xmlns:adec="http://schemas.microsoft.com/office/drawing/2017/decorative" val="1"/>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chemeClr val="accent1"/>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1" name="person" descr="person">
                <a:extLst>
                  <a:ext uri="{FF2B5EF4-FFF2-40B4-BE49-F238E27FC236}">
                    <a16:creationId xmlns:a16="http://schemas.microsoft.com/office/drawing/2014/main" id="{4ED7AE76-8E5F-4C3E-B0AE-94ECA1F330F6}"/>
                  </a:ext>
                </a:extLst>
              </p:cNvPr>
              <p:cNvGrpSpPr/>
              <p:nvPr/>
            </p:nvGrpSpPr>
            <p:grpSpPr>
              <a:xfrm>
                <a:off x="6571293" y="2386001"/>
                <a:ext cx="114527" cy="138595"/>
                <a:chOff x="5517875" y="3368919"/>
                <a:chExt cx="233375" cy="282423"/>
              </a:xfrm>
            </p:grpSpPr>
            <p:sp>
              <p:nvSpPr>
                <p:cNvPr id="43" name="Freeform: Shape 42">
                  <a:extLst>
                    <a:ext uri="{FF2B5EF4-FFF2-40B4-BE49-F238E27FC236}">
                      <a16:creationId xmlns:a16="http://schemas.microsoft.com/office/drawing/2014/main" id="{09D3D6BD-B841-497F-91A4-125FF589E2A6}"/>
                    </a:ext>
                    <a:ext uri="{C183D7F6-B498-43B3-948B-1728B52AA6E4}">
                      <adec:decorative xmlns:adec="http://schemas.microsoft.com/office/drawing/2017/decorative" val="1"/>
                    </a:ext>
                  </a:extLst>
                </p:cNvPr>
                <p:cNvSpPr/>
                <p:nvPr/>
              </p:nvSpPr>
              <p:spPr>
                <a:xfrm>
                  <a:off x="5570580" y="3368919"/>
                  <a:ext cx="126834" cy="126834"/>
                </a:xfrm>
                <a:custGeom>
                  <a:avLst/>
                  <a:gdLst>
                    <a:gd name="connsiteX0" fmla="*/ 129210 w 126834"/>
                    <a:gd name="connsiteY0" fmla="*/ 65352 h 126834"/>
                    <a:gd name="connsiteX1" fmla="*/ 65858 w 126834"/>
                    <a:gd name="connsiteY1" fmla="*/ 128703 h 126834"/>
                    <a:gd name="connsiteX2" fmla="*/ 2001 w 126834"/>
                    <a:gd name="connsiteY2" fmla="*/ 65352 h 126834"/>
                    <a:gd name="connsiteX3" fmla="*/ 65858 w 126834"/>
                    <a:gd name="connsiteY3" fmla="*/ 2001 h 126834"/>
                    <a:gd name="connsiteX4" fmla="*/ 129210 w 126834"/>
                    <a:gd name="connsiteY4" fmla="*/ 65352 h 126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834" h="126834">
                      <a:moveTo>
                        <a:pt x="129210" y="65352"/>
                      </a:moveTo>
                      <a:cubicBezTo>
                        <a:pt x="129210" y="100321"/>
                        <a:pt x="100829" y="128703"/>
                        <a:pt x="65858" y="128703"/>
                      </a:cubicBezTo>
                      <a:cubicBezTo>
                        <a:pt x="30889" y="128703"/>
                        <a:pt x="2001" y="100321"/>
                        <a:pt x="2001" y="65352"/>
                      </a:cubicBezTo>
                      <a:cubicBezTo>
                        <a:pt x="2001" y="30382"/>
                        <a:pt x="30382" y="2001"/>
                        <a:pt x="65858" y="2001"/>
                      </a:cubicBezTo>
                      <a:cubicBezTo>
                        <a:pt x="101335" y="2001"/>
                        <a:pt x="129210" y="30382"/>
                        <a:pt x="129210" y="65352"/>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3BC4937E-2A9B-4258-9AD4-5C118FE71E08}"/>
                    </a:ext>
                    <a:ext uri="{C183D7F6-B498-43B3-948B-1728B52AA6E4}">
                      <adec:decorative xmlns:adec="http://schemas.microsoft.com/office/drawing/2017/decorative" val="1"/>
                    </a:ext>
                  </a:extLst>
                </p:cNvPr>
                <p:cNvSpPr/>
                <p:nvPr/>
              </p:nvSpPr>
              <p:spPr>
                <a:xfrm>
                  <a:off x="5517875" y="3519435"/>
                  <a:ext cx="233375" cy="131907"/>
                </a:xfrm>
                <a:custGeom>
                  <a:avLst/>
                  <a:gdLst>
                    <a:gd name="connsiteX0" fmla="*/ 118060 w 233374"/>
                    <a:gd name="connsiteY0" fmla="*/ 2001 h 131907"/>
                    <a:gd name="connsiteX1" fmla="*/ 234119 w 233374"/>
                    <a:gd name="connsiteY1" fmla="*/ 118059 h 131907"/>
                    <a:gd name="connsiteX2" fmla="*/ 234119 w 233374"/>
                    <a:gd name="connsiteY2" fmla="*/ 132250 h 131907"/>
                    <a:gd name="connsiteX3" fmla="*/ 2001 w 233374"/>
                    <a:gd name="connsiteY3" fmla="*/ 132250 h 131907"/>
                    <a:gd name="connsiteX4" fmla="*/ 2001 w 233374"/>
                    <a:gd name="connsiteY4" fmla="*/ 117552 h 131907"/>
                    <a:gd name="connsiteX5" fmla="*/ 118060 w 233374"/>
                    <a:gd name="connsiteY5" fmla="*/ 2001 h 131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3374" h="131907">
                      <a:moveTo>
                        <a:pt x="118060" y="2001"/>
                      </a:moveTo>
                      <a:cubicBezTo>
                        <a:pt x="181917" y="2001"/>
                        <a:pt x="234119" y="53695"/>
                        <a:pt x="234119" y="118059"/>
                      </a:cubicBezTo>
                      <a:lnTo>
                        <a:pt x="234119" y="132250"/>
                      </a:lnTo>
                      <a:lnTo>
                        <a:pt x="2001" y="132250"/>
                      </a:lnTo>
                      <a:lnTo>
                        <a:pt x="2001" y="117552"/>
                      </a:lnTo>
                      <a:cubicBezTo>
                        <a:pt x="2001" y="53695"/>
                        <a:pt x="53695" y="2001"/>
                        <a:pt x="118060" y="2001"/>
                      </a:cubicBezTo>
                      <a:close/>
                    </a:path>
                  </a:pathLst>
                </a:custGeom>
                <a:solidFill>
                  <a:srgbClr val="0078D4"/>
                </a:solidFill>
                <a:ln w="50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68" name="!!Content Placeholder 4">
            <a:extLst>
              <a:ext uri="{FF2B5EF4-FFF2-40B4-BE49-F238E27FC236}">
                <a16:creationId xmlns:a16="http://schemas.microsoft.com/office/drawing/2014/main" id="{32082BB7-03B7-4721-87D6-39387CACA70F}"/>
              </a:ext>
              <a:ext uri="{C183D7F6-B498-43B3-948B-1728B52AA6E4}">
                <adec:decorative xmlns:adec="http://schemas.microsoft.com/office/drawing/2017/decorative" val="1"/>
              </a:ext>
            </a:extLst>
          </p:cNvPr>
          <p:cNvSpPr txBox="1">
            <a:spLocks/>
          </p:cNvSpPr>
          <p:nvPr/>
        </p:nvSpPr>
        <p:spPr>
          <a:xfrm>
            <a:off x="4266866" y="3862401"/>
            <a:ext cx="2848857" cy="553998"/>
          </a:xfrm>
          <a:prstGeom prst="rect">
            <a:avLst/>
          </a:prstGeom>
        </p:spPr>
        <p:txBody>
          <a:bodyPr vert="horz" wrap="none" lIns="0" tIns="0" rIns="0" bIns="0" rtlCol="0" anchor="t">
            <a:spAutoFit/>
          </a:bodyPr>
          <a:lstStyle>
            <a:defPPr>
              <a:defRPr lang="en-US"/>
            </a:defPPr>
            <a:lvl1pPr marR="0" lvl="0" indent="0" defTabSz="932742" fontAlgn="auto">
              <a:lnSpc>
                <a:spcPct val="90000"/>
              </a:lnSpc>
              <a:spcBef>
                <a:spcPct val="0"/>
              </a:spcBef>
              <a:spcAft>
                <a:spcPts val="0"/>
              </a:spcAft>
              <a:buClrTx/>
              <a:buSzTx/>
              <a:buFontTx/>
              <a:buNone/>
              <a:tabLst/>
              <a:defRPr kumimoji="0" sz="4000" b="0" i="0" u="none" strike="noStrike" cap="none" spc="0" normalizeH="0" baseline="0">
                <a:ln w="3175">
                  <a:noFill/>
                </a:ln>
                <a:gradFill flip="none" rotWithShape="1">
                  <a:gsLst>
                    <a:gs pos="98947">
                      <a:srgbClr val="0078D4"/>
                    </a:gs>
                    <a:gs pos="0">
                      <a:srgbClr val="50E6FF"/>
                    </a:gs>
                  </a:gsLst>
                  <a:lin ang="18900000" scaled="1"/>
                  <a:tileRect/>
                </a:gradFill>
                <a:effectLst/>
                <a:uLnTx/>
                <a:uFillTx/>
                <a:latin typeface="Segoe UI Semibold"/>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Data culture</a:t>
            </a:r>
          </a:p>
        </p:txBody>
      </p:sp>
      <p:sp>
        <p:nvSpPr>
          <p:cNvPr id="69" name="!!Content Placeholder 5">
            <a:extLst>
              <a:ext uri="{FF2B5EF4-FFF2-40B4-BE49-F238E27FC236}">
                <a16:creationId xmlns:a16="http://schemas.microsoft.com/office/drawing/2014/main" id="{8A8A521C-5DF0-4084-9A83-B9EED36580A5}"/>
              </a:ext>
              <a:ext uri="{C183D7F6-B498-43B3-948B-1728B52AA6E4}">
                <adec:decorative xmlns:adec="http://schemas.microsoft.com/office/drawing/2017/decorative" val="1"/>
              </a:ext>
            </a:extLst>
          </p:cNvPr>
          <p:cNvSpPr txBox="1">
            <a:spLocks/>
          </p:cNvSpPr>
          <p:nvPr/>
        </p:nvSpPr>
        <p:spPr>
          <a:xfrm>
            <a:off x="4255321" y="4606484"/>
            <a:ext cx="5418471" cy="276999"/>
          </a:xfrm>
          <a:prstGeom prst="rect">
            <a:avLst/>
          </a:prstGeom>
        </p:spPr>
        <p:txBody>
          <a:bodyPr vert="horz" wrap="none" lIns="0" tIns="0" rIns="0" bIns="0" rtlCol="0" anchor="t">
            <a:spAutoFit/>
          </a:bodyPr>
          <a:lstStyle>
            <a:defPPr>
              <a:defRPr lang="en-US"/>
            </a:defPPr>
            <a:lvl1pPr marR="0" lvl="0" indent="0" defTabSz="932742" fontAlgn="auto">
              <a:lnSpc>
                <a:spcPct val="90000"/>
              </a:lnSpc>
              <a:spcBef>
                <a:spcPct val="0"/>
              </a:spcBef>
              <a:spcAft>
                <a:spcPts val="0"/>
              </a:spcAft>
              <a:buClrTx/>
              <a:buSzTx/>
              <a:buFontTx/>
              <a:buNone/>
              <a:tabLst/>
              <a:defRPr kumimoji="0" sz="2000" b="0" i="0" u="none" strike="noStrike" cap="none" spc="0" normalizeH="0" baseline="0">
                <a:ln w="3175">
                  <a:noFill/>
                </a:ln>
                <a:gradFill flip="none" rotWithShape="1">
                  <a:gsLst>
                    <a:gs pos="93684">
                      <a:srgbClr val="FFFFFF"/>
                    </a:gs>
                    <a:gs pos="73000">
                      <a:srgbClr val="FFFFFF"/>
                    </a:gs>
                  </a:gsLst>
                  <a:lin ang="18900000" scaled="1"/>
                  <a:tileRect/>
                </a:gradFill>
                <a:effectLst/>
                <a:uLnTx/>
                <a:uFillTx/>
                <a:latin typeface="Segoe UI Semibold"/>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t>Driving data-centric, impact-oriented behavior</a:t>
            </a:r>
          </a:p>
        </p:txBody>
      </p:sp>
      <p:sp>
        <p:nvSpPr>
          <p:cNvPr id="63" name="Rectangle 62">
            <a:extLst>
              <a:ext uri="{FF2B5EF4-FFF2-40B4-BE49-F238E27FC236}">
                <a16:creationId xmlns:a16="http://schemas.microsoft.com/office/drawing/2014/main" id="{EA812E08-847A-4265-83D7-16C367FF6117}"/>
              </a:ext>
              <a:ext uri="{C183D7F6-B498-43B3-948B-1728B52AA6E4}">
                <adec:decorative xmlns:adec="http://schemas.microsoft.com/office/drawing/2017/decorative" val="1"/>
              </a:ext>
            </a:extLst>
          </p:cNvPr>
          <p:cNvSpPr/>
          <p:nvPr/>
        </p:nvSpPr>
        <p:spPr bwMode="auto">
          <a:xfrm>
            <a:off x="2835826" y="3656702"/>
            <a:ext cx="7147270" cy="1374889"/>
          </a:xfrm>
          <a:prstGeom prst="rect">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noFill/>
                <a:effectLst/>
                <a:uLnTx/>
                <a:uFillTx/>
                <a:latin typeface="Segoe UI"/>
                <a:ea typeface="Segoe UI" pitchFamily="34" charset="0"/>
                <a:cs typeface="Segoe UI" pitchFamily="34" charset="0"/>
              </a:rPr>
              <a:t>2</a:t>
            </a:r>
          </a:p>
        </p:txBody>
      </p:sp>
    </p:spTree>
    <p:extLst>
      <p:ext uri="{BB962C8B-B14F-4D97-AF65-F5344CB8AC3E}">
        <p14:creationId xmlns:p14="http://schemas.microsoft.com/office/powerpoint/2010/main" val="1653412383"/>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14632831" y="-1559643"/>
            <a:ext cx="845410" cy="4851329"/>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91" name="Group 90">
            <a:extLst>
              <a:ext uri="{FF2B5EF4-FFF2-40B4-BE49-F238E27FC236}">
                <a16:creationId xmlns:a16="http://schemas.microsoft.com/office/drawing/2014/main" id="{60F07750-7530-4D88-4160-F6A91F4520C0}"/>
              </a:ext>
              <a:ext uri="{C183D7F6-B498-43B3-948B-1728B52AA6E4}">
                <adec:decorative xmlns:adec="http://schemas.microsoft.com/office/drawing/2017/decorative" val="1"/>
              </a:ext>
            </a:extLst>
          </p:cNvPr>
          <p:cNvGrpSpPr/>
          <p:nvPr/>
        </p:nvGrpSpPr>
        <p:grpSpPr>
          <a:xfrm>
            <a:off x="4186262" y="5335016"/>
            <a:ext cx="3737452" cy="1229868"/>
            <a:chOff x="14251998" y="10702090"/>
            <a:chExt cx="7474904" cy="2459736"/>
          </a:xfrm>
        </p:grpSpPr>
        <p:sp>
          <p:nvSpPr>
            <p:cNvPr id="92" name="Freeform: Shape 91">
              <a:extLst>
                <a:ext uri="{FF2B5EF4-FFF2-40B4-BE49-F238E27FC236}">
                  <a16:creationId xmlns:a16="http://schemas.microsoft.com/office/drawing/2014/main" id="{6C4DB8A5-7D27-F581-07B2-1ACDAD0B8580}"/>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3" name="Freeform: Shape 92">
              <a:extLst>
                <a:ext uri="{FF2B5EF4-FFF2-40B4-BE49-F238E27FC236}">
                  <a16:creationId xmlns:a16="http://schemas.microsoft.com/office/drawing/2014/main" id="{06B3ED04-AA4A-AA17-110F-B6A1F4988FF9}"/>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4" name="Freeform: Shape 93">
              <a:extLst>
                <a:ext uri="{FF2B5EF4-FFF2-40B4-BE49-F238E27FC236}">
                  <a16:creationId xmlns:a16="http://schemas.microsoft.com/office/drawing/2014/main" id="{257EA1F5-F0D1-6B21-C695-C254726C5101}"/>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5" name="Freeform: Shape 94">
              <a:extLst>
                <a:ext uri="{FF2B5EF4-FFF2-40B4-BE49-F238E27FC236}">
                  <a16:creationId xmlns:a16="http://schemas.microsoft.com/office/drawing/2014/main" id="{0FD947E1-0A42-4576-1DEB-F810FE452FF8}"/>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6" name="Freeform: Shape 95">
              <a:extLst>
                <a:ext uri="{FF2B5EF4-FFF2-40B4-BE49-F238E27FC236}">
                  <a16:creationId xmlns:a16="http://schemas.microsoft.com/office/drawing/2014/main" id="{A9412058-CC7C-00EB-2113-9B8390041C2B}"/>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7" name="Freeform: Shape 96">
              <a:extLst>
                <a:ext uri="{FF2B5EF4-FFF2-40B4-BE49-F238E27FC236}">
                  <a16:creationId xmlns:a16="http://schemas.microsoft.com/office/drawing/2014/main" id="{67F62FBD-C566-FF0C-46B7-8828E66BEAA1}"/>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8" name="Freeform: Shape 97">
              <a:extLst>
                <a:ext uri="{FF2B5EF4-FFF2-40B4-BE49-F238E27FC236}">
                  <a16:creationId xmlns:a16="http://schemas.microsoft.com/office/drawing/2014/main" id="{E51EEE6D-2259-4ECB-67F7-ECD9035ED49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99" name="Freeform: Shape 98">
              <a:extLst>
                <a:ext uri="{FF2B5EF4-FFF2-40B4-BE49-F238E27FC236}">
                  <a16:creationId xmlns:a16="http://schemas.microsoft.com/office/drawing/2014/main" id="{C1346701-B4D2-62F8-194D-7B617CEDCABF}"/>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0" name="Freeform: Shape 99">
              <a:extLst>
                <a:ext uri="{FF2B5EF4-FFF2-40B4-BE49-F238E27FC236}">
                  <a16:creationId xmlns:a16="http://schemas.microsoft.com/office/drawing/2014/main" id="{1E4749AC-90B3-3B67-B674-71FEFF30DA6A}"/>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1" name="Freeform: Shape 100">
              <a:extLst>
                <a:ext uri="{FF2B5EF4-FFF2-40B4-BE49-F238E27FC236}">
                  <a16:creationId xmlns:a16="http://schemas.microsoft.com/office/drawing/2014/main" id="{AB8C2426-E369-0348-E26B-F003392CE252}"/>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2" name="Freeform: Shape 101">
              <a:extLst>
                <a:ext uri="{FF2B5EF4-FFF2-40B4-BE49-F238E27FC236}">
                  <a16:creationId xmlns:a16="http://schemas.microsoft.com/office/drawing/2014/main" id="{F0217B31-A435-45C8-3ECD-F1001FDFE9A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3" name="Freeform: Shape 102">
              <a:extLst>
                <a:ext uri="{FF2B5EF4-FFF2-40B4-BE49-F238E27FC236}">
                  <a16:creationId xmlns:a16="http://schemas.microsoft.com/office/drawing/2014/main" id="{0E2B3ADE-EA70-58E7-C374-2E3E7ECF4A1B}"/>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4" name="Freeform: Shape 103">
              <a:extLst>
                <a:ext uri="{FF2B5EF4-FFF2-40B4-BE49-F238E27FC236}">
                  <a16:creationId xmlns:a16="http://schemas.microsoft.com/office/drawing/2014/main" id="{04F1AE3C-BB62-EBE8-2F4D-3032C3F48D2D}"/>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5" name="Freeform: Shape 104">
              <a:extLst>
                <a:ext uri="{FF2B5EF4-FFF2-40B4-BE49-F238E27FC236}">
                  <a16:creationId xmlns:a16="http://schemas.microsoft.com/office/drawing/2014/main" id="{D6F4342A-B2B7-2ECE-41E8-20B1BAC10D08}"/>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6" name="Freeform: Shape 105">
              <a:extLst>
                <a:ext uri="{FF2B5EF4-FFF2-40B4-BE49-F238E27FC236}">
                  <a16:creationId xmlns:a16="http://schemas.microsoft.com/office/drawing/2014/main" id="{8570AEA6-8F8B-38B2-5BF0-C311EC68B23B}"/>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7" name="Freeform: Shape 106">
              <a:extLst>
                <a:ext uri="{FF2B5EF4-FFF2-40B4-BE49-F238E27FC236}">
                  <a16:creationId xmlns:a16="http://schemas.microsoft.com/office/drawing/2014/main" id="{5D0ED8D3-D2D5-ECF6-75EE-4177086AC84B}"/>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8" name="Freeform: Shape 107">
              <a:extLst>
                <a:ext uri="{FF2B5EF4-FFF2-40B4-BE49-F238E27FC236}">
                  <a16:creationId xmlns:a16="http://schemas.microsoft.com/office/drawing/2014/main" id="{D40BF83B-8E03-4B89-3207-93A4B0FEA0E1}"/>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09" name="Freeform: Shape 108">
              <a:extLst>
                <a:ext uri="{FF2B5EF4-FFF2-40B4-BE49-F238E27FC236}">
                  <a16:creationId xmlns:a16="http://schemas.microsoft.com/office/drawing/2014/main" id="{8501801C-E97B-C577-744A-E54413153C0E}"/>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0" name="Freeform: Shape 109">
              <a:extLst>
                <a:ext uri="{FF2B5EF4-FFF2-40B4-BE49-F238E27FC236}">
                  <a16:creationId xmlns:a16="http://schemas.microsoft.com/office/drawing/2014/main" id="{147431B4-E33C-4ED7-362D-D5AC07DBB833}"/>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1" name="Freeform: Shape 110">
              <a:extLst>
                <a:ext uri="{FF2B5EF4-FFF2-40B4-BE49-F238E27FC236}">
                  <a16:creationId xmlns:a16="http://schemas.microsoft.com/office/drawing/2014/main" id="{A4E0198D-0BA0-941C-A03A-9803088BFF01}"/>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3" name="Freeform: Shape 112">
              <a:extLst>
                <a:ext uri="{FF2B5EF4-FFF2-40B4-BE49-F238E27FC236}">
                  <a16:creationId xmlns:a16="http://schemas.microsoft.com/office/drawing/2014/main" id="{58CE77C2-5F00-46AE-AC51-0A4341C447C4}"/>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4" name="Freeform: Shape 113">
              <a:extLst>
                <a:ext uri="{FF2B5EF4-FFF2-40B4-BE49-F238E27FC236}">
                  <a16:creationId xmlns:a16="http://schemas.microsoft.com/office/drawing/2014/main" id="{A9CEA4D6-5394-DF34-D701-81FE9C8FB306}"/>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5" name="Freeform: Shape 114">
              <a:extLst>
                <a:ext uri="{FF2B5EF4-FFF2-40B4-BE49-F238E27FC236}">
                  <a16:creationId xmlns:a16="http://schemas.microsoft.com/office/drawing/2014/main" id="{3D8EBB4B-7423-16C4-74BD-E30C76AB23E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sp>
          <p:nvSpPr>
            <p:cNvPr id="116" name="Freeform: Shape 115">
              <a:extLst>
                <a:ext uri="{FF2B5EF4-FFF2-40B4-BE49-F238E27FC236}">
                  <a16:creationId xmlns:a16="http://schemas.microsoft.com/office/drawing/2014/main" id="{3EC64888-9605-A9C3-2863-9E2AEF389BF7}"/>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endParaRPr lang="en-US">
                <a:solidFill>
                  <a:srgbClr val="FFFFFF"/>
                </a:solidFill>
                <a:latin typeface="Segoe UI"/>
              </a:endParaRPr>
            </a:p>
          </p:txBody>
        </p:sp>
      </p:grpSp>
      <p:sp>
        <p:nvSpPr>
          <p:cNvPr id="117" name="Oval 116">
            <a:extLst>
              <a:ext uri="{FF2B5EF4-FFF2-40B4-BE49-F238E27FC236}">
                <a16:creationId xmlns:a16="http://schemas.microsoft.com/office/drawing/2014/main" id="{0F0DE40F-2F70-E792-A147-0B35DDC6FE33}"/>
              </a:ext>
              <a:ext uri="{C183D7F6-B498-43B3-948B-1728B52AA6E4}">
                <adec:decorative xmlns:adec="http://schemas.microsoft.com/office/drawing/2017/decorative" val="1"/>
              </a:ext>
            </a:extLst>
          </p:cNvPr>
          <p:cNvSpPr>
            <a:spLocks noChangeAspect="1"/>
          </p:cNvSpPr>
          <p:nvPr/>
        </p:nvSpPr>
        <p:spPr bwMode="auto">
          <a:xfrm>
            <a:off x="5603311" y="6090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18" name="Oval 117">
            <a:extLst>
              <a:ext uri="{FF2B5EF4-FFF2-40B4-BE49-F238E27FC236}">
                <a16:creationId xmlns:a16="http://schemas.microsoft.com/office/drawing/2014/main" id="{AB84C3A6-7091-E946-788D-FED68D35A42D}"/>
              </a:ext>
              <a:ext uri="{C183D7F6-B498-43B3-948B-1728B52AA6E4}">
                <adec:decorative xmlns:adec="http://schemas.microsoft.com/office/drawing/2017/decorative" val="1"/>
              </a:ext>
            </a:extLst>
          </p:cNvPr>
          <p:cNvSpPr>
            <a:spLocks noChangeAspect="1"/>
          </p:cNvSpPr>
          <p:nvPr/>
        </p:nvSpPr>
        <p:spPr bwMode="auto">
          <a:xfrm>
            <a:off x="5059507"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Oval 118">
            <a:extLst>
              <a:ext uri="{FF2B5EF4-FFF2-40B4-BE49-F238E27FC236}">
                <a16:creationId xmlns:a16="http://schemas.microsoft.com/office/drawing/2014/main" id="{9D5117C9-A695-F0C7-A050-D8339CD71C9E}"/>
              </a:ext>
              <a:ext uri="{C183D7F6-B498-43B3-948B-1728B52AA6E4}">
                <adec:decorative xmlns:adec="http://schemas.microsoft.com/office/drawing/2017/decorative" val="1"/>
              </a:ext>
            </a:extLst>
          </p:cNvPr>
          <p:cNvSpPr>
            <a:spLocks noChangeAspect="1"/>
          </p:cNvSpPr>
          <p:nvPr/>
        </p:nvSpPr>
        <p:spPr bwMode="auto">
          <a:xfrm>
            <a:off x="6936090" y="544488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26" name="Oval 125">
            <a:extLst>
              <a:ext uri="{FF2B5EF4-FFF2-40B4-BE49-F238E27FC236}">
                <a16:creationId xmlns:a16="http://schemas.microsoft.com/office/drawing/2014/main" id="{CA590B46-9AEA-F398-D6FF-063A28D7946C}"/>
              </a:ext>
              <a:ext uri="{C183D7F6-B498-43B3-948B-1728B52AA6E4}">
                <adec:decorative xmlns:adec="http://schemas.microsoft.com/office/drawing/2017/decorative" val="1"/>
              </a:ext>
            </a:extLst>
          </p:cNvPr>
          <p:cNvSpPr>
            <a:spLocks noChangeAspect="1"/>
          </p:cNvSpPr>
          <p:nvPr/>
        </p:nvSpPr>
        <p:spPr bwMode="auto">
          <a:xfrm>
            <a:off x="6117102" y="556445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30" name="Oval 129">
            <a:extLst>
              <a:ext uri="{FF2B5EF4-FFF2-40B4-BE49-F238E27FC236}">
                <a16:creationId xmlns:a16="http://schemas.microsoft.com/office/drawing/2014/main" id="{414ECBA9-BDAF-4F58-201A-7C72227DF280}"/>
              </a:ext>
              <a:ext uri="{C183D7F6-B498-43B3-948B-1728B52AA6E4}">
                <adec:decorative xmlns:adec="http://schemas.microsoft.com/office/drawing/2017/decorative" val="1"/>
              </a:ext>
            </a:extLst>
          </p:cNvPr>
          <p:cNvSpPr>
            <a:spLocks noChangeAspect="1"/>
          </p:cNvSpPr>
          <p:nvPr/>
        </p:nvSpPr>
        <p:spPr bwMode="auto">
          <a:xfrm>
            <a:off x="7172131"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A9713CF4-F44F-A4B4-8A77-92794383D626}"/>
              </a:ext>
              <a:ext uri="{C183D7F6-B498-43B3-948B-1728B52AA6E4}">
                <adec:decorative xmlns:adec="http://schemas.microsoft.com/office/drawing/2017/decorative" val="1"/>
              </a:ext>
            </a:extLst>
          </p:cNvPr>
          <p:cNvSpPr>
            <a:spLocks noChangeAspect="1"/>
          </p:cNvSpPr>
          <p:nvPr/>
        </p:nvSpPr>
        <p:spPr bwMode="auto">
          <a:xfrm>
            <a:off x="5853180" y="596623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70" name="Oval 169">
            <a:extLst>
              <a:ext uri="{FF2B5EF4-FFF2-40B4-BE49-F238E27FC236}">
                <a16:creationId xmlns:a16="http://schemas.microsoft.com/office/drawing/2014/main" id="{FD31C7AA-30A5-32C3-24BA-B775FDD89F6C}"/>
              </a:ext>
              <a:ext uri="{C183D7F6-B498-43B3-948B-1728B52AA6E4}">
                <adec:decorative xmlns:adec="http://schemas.microsoft.com/office/drawing/2017/decorative" val="1"/>
              </a:ext>
            </a:extLst>
          </p:cNvPr>
          <p:cNvSpPr>
            <a:spLocks noChangeAspect="1"/>
          </p:cNvSpPr>
          <p:nvPr/>
        </p:nvSpPr>
        <p:spPr bwMode="auto">
          <a:xfrm>
            <a:off x="6380185" y="638283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8" name="Oval 187">
            <a:extLst>
              <a:ext uri="{FF2B5EF4-FFF2-40B4-BE49-F238E27FC236}">
                <a16:creationId xmlns:a16="http://schemas.microsoft.com/office/drawing/2014/main" id="{79A0BC08-ACBA-57D9-0085-53CCA1E8D3F3}"/>
              </a:ext>
              <a:ext uri="{C183D7F6-B498-43B3-948B-1728B52AA6E4}">
                <adec:decorative xmlns:adec="http://schemas.microsoft.com/office/drawing/2017/decorative" val="1"/>
              </a:ext>
            </a:extLst>
          </p:cNvPr>
          <p:cNvSpPr>
            <a:spLocks noChangeAspect="1"/>
          </p:cNvSpPr>
          <p:nvPr/>
        </p:nvSpPr>
        <p:spPr bwMode="auto">
          <a:xfrm>
            <a:off x="6398110" y="58880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89" name="Oval 188">
            <a:extLst>
              <a:ext uri="{FF2B5EF4-FFF2-40B4-BE49-F238E27FC236}">
                <a16:creationId xmlns:a16="http://schemas.microsoft.com/office/drawing/2014/main" id="{8F76EBCF-56B4-9E07-F1F0-7FE4C731D84E}"/>
              </a:ext>
              <a:ext uri="{C183D7F6-B498-43B3-948B-1728B52AA6E4}">
                <adec:decorative xmlns:adec="http://schemas.microsoft.com/office/drawing/2017/decorative" val="1"/>
              </a:ext>
            </a:extLst>
          </p:cNvPr>
          <p:cNvSpPr>
            <a:spLocks noChangeAspect="1"/>
          </p:cNvSpPr>
          <p:nvPr/>
        </p:nvSpPr>
        <p:spPr bwMode="auto">
          <a:xfrm>
            <a:off x="6605711" y="572504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0" name="Oval 189">
            <a:extLst>
              <a:ext uri="{FF2B5EF4-FFF2-40B4-BE49-F238E27FC236}">
                <a16:creationId xmlns:a16="http://schemas.microsoft.com/office/drawing/2014/main" id="{98F96B9B-0EAE-5314-F7A1-41EB5A1A2778}"/>
              </a:ext>
              <a:ext uri="{C183D7F6-B498-43B3-948B-1728B52AA6E4}">
                <adec:decorative xmlns:adec="http://schemas.microsoft.com/office/drawing/2017/decorative" val="1"/>
              </a:ext>
            </a:extLst>
          </p:cNvPr>
          <p:cNvSpPr>
            <a:spLocks noChangeAspect="1"/>
          </p:cNvSpPr>
          <p:nvPr/>
        </p:nvSpPr>
        <p:spPr bwMode="auto">
          <a:xfrm>
            <a:off x="4969951" y="646418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2" name="Oval 191">
            <a:extLst>
              <a:ext uri="{FF2B5EF4-FFF2-40B4-BE49-F238E27FC236}">
                <a16:creationId xmlns:a16="http://schemas.microsoft.com/office/drawing/2014/main" id="{418145E2-B06C-7434-2EDE-E0CB0891CAD4}"/>
              </a:ext>
              <a:ext uri="{C183D7F6-B498-43B3-948B-1728B52AA6E4}">
                <adec:decorative xmlns:adec="http://schemas.microsoft.com/office/drawing/2017/decorative" val="1"/>
              </a:ext>
            </a:extLst>
          </p:cNvPr>
          <p:cNvSpPr>
            <a:spLocks noChangeAspect="1"/>
          </p:cNvSpPr>
          <p:nvPr/>
        </p:nvSpPr>
        <p:spPr bwMode="auto">
          <a:xfrm>
            <a:off x="4835331" y="54151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3" name="Oval 192">
            <a:extLst>
              <a:ext uri="{FF2B5EF4-FFF2-40B4-BE49-F238E27FC236}">
                <a16:creationId xmlns:a16="http://schemas.microsoft.com/office/drawing/2014/main" id="{B10EC423-FB3F-DC43-195E-60C3D154877F}"/>
              </a:ext>
              <a:ext uri="{C183D7F6-B498-43B3-948B-1728B52AA6E4}">
                <adec:decorative xmlns:adec="http://schemas.microsoft.com/office/drawing/2017/decorative" val="1"/>
              </a:ext>
            </a:extLst>
          </p:cNvPr>
          <p:cNvSpPr>
            <a:spLocks noChangeAspect="1"/>
          </p:cNvSpPr>
          <p:nvPr/>
        </p:nvSpPr>
        <p:spPr bwMode="auto">
          <a:xfrm>
            <a:off x="7215311" y="61390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4" name="Oval 193">
            <a:extLst>
              <a:ext uri="{FF2B5EF4-FFF2-40B4-BE49-F238E27FC236}">
                <a16:creationId xmlns:a16="http://schemas.microsoft.com/office/drawing/2014/main" id="{E1D31155-18AE-FEF7-6A4C-7982F160FC14}"/>
              </a:ext>
              <a:ext uri="{C183D7F6-B498-43B3-948B-1728B52AA6E4}">
                <adec:decorative xmlns:adec="http://schemas.microsoft.com/office/drawing/2017/decorative" val="1"/>
              </a:ext>
            </a:extLst>
          </p:cNvPr>
          <p:cNvSpPr>
            <a:spLocks noChangeAspect="1"/>
          </p:cNvSpPr>
          <p:nvPr/>
        </p:nvSpPr>
        <p:spPr bwMode="auto">
          <a:xfrm>
            <a:off x="7172131" y="568186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5" name="Oval 194">
            <a:extLst>
              <a:ext uri="{FF2B5EF4-FFF2-40B4-BE49-F238E27FC236}">
                <a16:creationId xmlns:a16="http://schemas.microsoft.com/office/drawing/2014/main" id="{65AB90A1-4DA3-511E-C378-E6A8AA976C41}"/>
              </a:ext>
              <a:ext uri="{C183D7F6-B498-43B3-948B-1728B52AA6E4}">
                <adec:decorative xmlns:adec="http://schemas.microsoft.com/office/drawing/2017/decorative" val="1"/>
              </a:ext>
            </a:extLst>
          </p:cNvPr>
          <p:cNvSpPr>
            <a:spLocks noChangeAspect="1"/>
          </p:cNvSpPr>
          <p:nvPr/>
        </p:nvSpPr>
        <p:spPr bwMode="auto">
          <a:xfrm>
            <a:off x="5059507" y="582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3595463" y="3050408"/>
            <a:ext cx="4935922" cy="2594010"/>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h="31115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algn="r" defTabSz="913927" fontAlgn="base">
              <a:lnSpc>
                <a:spcPct val="90000"/>
              </a:lnSpc>
              <a:spcBef>
                <a:spcPct val="0"/>
              </a:spcBef>
              <a:spcAft>
                <a:spcPct val="0"/>
              </a:spcAft>
              <a:defRPr/>
            </a:pPr>
            <a:r>
              <a:rPr lang="en-US" sz="2200" kern="0">
                <a:noFill/>
                <a:latin typeface="Segoe UI Semibold"/>
                <a:cs typeface="Segoe UI Semilight" panose="020B0402040204020203" pitchFamily="34" charset="0"/>
              </a:rPr>
              <a:t>2</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3653791" y="5094940"/>
            <a:ext cx="1562735"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Operational databases</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5842868" y="5094940"/>
            <a:ext cx="625556"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Analytics</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7094765" y="5094940"/>
            <a:ext cx="1183401" cy="184666"/>
          </a:xfrm>
          <a:prstGeom prst="rect">
            <a:avLst/>
          </a:prstGeom>
          <a:noFill/>
        </p:spPr>
        <p:txBody>
          <a:bodyPr wrap="non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defTabSz="466236">
              <a:defRPr/>
            </a:pPr>
            <a:r>
              <a:rPr lang="en-US" sz="1200">
                <a:solidFill>
                  <a:schemeClr val="tx1"/>
                </a:solidFill>
                <a:latin typeface="Segoe UI Semibold"/>
              </a:rPr>
              <a:t>Data governance</a:t>
            </a:r>
          </a:p>
        </p:txBody>
      </p:sp>
      <p:cxnSp>
        <p:nvCxnSpPr>
          <p:cNvPr id="4" name="Straight Connector 3">
            <a:extLst>
              <a:ext uri="{FF2B5EF4-FFF2-40B4-BE49-F238E27FC236}">
                <a16:creationId xmlns:a16="http://schemas.microsoft.com/office/drawing/2014/main" id="{38215978-4EE1-9CF2-DA23-91CE267CA8E6}"/>
              </a:ext>
              <a:ext uri="{C183D7F6-B498-43B3-948B-1728B52AA6E4}">
                <adec:decorative xmlns:adec="http://schemas.microsoft.com/office/drawing/2017/decorative" val="1"/>
              </a:ext>
            </a:extLst>
          </p:cNvPr>
          <p:cNvCxnSpPr>
            <a:cxnSpLocks/>
          </p:cNvCxnSpPr>
          <p:nvPr/>
        </p:nvCxnSpPr>
        <p:spPr>
          <a:xfrm>
            <a:off x="5529697"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BA83972-A94F-4E55-29F5-4E7D904F8099}"/>
              </a:ext>
              <a:ext uri="{C183D7F6-B498-43B3-948B-1728B52AA6E4}">
                <adec:decorative xmlns:adec="http://schemas.microsoft.com/office/drawing/2017/decorative" val="1"/>
              </a:ext>
            </a:extLst>
          </p:cNvPr>
          <p:cNvCxnSpPr>
            <a:cxnSpLocks/>
          </p:cNvCxnSpPr>
          <p:nvPr/>
        </p:nvCxnSpPr>
        <p:spPr>
          <a:xfrm>
            <a:off x="6781595" y="5095833"/>
            <a:ext cx="0" cy="182880"/>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1" name="Oval 190">
            <a:extLst>
              <a:ext uri="{FF2B5EF4-FFF2-40B4-BE49-F238E27FC236}">
                <a16:creationId xmlns:a16="http://schemas.microsoft.com/office/drawing/2014/main" id="{A8C1CE49-02D8-40A0-D438-93FA8CD4B431}"/>
              </a:ext>
              <a:ext uri="{C183D7F6-B498-43B3-948B-1728B52AA6E4}">
                <adec:decorative xmlns:adec="http://schemas.microsoft.com/office/drawing/2017/decorative" val="1"/>
              </a:ext>
            </a:extLst>
          </p:cNvPr>
          <p:cNvSpPr>
            <a:spLocks noChangeAspect="1"/>
          </p:cNvSpPr>
          <p:nvPr/>
        </p:nvSpPr>
        <p:spPr bwMode="auto">
          <a:xfrm>
            <a:off x="5681151" y="569152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pPr>
            <a:endParaRPr lang="en-US" sz="1000" err="1">
              <a:solidFill>
                <a:srgbClr val="FFFFFF"/>
              </a:solidFill>
              <a:latin typeface="Segoe UI"/>
              <a:cs typeface="Segoe UI" pitchFamily="34" charset="0"/>
            </a:endParaRPr>
          </a:p>
        </p:txBody>
      </p:sp>
      <p:sp>
        <p:nvSpPr>
          <p:cNvPr id="196" name="TextBox 195">
            <a:extLst>
              <a:ext uri="{FF2B5EF4-FFF2-40B4-BE49-F238E27FC236}">
                <a16:creationId xmlns:a16="http://schemas.microsoft.com/office/drawing/2014/main" id="{92897E07-8FC7-8D8B-6C78-2A0C7D5025A9}"/>
              </a:ext>
              <a:ext uri="{C183D7F6-B498-43B3-948B-1728B52AA6E4}">
                <adec:decorative xmlns:adec="http://schemas.microsoft.com/office/drawing/2017/decorative" val="1"/>
              </a:ext>
            </a:extLst>
          </p:cNvPr>
          <p:cNvSpPr txBox="1"/>
          <p:nvPr/>
        </p:nvSpPr>
        <p:spPr>
          <a:xfrm>
            <a:off x="3978628" y="4500356"/>
            <a:ext cx="4225480" cy="500137"/>
          </a:xfrm>
          <a:prstGeom prst="rect">
            <a:avLst/>
          </a:prstGeom>
          <a:noFill/>
        </p:spPr>
        <p:txBody>
          <a:bodyPr wrap="square" lIns="0" tIns="0" rIns="0" bIns="114300" rtlCol="0" anchor="b" anchorCtr="0">
            <a:spAutoFit/>
          </a:bodyPr>
          <a:lstStyle/>
          <a:p>
            <a:pPr algn="ctr">
              <a:spcBef>
                <a:spcPts val="300"/>
              </a:spcBef>
              <a:spcAft>
                <a:spcPts val="600"/>
              </a:spcAft>
              <a:defRPr/>
            </a:pPr>
            <a:r>
              <a:rPr lang="en-US" sz="1000">
                <a:gradFill>
                  <a:gsLst>
                    <a:gs pos="3614">
                      <a:srgbClr val="FFFFFF"/>
                    </a:gs>
                    <a:gs pos="13855">
                      <a:srgbClr val="FFFFFF"/>
                    </a:gs>
                  </a:gsLst>
                  <a:lin ang="2700000" scaled="0"/>
                </a:gradFill>
                <a:latin typeface="Segoe UI Semibold"/>
              </a:rPr>
              <a:t>SQL Server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SQL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Cosmos DB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Azure Synapse Analytics </a:t>
            </a:r>
          </a:p>
          <a:p>
            <a:pPr algn="ctr">
              <a:spcAft>
                <a:spcPts val="600"/>
              </a:spcAft>
              <a:defRPr/>
            </a:pPr>
            <a:r>
              <a:rPr lang="en-US" sz="1000">
                <a:gradFill>
                  <a:gsLst>
                    <a:gs pos="3614">
                      <a:srgbClr val="FFFFFF"/>
                    </a:gs>
                    <a:gs pos="13855">
                      <a:srgbClr val="FFFFFF"/>
                    </a:gs>
                  </a:gsLst>
                  <a:lin ang="2700000" scaled="0"/>
                </a:gradFill>
                <a:latin typeface="Segoe UI Semibold"/>
              </a:rPr>
              <a:t>Power BI  </a:t>
            </a:r>
            <a:r>
              <a:rPr lang="en-US" sz="1000" baseline="5000">
                <a:gradFill>
                  <a:gsLst>
                    <a:gs pos="3614">
                      <a:srgbClr val="FFFFFF"/>
                    </a:gs>
                    <a:gs pos="13855">
                      <a:srgbClr val="FFFFFF"/>
                    </a:gs>
                  </a:gsLst>
                  <a:lin ang="2700000" scaled="0"/>
                </a:gradFill>
                <a:latin typeface="Segoe UI Semibold"/>
              </a:rPr>
              <a:t>•</a:t>
            </a:r>
            <a:r>
              <a:rPr lang="en-US" sz="1000">
                <a:gradFill>
                  <a:gsLst>
                    <a:gs pos="3614">
                      <a:srgbClr val="FFFFFF"/>
                    </a:gs>
                    <a:gs pos="13855">
                      <a:srgbClr val="FFFFFF"/>
                    </a:gs>
                  </a:gsLst>
                  <a:lin ang="2700000" scaled="0"/>
                </a:gradFill>
                <a:latin typeface="Segoe UI Semibold"/>
              </a:rPr>
              <a:t>  Microsoft Purview </a:t>
            </a:r>
            <a:r>
              <a:rPr lang="en-US" sz="1000" baseline="5000">
                <a:gradFill>
                  <a:gsLst>
                    <a:gs pos="3614">
                      <a:srgbClr val="FFFFFF"/>
                    </a:gs>
                    <a:gs pos="13855">
                      <a:srgbClr val="FFFFFF"/>
                    </a:gs>
                  </a:gsLst>
                  <a:lin ang="2700000" scaled="0"/>
                </a:gradFill>
                <a:latin typeface="Segoe UI Semibold"/>
              </a:rPr>
              <a:t> •</a:t>
            </a:r>
            <a:r>
              <a:rPr lang="en-US" sz="1000">
                <a:gradFill>
                  <a:gsLst>
                    <a:gs pos="3614">
                      <a:srgbClr val="FFFFFF"/>
                    </a:gs>
                    <a:gs pos="13855">
                      <a:srgbClr val="FFFFFF"/>
                    </a:gs>
                  </a:gsLst>
                  <a:lin ang="2700000" scaled="0"/>
                </a:gradFill>
                <a:latin typeface="Segoe UI Semibold"/>
              </a:rPr>
              <a:t>  Azure AI</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4992434" y="3312573"/>
            <a:ext cx="2129527" cy="687254"/>
            <a:chOff x="15864341" y="7813949"/>
            <a:chExt cx="4259054"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defTabSz="914367">
                <a:defRPr/>
              </a:pPr>
              <a:endParaRPr lang="en-US" sz="1765">
                <a:solidFill>
                  <a:srgbClr val="FFFFFF"/>
                </a:solidFill>
                <a:latin typeface="Segoe UI"/>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5666494"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6646264" y="367501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5735565" y="37176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6028943" y="331479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6181444" y="352515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6336384" y="372073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6030696"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6135857" y="25453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5924295" y="21529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6241653" y="387878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5924149"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5818387" y="23376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6240632" y="273583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6240632" y="229663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5666494" y="354332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5819558" y="3855508"/>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6137668" y="366005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6031377" y="283599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5924295" y="26482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defTabSz="466236" fontAlgn="base">
              <a:spcBef>
                <a:spcPct val="0"/>
              </a:spcBef>
              <a:spcAft>
                <a:spcPct val="0"/>
              </a:spcAft>
              <a:defRPr/>
            </a:pPr>
            <a:endParaRPr lang="en-US" sz="1000" err="1">
              <a:solidFill>
                <a:srgbClr val="FFFFFF"/>
              </a:solidFill>
              <a:latin typeface="Segoe UI"/>
              <a:ea typeface="Segoe UI" pitchFamily="34" charset="0"/>
              <a:cs typeface="Segoe UI" pitchFamily="34" charset="0"/>
            </a:endParaRPr>
          </a:p>
        </p:txBody>
      </p:sp>
      <p:grpSp>
        <p:nvGrpSpPr>
          <p:cNvPr id="197" name="Group 196">
            <a:extLst>
              <a:ext uri="{FF2B5EF4-FFF2-40B4-BE49-F238E27FC236}">
                <a16:creationId xmlns:a16="http://schemas.microsoft.com/office/drawing/2014/main" id="{D68BEC31-74F9-207F-624D-D23F4A4A2D8A}"/>
              </a:ext>
              <a:ext uri="{C183D7F6-B498-43B3-948B-1728B52AA6E4}">
                <adec:decorative xmlns:adec="http://schemas.microsoft.com/office/drawing/2017/decorative" val="1"/>
              </a:ext>
            </a:extLst>
          </p:cNvPr>
          <p:cNvGrpSpPr/>
          <p:nvPr/>
        </p:nvGrpSpPr>
        <p:grpSpPr>
          <a:xfrm>
            <a:off x="4100381" y="1332209"/>
            <a:ext cx="3913633" cy="1636884"/>
            <a:chOff x="14080236" y="2278866"/>
            <a:chExt cx="7827265" cy="3273768"/>
          </a:xfrm>
        </p:grpSpPr>
        <p:sp>
          <p:nvSpPr>
            <p:cNvPr id="198" name="Rectangle: Rounded Corners 197">
              <a:extLst>
                <a:ext uri="{FF2B5EF4-FFF2-40B4-BE49-F238E27FC236}">
                  <a16:creationId xmlns:a16="http://schemas.microsoft.com/office/drawing/2014/main" id="{8046C2BE-1505-9A84-A37E-0DEBE054E5D9}"/>
                </a:ext>
              </a:extLst>
            </p:cNvPr>
            <p:cNvSpPr/>
            <p:nvPr/>
          </p:nvSpPr>
          <p:spPr bwMode="auto">
            <a:xfrm>
              <a:off x="14080236" y="2278866"/>
              <a:ext cx="7827265" cy="3273768"/>
            </a:xfrm>
            <a:prstGeom prst="roundRect">
              <a:avLst>
                <a:gd name="adj" fmla="val 3623"/>
              </a:avLst>
            </a:prstGeom>
            <a:solidFill>
              <a:schemeClr val="tx1"/>
            </a:solidFill>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199" name="TextBox 198">
              <a:extLst>
                <a:ext uri="{FF2B5EF4-FFF2-40B4-BE49-F238E27FC236}">
                  <a16:creationId xmlns:a16="http://schemas.microsoft.com/office/drawing/2014/main" id="{77D0BA6A-4D21-7B3F-05DC-F59C20B6C5AB}"/>
                </a:ext>
              </a:extLst>
            </p:cNvPr>
            <p:cNvSpPr txBox="1"/>
            <p:nvPr/>
          </p:nvSpPr>
          <p:spPr>
            <a:xfrm>
              <a:off x="14866596" y="2930868"/>
              <a:ext cx="6254545" cy="1969770"/>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600" b="0" i="0" u="none" strike="noStrike" kern="1200" cap="none" spc="0" normalizeH="0" baseline="5000" noProof="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600" b="0" i="0" u="none" strike="noStrike" kern="1200" cap="none" spc="0" normalizeH="0" baseline="0" noProof="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
        <p:nvSpPr>
          <p:cNvPr id="132" name="TextBox 131">
            <a:extLst>
              <a:ext uri="{FF2B5EF4-FFF2-40B4-BE49-F238E27FC236}">
                <a16:creationId xmlns:a16="http://schemas.microsoft.com/office/drawing/2014/main" id="{13BFB489-F600-BF2B-EC28-A3D615FB7498}"/>
              </a:ext>
              <a:ext uri="{C183D7F6-B498-43B3-948B-1728B52AA6E4}">
                <adec:decorative xmlns:adec="http://schemas.microsoft.com/office/drawing/2017/decorative" val="1"/>
              </a:ext>
            </a:extLst>
          </p:cNvPr>
          <p:cNvSpPr txBox="1"/>
          <p:nvPr/>
        </p:nvSpPr>
        <p:spPr>
          <a:xfrm>
            <a:off x="3916060" y="4113430"/>
            <a:ext cx="4225480" cy="392415"/>
          </a:xfrm>
          <a:prstGeom prst="rect">
            <a:avLst/>
          </a:prstGeom>
          <a:noFill/>
        </p:spPr>
        <p:txBody>
          <a:bodyPr wrap="square" lIns="0" tIns="0" rIns="0" bIns="114300" rtlCol="0" anchor="b" anchorCtr="0">
            <a:spAutoFit/>
          </a:bodyPr>
          <a:lstStyle/>
          <a:p>
            <a:pPr algn="ctr" defTabSz="914367">
              <a:defRPr/>
            </a:pPr>
            <a:r>
              <a:rPr lang="en-US" sz="1800">
                <a:gradFill>
                  <a:gsLst>
                    <a:gs pos="4217">
                      <a:srgbClr val="FFFFFF"/>
                    </a:gs>
                    <a:gs pos="18072">
                      <a:srgbClr val="FFFFFF"/>
                    </a:gs>
                  </a:gsLst>
                  <a:lin ang="1800000" scaled="0"/>
                </a:gradFill>
                <a:latin typeface="Segoe UI Semibold"/>
              </a:rPr>
              <a:t>Microsoft Intelligent Data Platform</a:t>
            </a:r>
          </a:p>
        </p:txBody>
      </p:sp>
      <p:sp>
        <p:nvSpPr>
          <p:cNvPr id="3" name="Title 2">
            <a:extLst>
              <a:ext uri="{FF2B5EF4-FFF2-40B4-BE49-F238E27FC236}">
                <a16:creationId xmlns:a16="http://schemas.microsoft.com/office/drawing/2014/main" id="{817D8BF4-44E7-2182-D675-6FF7595C1C56}"/>
              </a:ext>
            </a:extLst>
          </p:cNvPr>
          <p:cNvSpPr>
            <a:spLocks noGrp="1"/>
          </p:cNvSpPr>
          <p:nvPr>
            <p:ph type="title"/>
          </p:nvPr>
        </p:nvSpPr>
        <p:spPr>
          <a:xfrm>
            <a:off x="584200" y="-1559643"/>
            <a:ext cx="4711706" cy="1107996"/>
          </a:xfrm>
        </p:spPr>
        <p:txBody>
          <a:bodyPr vert="horz" wrap="square" lIns="0" tIns="0" rIns="0" bIns="0" rtlCol="0" anchor="b">
            <a:spAutoFit/>
          </a:bodyPr>
          <a:lstStyle/>
          <a:p>
            <a:r>
              <a:rPr lang="en-US"/>
              <a:t>Transform with the Microsoft Cloud 2</a:t>
            </a:r>
          </a:p>
        </p:txBody>
      </p:sp>
    </p:spTree>
    <p:extLst>
      <p:ext uri="{BB962C8B-B14F-4D97-AF65-F5344CB8AC3E}">
        <p14:creationId xmlns:p14="http://schemas.microsoft.com/office/powerpoint/2010/main" val="1372362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250"/>
                                  </p:stCondLst>
                                  <p:childTnLst>
                                    <p:set>
                                      <p:cBhvr>
                                        <p:cTn id="6" dur="1" fill="hold">
                                          <p:stCondLst>
                                            <p:cond delay="0"/>
                                          </p:stCondLst>
                                        </p:cTn>
                                        <p:tgtEl>
                                          <p:spTgt spid="31"/>
                                        </p:tgtEl>
                                        <p:attrNameLst>
                                          <p:attrName>style.visibility</p:attrName>
                                        </p:attrNameLst>
                                      </p:cBhvr>
                                      <p:to>
                                        <p:strVal val="visible"/>
                                      </p:to>
                                    </p:set>
                                  </p:childTnLst>
                                </p:cTn>
                              </p:par>
                              <p:par>
                                <p:cTn id="7" presetID="37" presetClass="path" presetSubtype="0" repeatCount="indefinite" fill="hold" grpId="1" nodeType="withEffect">
                                  <p:stCondLst>
                                    <p:cond delay="2250"/>
                                  </p:stCondLst>
                                  <p:childTnLst>
                                    <p:animMotion origin="layout" path="M -0.01914 0.03056 C -0.01367 0.00741 0.0155 -4.81481E-6 0.01537 -0.05856 " pathEditMode="relative" rAng="0" ptsTypes="AA">
                                      <p:cBhvr>
                                        <p:cTn id="8" dur="1000" fill="hold"/>
                                        <p:tgtEl>
                                          <p:spTgt spid="31"/>
                                        </p:tgtEl>
                                        <p:attrNameLst>
                                          <p:attrName>ppt_x</p:attrName>
                                          <p:attrName>ppt_y</p:attrName>
                                        </p:attrNameLst>
                                      </p:cBhvr>
                                      <p:rCtr x="1719" y="-4468"/>
                                    </p:animMotion>
                                  </p:childTnLst>
                                </p:cTn>
                              </p:par>
                              <p:par>
                                <p:cTn id="9" presetID="1" presetClass="entr" presetSubtype="0" fill="hold" grpId="0" nodeType="withEffect">
                                  <p:stCondLst>
                                    <p:cond delay="2300"/>
                                  </p:stCondLst>
                                  <p:childTnLst>
                                    <p:set>
                                      <p:cBhvr>
                                        <p:cTn id="10" dur="1" fill="hold">
                                          <p:stCondLst>
                                            <p:cond delay="0"/>
                                          </p:stCondLst>
                                        </p:cTn>
                                        <p:tgtEl>
                                          <p:spTgt spid="29"/>
                                        </p:tgtEl>
                                        <p:attrNameLst>
                                          <p:attrName>style.visibility</p:attrName>
                                        </p:attrNameLst>
                                      </p:cBhvr>
                                      <p:to>
                                        <p:strVal val="visible"/>
                                      </p:to>
                                    </p:set>
                                  </p:childTnLst>
                                </p:cTn>
                              </p:par>
                              <p:par>
                                <p:cTn id="11" presetID="37" presetClass="path" presetSubtype="0" repeatCount="indefinite" fill="hold" grpId="1" nodeType="withEffect">
                                  <p:stCondLst>
                                    <p:cond delay="2300"/>
                                  </p:stCondLst>
                                  <p:childTnLst>
                                    <p:animMotion origin="layout" path="M 0.03581 0.03959 C 0.03581 0.00857 -0.03294 -0.00138 -0.03294 -0.05254 " pathEditMode="relative" rAng="0" ptsTypes="AA">
                                      <p:cBhvr>
                                        <p:cTn id="12" dur="1000" fill="hold"/>
                                        <p:tgtEl>
                                          <p:spTgt spid="29"/>
                                        </p:tgtEl>
                                        <p:attrNameLst>
                                          <p:attrName>ppt_x</p:attrName>
                                          <p:attrName>ppt_y</p:attrName>
                                        </p:attrNameLst>
                                      </p:cBhvr>
                                      <p:rCtr x="-3438" y="-4606"/>
                                    </p:animMotion>
                                  </p:childTnLst>
                                </p:cTn>
                              </p:par>
                              <p:par>
                                <p:cTn id="13" presetID="1" presetClass="entr" presetSubtype="0" fill="hold" grpId="0" nodeType="withEffect">
                                  <p:stCondLst>
                                    <p:cond delay="2350"/>
                                  </p:stCondLst>
                                  <p:childTnLst>
                                    <p:set>
                                      <p:cBhvr>
                                        <p:cTn id="14" dur="1" fill="hold">
                                          <p:stCondLst>
                                            <p:cond delay="0"/>
                                          </p:stCondLst>
                                        </p:cTn>
                                        <p:tgtEl>
                                          <p:spTgt spid="37"/>
                                        </p:tgtEl>
                                        <p:attrNameLst>
                                          <p:attrName>style.visibility</p:attrName>
                                        </p:attrNameLst>
                                      </p:cBhvr>
                                      <p:to>
                                        <p:strVal val="visible"/>
                                      </p:to>
                                    </p:set>
                                  </p:childTnLst>
                                </p:cTn>
                              </p:par>
                              <p:par>
                                <p:cTn id="15" presetID="42" presetClass="path" presetSubtype="0" repeatCount="indefinite" fill="hold" grpId="1" nodeType="withEffect">
                                  <p:stCondLst>
                                    <p:cond delay="2350"/>
                                  </p:stCondLst>
                                  <p:childTnLst>
                                    <p:animMotion origin="layout" path="M -4.16667E-7 1.48148E-6 L -4.16667E-7 0.08704 " pathEditMode="relative" rAng="0" ptsTypes="AA">
                                      <p:cBhvr>
                                        <p:cTn id="16" dur="1000" spd="-100000" fill="hold"/>
                                        <p:tgtEl>
                                          <p:spTgt spid="37"/>
                                        </p:tgtEl>
                                        <p:attrNameLst>
                                          <p:attrName>ppt_x</p:attrName>
                                          <p:attrName>ppt_y</p:attrName>
                                        </p:attrNameLst>
                                      </p:cBhvr>
                                      <p:rCtr x="0" y="4352"/>
                                    </p:animMotion>
                                  </p:childTnLst>
                                </p:cTn>
                              </p:par>
                              <p:par>
                                <p:cTn id="17" presetID="1" presetClass="entr" presetSubtype="0" fill="hold" grpId="0" nodeType="withEffect">
                                  <p:stCondLst>
                                    <p:cond delay="2400"/>
                                  </p:stCondLst>
                                  <p:childTnLst>
                                    <p:set>
                                      <p:cBhvr>
                                        <p:cTn id="18" dur="1" fill="hold">
                                          <p:stCondLst>
                                            <p:cond delay="0"/>
                                          </p:stCondLst>
                                        </p:cTn>
                                        <p:tgtEl>
                                          <p:spTgt spid="127"/>
                                        </p:tgtEl>
                                        <p:attrNameLst>
                                          <p:attrName>style.visibility</p:attrName>
                                        </p:attrNameLst>
                                      </p:cBhvr>
                                      <p:to>
                                        <p:strVal val="visible"/>
                                      </p:to>
                                    </p:set>
                                  </p:childTnLst>
                                </p:cTn>
                              </p:par>
                              <p:par>
                                <p:cTn id="19" presetID="37" presetClass="path" presetSubtype="0" repeatCount="indefinite" fill="hold" grpId="1" nodeType="withEffect">
                                  <p:stCondLst>
                                    <p:cond delay="2400"/>
                                  </p:stCondLst>
                                  <p:childTnLst>
                                    <p:animMotion origin="layout" path="M 0.03112 0.06389 C 0.0306 0.03565 -0.00299 0.03334 -0.00378 -0.03125 " pathEditMode="relative" rAng="0" ptsTypes="AA">
                                      <p:cBhvr>
                                        <p:cTn id="20" dur="1000" fill="hold"/>
                                        <p:tgtEl>
                                          <p:spTgt spid="127"/>
                                        </p:tgtEl>
                                        <p:attrNameLst>
                                          <p:attrName>ppt_x</p:attrName>
                                          <p:attrName>ppt_y</p:attrName>
                                        </p:attrNameLst>
                                      </p:cBhvr>
                                      <p:rCtr x="-1745" y="-4769"/>
                                    </p:animMotion>
                                  </p:childTnLst>
                                </p:cTn>
                              </p:par>
                              <p:par>
                                <p:cTn id="21" presetID="1" presetClass="entr" presetSubtype="0" fill="hold" grpId="0" nodeType="withEffect">
                                  <p:stCondLst>
                                    <p:cond delay="2450"/>
                                  </p:stCondLst>
                                  <p:childTnLst>
                                    <p:set>
                                      <p:cBhvr>
                                        <p:cTn id="22" dur="1" fill="hold">
                                          <p:stCondLst>
                                            <p:cond delay="0"/>
                                          </p:stCondLst>
                                        </p:cTn>
                                        <p:tgtEl>
                                          <p:spTgt spid="21"/>
                                        </p:tgtEl>
                                        <p:attrNameLst>
                                          <p:attrName>style.visibility</p:attrName>
                                        </p:attrNameLst>
                                      </p:cBhvr>
                                      <p:to>
                                        <p:strVal val="visible"/>
                                      </p:to>
                                    </p:set>
                                  </p:childTnLst>
                                </p:cTn>
                              </p:par>
                              <p:par>
                                <p:cTn id="23" presetID="37" presetClass="path" presetSubtype="0" repeatCount="indefinite" fill="hold" grpId="1" nodeType="withEffect">
                                  <p:stCondLst>
                                    <p:cond delay="2450"/>
                                  </p:stCondLst>
                                  <p:childTnLst>
                                    <p:animMotion origin="layout" path="M -0.05599 0.05625 C -0.05599 0.03102 0.01172 0.01713 0.01237 -0.03356 " pathEditMode="relative" rAng="0" ptsTypes="AA">
                                      <p:cBhvr>
                                        <p:cTn id="24" dur="1000" fill="hold"/>
                                        <p:tgtEl>
                                          <p:spTgt spid="21"/>
                                        </p:tgtEl>
                                        <p:attrNameLst>
                                          <p:attrName>ppt_x</p:attrName>
                                          <p:attrName>ppt_y</p:attrName>
                                        </p:attrNameLst>
                                      </p:cBhvr>
                                      <p:rCtr x="3411" y="-4491"/>
                                    </p:animMotion>
                                  </p:childTnLst>
                                </p:cTn>
                              </p:par>
                              <p:par>
                                <p:cTn id="25" presetID="1" presetClass="entr" presetSubtype="0" fill="hold" grpId="0" nodeType="withEffect">
                                  <p:stCondLst>
                                    <p:cond delay="3050"/>
                                  </p:stCondLst>
                                  <p:childTnLst>
                                    <p:set>
                                      <p:cBhvr>
                                        <p:cTn id="26" dur="1" fill="hold">
                                          <p:stCondLst>
                                            <p:cond delay="0"/>
                                          </p:stCondLst>
                                        </p:cTn>
                                        <p:tgtEl>
                                          <p:spTgt spid="128"/>
                                        </p:tgtEl>
                                        <p:attrNameLst>
                                          <p:attrName>style.visibility</p:attrName>
                                        </p:attrNameLst>
                                      </p:cBhvr>
                                      <p:to>
                                        <p:strVal val="visible"/>
                                      </p:to>
                                    </p:set>
                                  </p:childTnLst>
                                </p:cTn>
                              </p:par>
                              <p:par>
                                <p:cTn id="27" presetID="37" presetClass="path" presetSubtype="0" repeatCount="indefinite" fill="hold" grpId="1" nodeType="withEffect">
                                  <p:stCondLst>
                                    <p:cond delay="3050"/>
                                  </p:stCondLst>
                                  <p:childTnLst>
                                    <p:animMotion origin="layout" path="M 0.01849 0.03565 C 0.01784 0.00717 -0.01562 0.00486 -0.01641 -0.05949 " pathEditMode="relative" rAng="0" ptsTypes="AA">
                                      <p:cBhvr>
                                        <p:cTn id="28" dur="1150" fill="hold"/>
                                        <p:tgtEl>
                                          <p:spTgt spid="128"/>
                                        </p:tgtEl>
                                        <p:attrNameLst>
                                          <p:attrName>ppt_x</p:attrName>
                                          <p:attrName>ppt_y</p:attrName>
                                        </p:attrNameLst>
                                      </p:cBhvr>
                                      <p:rCtr x="-1745" y="-4769"/>
                                    </p:animMotion>
                                  </p:childTnLst>
                                </p:cTn>
                              </p:par>
                              <p:par>
                                <p:cTn id="29" presetID="1" presetClass="entr" presetSubtype="0" fill="hold" grpId="0" nodeType="withEffect">
                                  <p:stCondLst>
                                    <p:cond delay="3000"/>
                                  </p:stCondLst>
                                  <p:childTnLst>
                                    <p:set>
                                      <p:cBhvr>
                                        <p:cTn id="30" dur="1" fill="hold">
                                          <p:stCondLst>
                                            <p:cond delay="0"/>
                                          </p:stCondLst>
                                        </p:cTn>
                                        <p:tgtEl>
                                          <p:spTgt spid="171"/>
                                        </p:tgtEl>
                                        <p:attrNameLst>
                                          <p:attrName>style.visibility</p:attrName>
                                        </p:attrNameLst>
                                      </p:cBhvr>
                                      <p:to>
                                        <p:strVal val="visible"/>
                                      </p:to>
                                    </p:set>
                                  </p:childTnLst>
                                </p:cTn>
                              </p:par>
                              <p:par>
                                <p:cTn id="31" presetID="37" presetClass="path" presetSubtype="0" repeatCount="indefinite" fill="hold" grpId="1" nodeType="withEffect">
                                  <p:stCondLst>
                                    <p:cond delay="3000"/>
                                  </p:stCondLst>
                                  <p:childTnLst>
                                    <p:animMotion origin="layout" path="M -0.05599 0.05625 C -0.05599 0.03102 0.01172 0.01713 0.01237 -0.03356 " pathEditMode="relative" rAng="0" ptsTypes="AA">
                                      <p:cBhvr>
                                        <p:cTn id="32" dur="1100" fill="hold"/>
                                        <p:tgtEl>
                                          <p:spTgt spid="171"/>
                                        </p:tgtEl>
                                        <p:attrNameLst>
                                          <p:attrName>ppt_x</p:attrName>
                                          <p:attrName>ppt_y</p:attrName>
                                        </p:attrNameLst>
                                      </p:cBhvr>
                                      <p:rCtr x="3411" y="-4491"/>
                                    </p:animMotion>
                                  </p:childTnLst>
                                </p:cTn>
                              </p:par>
                              <p:par>
                                <p:cTn id="33" presetID="1" presetClass="entr" presetSubtype="0" fill="hold" grpId="0" nodeType="withEffect">
                                  <p:stCondLst>
                                    <p:cond delay="4250"/>
                                  </p:stCondLst>
                                  <p:childTnLst>
                                    <p:set>
                                      <p:cBhvr>
                                        <p:cTn id="34" dur="1" fill="hold">
                                          <p:stCondLst>
                                            <p:cond delay="0"/>
                                          </p:stCondLst>
                                        </p:cTn>
                                        <p:tgtEl>
                                          <p:spTgt spid="32"/>
                                        </p:tgtEl>
                                        <p:attrNameLst>
                                          <p:attrName>style.visibility</p:attrName>
                                        </p:attrNameLst>
                                      </p:cBhvr>
                                      <p:to>
                                        <p:strVal val="visible"/>
                                      </p:to>
                                    </p:set>
                                  </p:childTnLst>
                                </p:cTn>
                              </p:par>
                              <p:par>
                                <p:cTn id="35" presetID="42" presetClass="path" presetSubtype="0" repeatCount="indefinite" fill="hold" grpId="1" nodeType="withEffect">
                                  <p:stCondLst>
                                    <p:cond delay="4250"/>
                                  </p:stCondLst>
                                  <p:childTnLst>
                                    <p:animMotion origin="layout" path="M 3.33333E-6 -0.00856 L 3.33333E-6 0.05347 " pathEditMode="relative" rAng="0" ptsTypes="AA">
                                      <p:cBhvr>
                                        <p:cTn id="36" dur="800" spd="-100000" fill="hold"/>
                                        <p:tgtEl>
                                          <p:spTgt spid="32"/>
                                        </p:tgtEl>
                                        <p:attrNameLst>
                                          <p:attrName>ppt_x</p:attrName>
                                          <p:attrName>ppt_y</p:attrName>
                                        </p:attrNameLst>
                                      </p:cBhvr>
                                      <p:rCtr x="0" y="3102"/>
                                    </p:animMotion>
                                  </p:childTnLst>
                                </p:cTn>
                              </p:par>
                              <p:par>
                                <p:cTn id="37" presetID="1" presetClass="entr" presetSubtype="0" fill="hold" grpId="0" nodeType="withEffect">
                                  <p:stCondLst>
                                    <p:cond delay="4300"/>
                                  </p:stCondLst>
                                  <p:childTnLst>
                                    <p:set>
                                      <p:cBhvr>
                                        <p:cTn id="38" dur="1" fill="hold">
                                          <p:stCondLst>
                                            <p:cond delay="0"/>
                                          </p:stCondLst>
                                        </p:cTn>
                                        <p:tgtEl>
                                          <p:spTgt spid="16"/>
                                        </p:tgtEl>
                                        <p:attrNameLst>
                                          <p:attrName>style.visibility</p:attrName>
                                        </p:attrNameLst>
                                      </p:cBhvr>
                                      <p:to>
                                        <p:strVal val="visible"/>
                                      </p:to>
                                    </p:set>
                                  </p:childTnLst>
                                </p:cTn>
                              </p:par>
                              <p:par>
                                <p:cTn id="39" presetID="42" presetClass="path" presetSubtype="0" repeatCount="indefinite" fill="hold" grpId="1" nodeType="withEffect">
                                  <p:stCondLst>
                                    <p:cond delay="4300"/>
                                  </p:stCondLst>
                                  <p:childTnLst>
                                    <p:animMotion origin="layout" path="M -8.33333E-7 -0.03634 L -8.33333E-7 0.02593 " pathEditMode="relative" rAng="0" ptsTypes="AA">
                                      <p:cBhvr>
                                        <p:cTn id="40" dur="1000" spd="-100000" fill="hold"/>
                                        <p:tgtEl>
                                          <p:spTgt spid="16"/>
                                        </p:tgtEl>
                                        <p:attrNameLst>
                                          <p:attrName>ppt_x</p:attrName>
                                          <p:attrName>ppt_y</p:attrName>
                                        </p:attrNameLst>
                                      </p:cBhvr>
                                      <p:rCtr x="0" y="3102"/>
                                    </p:animMotion>
                                  </p:childTnLst>
                                </p:cTn>
                              </p:par>
                              <p:par>
                                <p:cTn id="41" presetID="1" presetClass="entr" presetSubtype="0" fill="hold" grpId="0" nodeType="withEffect">
                                  <p:stCondLst>
                                    <p:cond delay="4350"/>
                                  </p:stCondLst>
                                  <p:childTnLst>
                                    <p:set>
                                      <p:cBhvr>
                                        <p:cTn id="42" dur="1" fill="hold">
                                          <p:stCondLst>
                                            <p:cond delay="0"/>
                                          </p:stCondLst>
                                        </p:cTn>
                                        <p:tgtEl>
                                          <p:spTgt spid="34"/>
                                        </p:tgtEl>
                                        <p:attrNameLst>
                                          <p:attrName>style.visibility</p:attrName>
                                        </p:attrNameLst>
                                      </p:cBhvr>
                                      <p:to>
                                        <p:strVal val="visible"/>
                                      </p:to>
                                    </p:set>
                                  </p:childTnLst>
                                </p:cTn>
                              </p:par>
                              <p:par>
                                <p:cTn id="43" presetID="42" presetClass="path" presetSubtype="0" repeatCount="indefinite" fill="hold" grpId="1" nodeType="withEffect">
                                  <p:stCondLst>
                                    <p:cond delay="4350"/>
                                  </p:stCondLst>
                                  <p:childTnLst>
                                    <p:animMotion origin="layout" path="M 1.66667E-6 -0.04027 L 1.66667E-6 0.02176 " pathEditMode="relative" rAng="0" ptsTypes="AA">
                                      <p:cBhvr>
                                        <p:cTn id="44" dur="1200" spd="-100000" fill="hold"/>
                                        <p:tgtEl>
                                          <p:spTgt spid="34"/>
                                        </p:tgtEl>
                                        <p:attrNameLst>
                                          <p:attrName>ppt_x</p:attrName>
                                          <p:attrName>ppt_y</p:attrName>
                                        </p:attrNameLst>
                                      </p:cBhvr>
                                      <p:rCtr x="0" y="3102"/>
                                    </p:animMotion>
                                  </p:childTnLst>
                                </p:cTn>
                              </p:par>
                              <p:par>
                                <p:cTn id="45" presetID="1" presetClass="entr" presetSubtype="0" fill="hold" grpId="0" nodeType="withEffect">
                                  <p:stCondLst>
                                    <p:cond delay="4400"/>
                                  </p:stCondLst>
                                  <p:childTnLst>
                                    <p:set>
                                      <p:cBhvr>
                                        <p:cTn id="46" dur="1" fill="hold">
                                          <p:stCondLst>
                                            <p:cond delay="0"/>
                                          </p:stCondLst>
                                        </p:cTn>
                                        <p:tgtEl>
                                          <p:spTgt spid="178"/>
                                        </p:tgtEl>
                                        <p:attrNameLst>
                                          <p:attrName>style.visibility</p:attrName>
                                        </p:attrNameLst>
                                      </p:cBhvr>
                                      <p:to>
                                        <p:strVal val="visible"/>
                                      </p:to>
                                    </p:set>
                                  </p:childTnLst>
                                </p:cTn>
                              </p:par>
                              <p:par>
                                <p:cTn id="47" presetID="42" presetClass="path" presetSubtype="0" repeatCount="indefinite" fill="hold" grpId="1" nodeType="withEffect">
                                  <p:stCondLst>
                                    <p:cond delay="4400"/>
                                  </p:stCondLst>
                                  <p:childTnLst>
                                    <p:animMotion origin="layout" path="M -3.125E-6 -0.03634 L -3.125E-6 0.02593 " pathEditMode="relative" rAng="0" ptsTypes="AA">
                                      <p:cBhvr>
                                        <p:cTn id="48" dur="1000" spd="-100000" fill="hold"/>
                                        <p:tgtEl>
                                          <p:spTgt spid="178"/>
                                        </p:tgtEl>
                                        <p:attrNameLst>
                                          <p:attrName>ppt_x</p:attrName>
                                          <p:attrName>ppt_y</p:attrName>
                                        </p:attrNameLst>
                                      </p:cBhvr>
                                      <p:rCtr x="0" y="3102"/>
                                    </p:animMotion>
                                  </p:childTnLst>
                                </p:cTn>
                              </p:par>
                              <p:par>
                                <p:cTn id="49" presetID="1" presetClass="entr" presetSubtype="0" fill="hold" grpId="0" nodeType="withEffect">
                                  <p:stCondLst>
                                    <p:cond delay="4450"/>
                                  </p:stCondLst>
                                  <p:childTnLst>
                                    <p:set>
                                      <p:cBhvr>
                                        <p:cTn id="50" dur="1" fill="hold">
                                          <p:stCondLst>
                                            <p:cond delay="0"/>
                                          </p:stCondLst>
                                        </p:cTn>
                                        <p:tgtEl>
                                          <p:spTgt spid="179"/>
                                        </p:tgtEl>
                                        <p:attrNameLst>
                                          <p:attrName>style.visibility</p:attrName>
                                        </p:attrNameLst>
                                      </p:cBhvr>
                                      <p:to>
                                        <p:strVal val="visible"/>
                                      </p:to>
                                    </p:set>
                                  </p:childTnLst>
                                </p:cTn>
                              </p:par>
                              <p:par>
                                <p:cTn id="51" presetID="42" presetClass="path" presetSubtype="0" repeatCount="indefinite" fill="hold" grpId="1" nodeType="withEffect">
                                  <p:stCondLst>
                                    <p:cond delay="4450"/>
                                  </p:stCondLst>
                                  <p:childTnLst>
                                    <p:animMotion origin="layout" path="M -4.79167E-6 -0.00856 L -4.79167E-6 0.05347 " pathEditMode="relative" rAng="0" ptsTypes="AA">
                                      <p:cBhvr>
                                        <p:cTn id="52" dur="750" spd="-100000" fill="hold"/>
                                        <p:tgtEl>
                                          <p:spTgt spid="179"/>
                                        </p:tgtEl>
                                        <p:attrNameLst>
                                          <p:attrName>ppt_x</p:attrName>
                                          <p:attrName>ppt_y</p:attrName>
                                        </p:attrNameLst>
                                      </p:cBhvr>
                                      <p:rCtr x="0" y="3102"/>
                                    </p:animMotion>
                                  </p:childTnLst>
                                </p:cTn>
                              </p:par>
                              <p:par>
                                <p:cTn id="53" presetID="1" presetClass="entr" presetSubtype="0" fill="hold" grpId="0" nodeType="withEffect">
                                  <p:stCondLst>
                                    <p:cond delay="5050"/>
                                  </p:stCondLst>
                                  <p:childTnLst>
                                    <p:set>
                                      <p:cBhvr>
                                        <p:cTn id="54" dur="1" fill="hold">
                                          <p:stCondLst>
                                            <p:cond delay="0"/>
                                          </p:stCondLst>
                                        </p:cTn>
                                        <p:tgtEl>
                                          <p:spTgt spid="30"/>
                                        </p:tgtEl>
                                        <p:attrNameLst>
                                          <p:attrName>style.visibility</p:attrName>
                                        </p:attrNameLst>
                                      </p:cBhvr>
                                      <p:to>
                                        <p:strVal val="visible"/>
                                      </p:to>
                                    </p:set>
                                  </p:childTnLst>
                                </p:cTn>
                              </p:par>
                              <p:par>
                                <p:cTn id="55" presetID="42" presetClass="path" presetSubtype="0" repeatCount="indefinite" fill="hold" grpId="1" nodeType="withEffect">
                                  <p:stCondLst>
                                    <p:cond delay="5050"/>
                                  </p:stCondLst>
                                  <p:childTnLst>
                                    <p:animMotion origin="layout" path="M 3.125E-6 -0.01273 L 3.125E-6 0.12199 " pathEditMode="relative" rAng="0" ptsTypes="AA">
                                      <p:cBhvr>
                                        <p:cTn id="56" dur="1250" spd="-100000" fill="hold"/>
                                        <p:tgtEl>
                                          <p:spTgt spid="30"/>
                                        </p:tgtEl>
                                        <p:attrNameLst>
                                          <p:attrName>ppt_x</p:attrName>
                                          <p:attrName>ppt_y</p:attrName>
                                        </p:attrNameLst>
                                      </p:cBhvr>
                                      <p:rCtr x="0" y="6736"/>
                                    </p:animMotion>
                                  </p:childTnLst>
                                </p:cTn>
                              </p:par>
                              <p:par>
                                <p:cTn id="57" presetID="1" presetClass="entr" presetSubtype="0" fill="hold" grpId="0" nodeType="withEffect">
                                  <p:stCondLst>
                                    <p:cond delay="5100"/>
                                  </p:stCondLst>
                                  <p:childTnLst>
                                    <p:set>
                                      <p:cBhvr>
                                        <p:cTn id="58" dur="1" fill="hold">
                                          <p:stCondLst>
                                            <p:cond delay="0"/>
                                          </p:stCondLst>
                                        </p:cTn>
                                        <p:tgtEl>
                                          <p:spTgt spid="22"/>
                                        </p:tgtEl>
                                        <p:attrNameLst>
                                          <p:attrName>style.visibility</p:attrName>
                                        </p:attrNameLst>
                                      </p:cBhvr>
                                      <p:to>
                                        <p:strVal val="visible"/>
                                      </p:to>
                                    </p:set>
                                  </p:childTnLst>
                                </p:cTn>
                              </p:par>
                              <p:par>
                                <p:cTn id="59" presetID="42" presetClass="path" presetSubtype="0" repeatCount="indefinite" fill="hold" grpId="1" nodeType="withEffect">
                                  <p:stCondLst>
                                    <p:cond delay="5100"/>
                                  </p:stCondLst>
                                  <p:childTnLst>
                                    <p:animMotion origin="layout" path="M -4.58333E-6 -0.06991 L -4.58333E-6 0.06343 " pathEditMode="relative" rAng="0" ptsTypes="AA">
                                      <p:cBhvr>
                                        <p:cTn id="60" dur="1100" spd="-100000" fill="hold"/>
                                        <p:tgtEl>
                                          <p:spTgt spid="22"/>
                                        </p:tgtEl>
                                        <p:attrNameLst>
                                          <p:attrName>ppt_x</p:attrName>
                                          <p:attrName>ppt_y</p:attrName>
                                        </p:attrNameLst>
                                      </p:cBhvr>
                                      <p:rCtr x="0" y="6667"/>
                                    </p:animMotion>
                                  </p:childTnLst>
                                </p:cTn>
                              </p:par>
                              <p:par>
                                <p:cTn id="61" presetID="1" presetClass="entr" presetSubtype="0" fill="hold" grpId="0" nodeType="withEffect">
                                  <p:stCondLst>
                                    <p:cond delay="5150"/>
                                  </p:stCondLst>
                                  <p:childTnLst>
                                    <p:set>
                                      <p:cBhvr>
                                        <p:cTn id="62" dur="1" fill="hold">
                                          <p:stCondLst>
                                            <p:cond delay="0"/>
                                          </p:stCondLst>
                                        </p:cTn>
                                        <p:tgtEl>
                                          <p:spTgt spid="33"/>
                                        </p:tgtEl>
                                        <p:attrNameLst>
                                          <p:attrName>style.visibility</p:attrName>
                                        </p:attrNameLst>
                                      </p:cBhvr>
                                      <p:to>
                                        <p:strVal val="visible"/>
                                      </p:to>
                                    </p:set>
                                  </p:childTnLst>
                                </p:cTn>
                              </p:par>
                              <p:par>
                                <p:cTn id="63" presetID="42" presetClass="path" presetSubtype="0" repeatCount="indefinite" fill="hold" grpId="1" nodeType="withEffect">
                                  <p:stCondLst>
                                    <p:cond delay="5150"/>
                                  </p:stCondLst>
                                  <p:childTnLst>
                                    <p:animMotion origin="layout" path="M -8.33333E-7 -0.1125 L -8.33333E-7 0.0213 " pathEditMode="relative" rAng="0" ptsTypes="AA">
                                      <p:cBhvr>
                                        <p:cTn id="64" dur="1300" spd="-100000" fill="hold"/>
                                        <p:tgtEl>
                                          <p:spTgt spid="33"/>
                                        </p:tgtEl>
                                        <p:attrNameLst>
                                          <p:attrName>ppt_x</p:attrName>
                                          <p:attrName>ppt_y</p:attrName>
                                        </p:attrNameLst>
                                      </p:cBhvr>
                                      <p:rCtr x="0" y="6690"/>
                                    </p:animMotion>
                                  </p:childTnLst>
                                </p:cTn>
                              </p:par>
                              <p:par>
                                <p:cTn id="65" presetID="1" presetClass="entr" presetSubtype="0" fill="hold" grpId="0" nodeType="withEffect">
                                  <p:stCondLst>
                                    <p:cond delay="5200"/>
                                  </p:stCondLst>
                                  <p:childTnLst>
                                    <p:set>
                                      <p:cBhvr>
                                        <p:cTn id="66" dur="1" fill="hold">
                                          <p:stCondLst>
                                            <p:cond delay="0"/>
                                          </p:stCondLst>
                                        </p:cTn>
                                        <p:tgtEl>
                                          <p:spTgt spid="124"/>
                                        </p:tgtEl>
                                        <p:attrNameLst>
                                          <p:attrName>style.visibility</p:attrName>
                                        </p:attrNameLst>
                                      </p:cBhvr>
                                      <p:to>
                                        <p:strVal val="visible"/>
                                      </p:to>
                                    </p:set>
                                  </p:childTnLst>
                                </p:cTn>
                              </p:par>
                              <p:par>
                                <p:cTn id="67" presetID="42" presetClass="path" presetSubtype="0" repeatCount="indefinite" fill="hold" grpId="1" nodeType="withEffect">
                                  <p:stCondLst>
                                    <p:cond delay="5200"/>
                                  </p:stCondLst>
                                  <p:childTnLst>
                                    <p:animMotion origin="layout" path="M 1.66667E-6 -0.09792 L 1.66667E-6 0.03727 " pathEditMode="relative" rAng="0" ptsTypes="AA">
                                      <p:cBhvr>
                                        <p:cTn id="68" dur="1250" spd="-100000" fill="hold"/>
                                        <p:tgtEl>
                                          <p:spTgt spid="124"/>
                                        </p:tgtEl>
                                        <p:attrNameLst>
                                          <p:attrName>ppt_x</p:attrName>
                                          <p:attrName>ppt_y</p:attrName>
                                        </p:attrNameLst>
                                      </p:cBhvr>
                                      <p:rCtr x="0" y="6759"/>
                                    </p:animMotion>
                                  </p:childTnLst>
                                </p:cTn>
                              </p:par>
                              <p:par>
                                <p:cTn id="69" presetID="1" presetClass="entr" presetSubtype="0" fill="hold" grpId="0" nodeType="withEffect">
                                  <p:stCondLst>
                                    <p:cond delay="5250"/>
                                  </p:stCondLst>
                                  <p:childTnLst>
                                    <p:set>
                                      <p:cBhvr>
                                        <p:cTn id="70" dur="1" fill="hold">
                                          <p:stCondLst>
                                            <p:cond delay="0"/>
                                          </p:stCondLst>
                                        </p:cTn>
                                        <p:tgtEl>
                                          <p:spTgt spid="41"/>
                                        </p:tgtEl>
                                        <p:attrNameLst>
                                          <p:attrName>style.visibility</p:attrName>
                                        </p:attrNameLst>
                                      </p:cBhvr>
                                      <p:to>
                                        <p:strVal val="visible"/>
                                      </p:to>
                                    </p:set>
                                  </p:childTnLst>
                                </p:cTn>
                              </p:par>
                              <p:par>
                                <p:cTn id="71" presetID="42" presetClass="path" presetSubtype="0" repeatCount="indefinite" fill="hold" grpId="1" nodeType="withEffect">
                                  <p:stCondLst>
                                    <p:cond delay="5250"/>
                                  </p:stCondLst>
                                  <p:childTnLst>
                                    <p:animMotion origin="layout" path="M -2.91667E-6 -0.04028 L -2.91667E-6 0.09444 " pathEditMode="relative" rAng="0" ptsTypes="AA">
                                      <p:cBhvr>
                                        <p:cTn id="72" dur="1100" spd="-100000" fill="hold"/>
                                        <p:tgtEl>
                                          <p:spTgt spid="41"/>
                                        </p:tgtEl>
                                        <p:attrNameLst>
                                          <p:attrName>ppt_x</p:attrName>
                                          <p:attrName>ppt_y</p:attrName>
                                        </p:attrNameLst>
                                      </p:cBhvr>
                                      <p:rCtr x="0" y="6736"/>
                                    </p:animMotion>
                                  </p:childTnLst>
                                </p:cTn>
                              </p:par>
                              <p:par>
                                <p:cTn id="73" presetID="1" presetClass="entr" presetSubtype="0" fill="hold" grpId="0" nodeType="withEffect">
                                  <p:stCondLst>
                                    <p:cond delay="6450"/>
                                  </p:stCondLst>
                                  <p:childTnLst>
                                    <p:set>
                                      <p:cBhvr>
                                        <p:cTn id="74" dur="1" fill="hold">
                                          <p:stCondLst>
                                            <p:cond delay="0"/>
                                          </p:stCondLst>
                                        </p:cTn>
                                        <p:tgtEl>
                                          <p:spTgt spid="125"/>
                                        </p:tgtEl>
                                        <p:attrNameLst>
                                          <p:attrName>style.visibility</p:attrName>
                                        </p:attrNameLst>
                                      </p:cBhvr>
                                      <p:to>
                                        <p:strVal val="visible"/>
                                      </p:to>
                                    </p:set>
                                  </p:childTnLst>
                                </p:cTn>
                              </p:par>
                              <p:par>
                                <p:cTn id="75" presetID="42" presetClass="path" presetSubtype="0" repeatCount="indefinite" fill="hold" grpId="1" nodeType="withEffect">
                                  <p:stCondLst>
                                    <p:cond delay="6450"/>
                                  </p:stCondLst>
                                  <p:childTnLst>
                                    <p:animMotion origin="layout" path="M 1.66667E-6 -0.0338 L 1.66667E-6 0.10069 " pathEditMode="relative" rAng="0" ptsTypes="AA">
                                      <p:cBhvr>
                                        <p:cTn id="76" dur="1250" spd="-100000" fill="hold"/>
                                        <p:tgtEl>
                                          <p:spTgt spid="125"/>
                                        </p:tgtEl>
                                        <p:attrNameLst>
                                          <p:attrName>ppt_x</p:attrName>
                                          <p:attrName>ppt_y</p:attrName>
                                        </p:attrNameLst>
                                      </p:cBhvr>
                                      <p:rCtr x="0" y="6713"/>
                                    </p:animMotion>
                                  </p:childTnLst>
                                </p:cTn>
                              </p:par>
                              <p:par>
                                <p:cTn id="77" presetID="1" presetClass="entr" presetSubtype="0" fill="hold" grpId="0" nodeType="withEffect">
                                  <p:stCondLst>
                                    <p:cond delay="6500"/>
                                  </p:stCondLst>
                                  <p:childTnLst>
                                    <p:set>
                                      <p:cBhvr>
                                        <p:cTn id="78" dur="1" fill="hold">
                                          <p:stCondLst>
                                            <p:cond delay="0"/>
                                          </p:stCondLst>
                                        </p:cTn>
                                        <p:tgtEl>
                                          <p:spTgt spid="181"/>
                                        </p:tgtEl>
                                        <p:attrNameLst>
                                          <p:attrName>style.visibility</p:attrName>
                                        </p:attrNameLst>
                                      </p:cBhvr>
                                      <p:to>
                                        <p:strVal val="visible"/>
                                      </p:to>
                                    </p:set>
                                  </p:childTnLst>
                                </p:cTn>
                              </p:par>
                              <p:par>
                                <p:cTn id="79" presetID="42" presetClass="path" presetSubtype="0" repeatCount="indefinite" fill="hold" grpId="1" nodeType="withEffect">
                                  <p:stCondLst>
                                    <p:cond delay="6500"/>
                                  </p:stCondLst>
                                  <p:childTnLst>
                                    <p:animMotion origin="layout" path="M 3.125E-6 -0.08496 L 3.125E-6 0.0493 " pathEditMode="relative" rAng="0" ptsTypes="AA">
                                      <p:cBhvr>
                                        <p:cTn id="80" dur="1100" spd="-100000" fill="hold"/>
                                        <p:tgtEl>
                                          <p:spTgt spid="181"/>
                                        </p:tgtEl>
                                        <p:attrNameLst>
                                          <p:attrName>ppt_x</p:attrName>
                                          <p:attrName>ppt_y</p:attrName>
                                        </p:attrNameLst>
                                      </p:cBhvr>
                                      <p:rCtr x="0" y="6713"/>
                                    </p:animMotion>
                                  </p:childTnLst>
                                </p:cTn>
                              </p:par>
                              <p:par>
                                <p:cTn id="81" presetID="1" presetClass="entr" presetSubtype="0" fill="hold" grpId="0" nodeType="withEffect">
                                  <p:stCondLst>
                                    <p:cond delay="750"/>
                                  </p:stCondLst>
                                  <p:childTnLst>
                                    <p:set>
                                      <p:cBhvr>
                                        <p:cTn id="82" dur="1" fill="hold">
                                          <p:stCondLst>
                                            <p:cond delay="0"/>
                                          </p:stCondLst>
                                        </p:cTn>
                                        <p:tgtEl>
                                          <p:spTgt spid="190"/>
                                        </p:tgtEl>
                                        <p:attrNameLst>
                                          <p:attrName>style.visibility</p:attrName>
                                        </p:attrNameLst>
                                      </p:cBhvr>
                                      <p:to>
                                        <p:strVal val="visible"/>
                                      </p:to>
                                    </p:set>
                                  </p:childTnLst>
                                </p:cTn>
                              </p:par>
                              <p:par>
                                <p:cTn id="83" presetID="37" presetClass="path" presetSubtype="0" repeatCount="indefinite" fill="hold" grpId="1" nodeType="withEffect">
                                  <p:stCondLst>
                                    <p:cond delay="750"/>
                                  </p:stCondLst>
                                  <p:childTnLst>
                                    <p:animMotion origin="layout" path="M -0.03008 0.00984 C 0.05547 -0.00579 0.08216 -0.11273 0.08229 -0.16725 " pathEditMode="relative" rAng="0" ptsTypes="AA">
                                      <p:cBhvr>
                                        <p:cTn id="84" dur="1250" fill="hold"/>
                                        <p:tgtEl>
                                          <p:spTgt spid="190"/>
                                        </p:tgtEl>
                                        <p:attrNameLst>
                                          <p:attrName>ppt_x</p:attrName>
                                          <p:attrName>ppt_y</p:attrName>
                                        </p:attrNameLst>
                                      </p:cBhvr>
                                      <p:rCtr x="5618" y="-8854"/>
                                    </p:animMotion>
                                  </p:childTnLst>
                                </p:cTn>
                              </p:par>
                              <p:par>
                                <p:cTn id="85" presetID="1" presetClass="entr" presetSubtype="0" fill="hold" grpId="0" nodeType="withEffect">
                                  <p:stCondLst>
                                    <p:cond delay="80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800"/>
                                  </p:stCondLst>
                                  <p:childTnLst>
                                    <p:animMotion origin="layout" path="M 0.00384 0.07952 C -0.0002 0.06042 -0.00091 -0.03993 -0.00072 -0.09386 " pathEditMode="relative" rAng="0" ptsTypes="AA">
                                      <p:cBhvr>
                                        <p:cTn id="88" dur="1750" fill="hold"/>
                                        <p:tgtEl>
                                          <p:spTgt spid="169"/>
                                        </p:tgtEl>
                                        <p:attrNameLst>
                                          <p:attrName>ppt_x</p:attrName>
                                          <p:attrName>ppt_y</p:attrName>
                                        </p:attrNameLst>
                                      </p:cBhvr>
                                      <p:rCtr x="-228" y="-8669"/>
                                    </p:animMotion>
                                  </p:childTnLst>
                                </p:cTn>
                              </p:par>
                              <p:par>
                                <p:cTn id="89" presetID="1" presetClass="entr" presetSubtype="0" fill="hold" grpId="0" nodeType="withEffect">
                                  <p:stCondLst>
                                    <p:cond delay="850"/>
                                  </p:stCondLst>
                                  <p:childTnLst>
                                    <p:set>
                                      <p:cBhvr>
                                        <p:cTn id="90" dur="1" fill="hold">
                                          <p:stCondLst>
                                            <p:cond delay="0"/>
                                          </p:stCondLst>
                                        </p:cTn>
                                        <p:tgtEl>
                                          <p:spTgt spid="189"/>
                                        </p:tgtEl>
                                        <p:attrNameLst>
                                          <p:attrName>style.visibility</p:attrName>
                                        </p:attrNameLst>
                                      </p:cBhvr>
                                      <p:to>
                                        <p:strVal val="visible"/>
                                      </p:to>
                                    </p:set>
                                  </p:childTnLst>
                                </p:cTn>
                              </p:par>
                              <p:par>
                                <p:cTn id="91" presetID="37" presetClass="path" presetSubtype="0" repeatCount="indefinite" fill="hold" grpId="1" nodeType="withEffect">
                                  <p:stCondLst>
                                    <p:cond delay="850"/>
                                  </p:stCondLst>
                                  <p:childTnLst>
                                    <p:animMotion origin="layout" path="M -0.01094 0.11435 C -0.00554 0.09294 0.00162 0.00127 0.00065 -0.05868 " pathEditMode="relative" rAng="0" ptsTypes="AA">
                                      <p:cBhvr>
                                        <p:cTn id="92" dur="1250" fill="hold"/>
                                        <p:tgtEl>
                                          <p:spTgt spid="189"/>
                                        </p:tgtEl>
                                        <p:attrNameLst>
                                          <p:attrName>ppt_x</p:attrName>
                                          <p:attrName>ppt_y</p:attrName>
                                        </p:attrNameLst>
                                      </p:cBhvr>
                                      <p:rCtr x="586" y="-8657"/>
                                    </p:animMotion>
                                  </p:childTnLst>
                                </p:cTn>
                              </p:par>
                              <p:par>
                                <p:cTn id="93" presetID="1" presetClass="entr" presetSubtype="0" fill="hold" grpId="0" nodeType="withEffect">
                                  <p:stCondLst>
                                    <p:cond delay="900"/>
                                  </p:stCondLst>
                                  <p:childTnLst>
                                    <p:set>
                                      <p:cBhvr>
                                        <p:cTn id="94" dur="1" fill="hold">
                                          <p:stCondLst>
                                            <p:cond delay="0"/>
                                          </p:stCondLst>
                                        </p:cTn>
                                        <p:tgtEl>
                                          <p:spTgt spid="130"/>
                                        </p:tgtEl>
                                        <p:attrNameLst>
                                          <p:attrName>style.visibility</p:attrName>
                                        </p:attrNameLst>
                                      </p:cBhvr>
                                      <p:to>
                                        <p:strVal val="visible"/>
                                      </p:to>
                                    </p:set>
                                  </p:childTnLst>
                                </p:cTn>
                              </p:par>
                              <p:par>
                                <p:cTn id="95" presetID="37" presetClass="path" presetSubtype="0" repeatCount="indefinite" fill="hold" grpId="1" nodeType="withEffect">
                                  <p:stCondLst>
                                    <p:cond delay="900"/>
                                  </p:stCondLst>
                                  <p:childTnLst>
                                    <p:animMotion origin="layout" path="M -0.06719 0.1206 C -0.03562 0.10555 0.00625 0.03009 0.00455 -0.05301 " pathEditMode="relative" rAng="0" ptsTypes="AA">
                                      <p:cBhvr>
                                        <p:cTn id="96" dur="1750" fill="hold"/>
                                        <p:tgtEl>
                                          <p:spTgt spid="130"/>
                                        </p:tgtEl>
                                        <p:attrNameLst>
                                          <p:attrName>ppt_x</p:attrName>
                                          <p:attrName>ppt_y</p:attrName>
                                        </p:attrNameLst>
                                      </p:cBhvr>
                                      <p:rCtr x="3587" y="-8681"/>
                                    </p:animMotion>
                                  </p:childTnLst>
                                </p:cTn>
                              </p:par>
                              <p:par>
                                <p:cTn id="97" presetID="1" presetClass="entr" presetSubtype="0" fill="hold" grpId="0" nodeType="withEffect">
                                  <p:stCondLst>
                                    <p:cond delay="950"/>
                                  </p:stCondLst>
                                  <p:childTnLst>
                                    <p:set>
                                      <p:cBhvr>
                                        <p:cTn id="98" dur="1" fill="hold">
                                          <p:stCondLst>
                                            <p:cond delay="0"/>
                                          </p:stCondLst>
                                        </p:cTn>
                                        <p:tgtEl>
                                          <p:spTgt spid="118"/>
                                        </p:tgtEl>
                                        <p:attrNameLst>
                                          <p:attrName>style.visibility</p:attrName>
                                        </p:attrNameLst>
                                      </p:cBhvr>
                                      <p:to>
                                        <p:strVal val="visible"/>
                                      </p:to>
                                    </p:set>
                                  </p:childTnLst>
                                </p:cTn>
                              </p:par>
                              <p:par>
                                <p:cTn id="99" presetID="37" presetClass="path" presetSubtype="0" repeatCount="indefinite" fill="hold" grpId="1" nodeType="withEffect">
                                  <p:stCondLst>
                                    <p:cond delay="950"/>
                                  </p:stCondLst>
                                  <p:childTnLst>
                                    <p:animMotion origin="layout" path="M 0.039 0.09977 C 0.02058 0.08217 -0.00514 0.02014 -0.0067 -0.07442 " pathEditMode="relative" rAng="0" ptsTypes="AA">
                                      <p:cBhvr>
                                        <p:cTn id="100" dur="1250" fill="hold"/>
                                        <p:tgtEl>
                                          <p:spTgt spid="118"/>
                                        </p:tgtEl>
                                        <p:attrNameLst>
                                          <p:attrName>ppt_x</p:attrName>
                                          <p:attrName>ppt_y</p:attrName>
                                        </p:attrNameLst>
                                      </p:cBhvr>
                                      <p:rCtr x="-2285" y="-8715"/>
                                    </p:animMotion>
                                  </p:childTnLst>
                                </p:cTn>
                              </p:par>
                              <p:par>
                                <p:cTn id="101" presetID="1" presetClass="entr" presetSubtype="0" fill="hold" grpId="0" nodeType="withEffect">
                                  <p:stCondLst>
                                    <p:cond delay="1000"/>
                                  </p:stCondLst>
                                  <p:childTnLst>
                                    <p:set>
                                      <p:cBhvr>
                                        <p:cTn id="102" dur="1" fill="hold">
                                          <p:stCondLst>
                                            <p:cond delay="0"/>
                                          </p:stCondLst>
                                        </p:cTn>
                                        <p:tgtEl>
                                          <p:spTgt spid="126"/>
                                        </p:tgtEl>
                                        <p:attrNameLst>
                                          <p:attrName>style.visibility</p:attrName>
                                        </p:attrNameLst>
                                      </p:cBhvr>
                                      <p:to>
                                        <p:strVal val="visible"/>
                                      </p:to>
                                    </p:set>
                                  </p:childTnLst>
                                </p:cTn>
                              </p:par>
                              <p:par>
                                <p:cTn id="103" presetID="37" presetClass="path" presetSubtype="0" repeatCount="indefinite" fill="hold" grpId="1" nodeType="withEffect">
                                  <p:stCondLst>
                                    <p:cond delay="1000"/>
                                  </p:stCondLst>
                                  <p:childTnLst>
                                    <p:animMotion origin="layout" path="M 0.10117 0.1397 C 0.053 0.12963 -0.0015 0.06169 -0.00267 -0.03415 " pathEditMode="relative" rAng="0" ptsTypes="AA">
                                      <p:cBhvr>
                                        <p:cTn id="104" dur="1500" fill="hold"/>
                                        <p:tgtEl>
                                          <p:spTgt spid="126"/>
                                        </p:tgtEl>
                                        <p:attrNameLst>
                                          <p:attrName>ppt_x</p:attrName>
                                          <p:attrName>ppt_y</p:attrName>
                                        </p:attrNameLst>
                                      </p:cBhvr>
                                      <p:rCtr x="-5195" y="-8692"/>
                                    </p:animMotion>
                                  </p:childTnLst>
                                </p:cTn>
                              </p:par>
                              <p:par>
                                <p:cTn id="105" presetID="1" presetClass="entr" presetSubtype="0" fill="hold" grpId="0" nodeType="withEffect">
                                  <p:stCondLst>
                                    <p:cond delay="1050"/>
                                  </p:stCondLst>
                                  <p:childTnLst>
                                    <p:set>
                                      <p:cBhvr>
                                        <p:cTn id="106" dur="1" fill="hold">
                                          <p:stCondLst>
                                            <p:cond delay="0"/>
                                          </p:stCondLst>
                                        </p:cTn>
                                        <p:tgtEl>
                                          <p:spTgt spid="119"/>
                                        </p:tgtEl>
                                        <p:attrNameLst>
                                          <p:attrName>style.visibility</p:attrName>
                                        </p:attrNameLst>
                                      </p:cBhvr>
                                      <p:to>
                                        <p:strVal val="visible"/>
                                      </p:to>
                                    </p:set>
                                  </p:childTnLst>
                                </p:cTn>
                              </p:par>
                              <p:par>
                                <p:cTn id="107" presetID="37" presetClass="path" presetSubtype="0" repeatCount="indefinite" fill="hold" grpId="1" nodeType="withEffect">
                                  <p:stCondLst>
                                    <p:cond delay="1050"/>
                                  </p:stCondLst>
                                  <p:childTnLst>
                                    <p:animMotion origin="layout" path="M -0.02448 0.15439 C -0.00807 0.13287 0.00013 0.04421 -0.00013 -0.01852 " pathEditMode="relative" rAng="0" ptsTypes="AA">
                                      <p:cBhvr>
                                        <p:cTn id="108" dur="1250" fill="hold"/>
                                        <p:tgtEl>
                                          <p:spTgt spid="119"/>
                                        </p:tgtEl>
                                        <p:attrNameLst>
                                          <p:attrName>ppt_x</p:attrName>
                                          <p:attrName>ppt_y</p:attrName>
                                        </p:attrNameLst>
                                      </p:cBhvr>
                                      <p:rCtr x="1211" y="-8657"/>
                                    </p:animMotion>
                                  </p:childTnLst>
                                </p:cTn>
                              </p:par>
                              <p:par>
                                <p:cTn id="109" presetID="1" presetClass="entr" presetSubtype="0" fill="hold" grpId="0" nodeType="withEffect">
                                  <p:stCondLst>
                                    <p:cond delay="1100"/>
                                  </p:stCondLst>
                                  <p:childTnLst>
                                    <p:set>
                                      <p:cBhvr>
                                        <p:cTn id="110" dur="1" fill="hold">
                                          <p:stCondLst>
                                            <p:cond delay="0"/>
                                          </p:stCondLst>
                                        </p:cTn>
                                        <p:tgtEl>
                                          <p:spTgt spid="192"/>
                                        </p:tgtEl>
                                        <p:attrNameLst>
                                          <p:attrName>style.visibility</p:attrName>
                                        </p:attrNameLst>
                                      </p:cBhvr>
                                      <p:to>
                                        <p:strVal val="visible"/>
                                      </p:to>
                                    </p:set>
                                  </p:childTnLst>
                                </p:cTn>
                              </p:par>
                              <p:par>
                                <p:cTn id="111" presetID="37" presetClass="path" presetSubtype="0" repeatCount="indefinite" fill="hold" grpId="1" nodeType="withEffect">
                                  <p:stCondLst>
                                    <p:cond delay="1100"/>
                                  </p:stCondLst>
                                  <p:childTnLst>
                                    <p:animMotion origin="layout" path="M 0.06954 0.15972 C 0.05157 0.1456 -0.00039 0.09699 -0.00039 -0.01389 " pathEditMode="relative" rAng="0" ptsTypes="AA">
                                      <p:cBhvr>
                                        <p:cTn id="112" dur="1500" fill="hold"/>
                                        <p:tgtEl>
                                          <p:spTgt spid="192"/>
                                        </p:tgtEl>
                                        <p:attrNameLst>
                                          <p:attrName>ppt_x</p:attrName>
                                          <p:attrName>ppt_y</p:attrName>
                                        </p:attrNameLst>
                                      </p:cBhvr>
                                      <p:rCtr x="-3503" y="-8681"/>
                                    </p:animMotion>
                                  </p:childTnLst>
                                </p:cTn>
                              </p:par>
                              <p:par>
                                <p:cTn id="113" presetID="1" presetClass="entr" presetSubtype="0" fill="hold" grpId="0" nodeType="withEffect">
                                  <p:stCondLst>
                                    <p:cond delay="1150"/>
                                  </p:stCondLst>
                                  <p:childTnLst>
                                    <p:set>
                                      <p:cBhvr>
                                        <p:cTn id="114" dur="1" fill="hold">
                                          <p:stCondLst>
                                            <p:cond delay="0"/>
                                          </p:stCondLst>
                                        </p:cTn>
                                        <p:tgtEl>
                                          <p:spTgt spid="188"/>
                                        </p:tgtEl>
                                        <p:attrNameLst>
                                          <p:attrName>style.visibility</p:attrName>
                                        </p:attrNameLst>
                                      </p:cBhvr>
                                      <p:to>
                                        <p:strVal val="visible"/>
                                      </p:to>
                                    </p:set>
                                  </p:childTnLst>
                                </p:cTn>
                              </p:par>
                              <p:par>
                                <p:cTn id="115" presetID="37" presetClass="path" presetSubtype="0" repeatCount="indefinite" fill="hold" grpId="1" nodeType="withEffect">
                                  <p:stCondLst>
                                    <p:cond delay="1150"/>
                                  </p:stCondLst>
                                  <p:childTnLst>
                                    <p:animMotion origin="layout" path="M -0.06537 0.0912 C -0.00905 0.06563 0.01237 -0.0272 0.01256 -0.07975 " pathEditMode="relative" rAng="0" ptsTypes="AA">
                                      <p:cBhvr>
                                        <p:cTn id="116" dur="1250" fill="hold"/>
                                        <p:tgtEl>
                                          <p:spTgt spid="188"/>
                                        </p:tgtEl>
                                        <p:attrNameLst>
                                          <p:attrName>ppt_x</p:attrName>
                                          <p:attrName>ppt_y</p:attrName>
                                        </p:attrNameLst>
                                      </p:cBhvr>
                                      <p:rCtr x="3893" y="-8553"/>
                                    </p:animMotion>
                                  </p:childTnLst>
                                </p:cTn>
                              </p:par>
                              <p:par>
                                <p:cTn id="117" presetID="1" presetClass="entr" presetSubtype="0" fill="hold" grpId="0" nodeType="withEffect">
                                  <p:stCondLst>
                                    <p:cond delay="1200"/>
                                  </p:stCondLst>
                                  <p:childTnLst>
                                    <p:set>
                                      <p:cBhvr>
                                        <p:cTn id="118" dur="1" fill="hold">
                                          <p:stCondLst>
                                            <p:cond delay="0"/>
                                          </p:stCondLst>
                                        </p:cTn>
                                        <p:tgtEl>
                                          <p:spTgt spid="193"/>
                                        </p:tgtEl>
                                        <p:attrNameLst>
                                          <p:attrName>style.visibility</p:attrName>
                                        </p:attrNameLst>
                                      </p:cBhvr>
                                      <p:to>
                                        <p:strVal val="visible"/>
                                      </p:to>
                                    </p:set>
                                  </p:childTnLst>
                                </p:cTn>
                              </p:par>
                              <p:par>
                                <p:cTn id="119" presetID="37" presetClass="path" presetSubtype="0" repeatCount="indefinite" fill="hold" grpId="1" nodeType="withEffect">
                                  <p:stCondLst>
                                    <p:cond delay="1200"/>
                                  </p:stCondLst>
                                  <p:childTnLst>
                                    <p:animMotion origin="layout" path="M -0.03724 0.05267 C 0.00677 0.01841 0.0222 -0.06423 0.02239 -0.11574 " pathEditMode="relative" rAng="0" ptsTypes="AA">
                                      <p:cBhvr>
                                        <p:cTn id="120" dur="1750" fill="hold"/>
                                        <p:tgtEl>
                                          <p:spTgt spid="193"/>
                                        </p:tgtEl>
                                        <p:attrNameLst>
                                          <p:attrName>ppt_x</p:attrName>
                                          <p:attrName>ppt_y</p:attrName>
                                        </p:attrNameLst>
                                      </p:cBhvr>
                                      <p:rCtr x="2982" y="-8426"/>
                                    </p:animMotion>
                                  </p:childTnLst>
                                </p:cTn>
                              </p:par>
                              <p:par>
                                <p:cTn id="121" presetID="1" presetClass="entr" presetSubtype="0" fill="hold" grpId="0" nodeType="withEffect">
                                  <p:stCondLst>
                                    <p:cond delay="1250"/>
                                  </p:stCondLst>
                                  <p:childTnLst>
                                    <p:set>
                                      <p:cBhvr>
                                        <p:cTn id="122" dur="1" fill="hold">
                                          <p:stCondLst>
                                            <p:cond delay="0"/>
                                          </p:stCondLst>
                                        </p:cTn>
                                        <p:tgtEl>
                                          <p:spTgt spid="191"/>
                                        </p:tgtEl>
                                        <p:attrNameLst>
                                          <p:attrName>style.visibility</p:attrName>
                                        </p:attrNameLst>
                                      </p:cBhvr>
                                      <p:to>
                                        <p:strVal val="visible"/>
                                      </p:to>
                                    </p:set>
                                  </p:childTnLst>
                                </p:cTn>
                              </p:par>
                              <p:par>
                                <p:cTn id="123" presetID="37" presetClass="path" presetSubtype="0" repeatCount="indefinite" fill="hold" grpId="1" nodeType="withEffect">
                                  <p:stCondLst>
                                    <p:cond delay="1250"/>
                                  </p:stCondLst>
                                  <p:childTnLst>
                                    <p:animMotion origin="layout" path="M -0.10091 0.16389 C -0.0263 0.1412 -0.00013 0.04351 0.0004 -0.00926 " pathEditMode="relative" rAng="0" ptsTypes="AA">
                                      <p:cBhvr>
                                        <p:cTn id="124" dur="1750" fill="hold"/>
                                        <p:tgtEl>
                                          <p:spTgt spid="191"/>
                                        </p:tgtEl>
                                        <p:attrNameLst>
                                          <p:attrName>ppt_x</p:attrName>
                                          <p:attrName>ppt_y</p:attrName>
                                        </p:attrNameLst>
                                      </p:cBhvr>
                                      <p:rCtr x="5065" y="-8657"/>
                                    </p:animMotion>
                                  </p:childTnLst>
                                </p:cTn>
                              </p:par>
                              <p:par>
                                <p:cTn id="125" presetID="1" presetClass="entr" presetSubtype="0" fill="hold" grpId="0" nodeType="withEffect">
                                  <p:stCondLst>
                                    <p:cond delay="1300"/>
                                  </p:stCondLst>
                                  <p:childTnLst>
                                    <p:set>
                                      <p:cBhvr>
                                        <p:cTn id="126" dur="1" fill="hold">
                                          <p:stCondLst>
                                            <p:cond delay="0"/>
                                          </p:stCondLst>
                                        </p:cTn>
                                        <p:tgtEl>
                                          <p:spTgt spid="117"/>
                                        </p:tgtEl>
                                        <p:attrNameLst>
                                          <p:attrName>style.visibility</p:attrName>
                                        </p:attrNameLst>
                                      </p:cBhvr>
                                      <p:to>
                                        <p:strVal val="visible"/>
                                      </p:to>
                                    </p:set>
                                  </p:childTnLst>
                                </p:cTn>
                              </p:par>
                              <p:par>
                                <p:cTn id="127" presetID="37" presetClass="path" presetSubtype="0" repeatCount="indefinite" fill="hold" grpId="1" nodeType="withEffect">
                                  <p:stCondLst>
                                    <p:cond delay="1300"/>
                                  </p:stCondLst>
                                  <p:childTnLst>
                                    <p:animMotion origin="layout" path="M -0.08203 0.06436 C 0.00352 0.04873 0.03021 -0.05821 0.03034 -0.11273 " pathEditMode="relative" rAng="0" ptsTypes="AA">
                                      <p:cBhvr>
                                        <p:cTn id="128" dur="1750" fill="hold"/>
                                        <p:tgtEl>
                                          <p:spTgt spid="117"/>
                                        </p:tgtEl>
                                        <p:attrNameLst>
                                          <p:attrName>ppt_x</p:attrName>
                                          <p:attrName>ppt_y</p:attrName>
                                        </p:attrNameLst>
                                      </p:cBhvr>
                                      <p:rCtr x="5618" y="-8854"/>
                                    </p:animMotion>
                                  </p:childTnLst>
                                </p:cTn>
                              </p:par>
                              <p:par>
                                <p:cTn id="129" presetID="1" presetClass="entr" presetSubtype="0" fill="hold" grpId="0" nodeType="withEffect">
                                  <p:stCondLst>
                                    <p:cond delay="1350"/>
                                  </p:stCondLst>
                                  <p:childTnLst>
                                    <p:set>
                                      <p:cBhvr>
                                        <p:cTn id="130" dur="1" fill="hold">
                                          <p:stCondLst>
                                            <p:cond delay="0"/>
                                          </p:stCondLst>
                                        </p:cTn>
                                        <p:tgtEl>
                                          <p:spTgt spid="170"/>
                                        </p:tgtEl>
                                        <p:attrNameLst>
                                          <p:attrName>style.visibility</p:attrName>
                                        </p:attrNameLst>
                                      </p:cBhvr>
                                      <p:to>
                                        <p:strVal val="visible"/>
                                      </p:to>
                                    </p:set>
                                  </p:childTnLst>
                                </p:cTn>
                              </p:par>
                              <p:par>
                                <p:cTn id="131" presetID="37" presetClass="path" presetSubtype="0" repeatCount="indefinite" fill="hold" grpId="1" nodeType="withEffect">
                                  <p:stCondLst>
                                    <p:cond delay="1350"/>
                                  </p:stCondLst>
                                  <p:childTnLst>
                                    <p:animMotion origin="layout" path="M -0.01699 0.01794 C 0.02774 -0.01933 0.04245 -0.10278 0.04271 -0.15625 " pathEditMode="relative" rAng="0" ptsTypes="AA">
                                      <p:cBhvr>
                                        <p:cTn id="132" dur="1250" fill="hold"/>
                                        <p:tgtEl>
                                          <p:spTgt spid="170"/>
                                        </p:tgtEl>
                                        <p:attrNameLst>
                                          <p:attrName>ppt_x</p:attrName>
                                          <p:attrName>ppt_y</p:attrName>
                                        </p:attrNameLst>
                                      </p:cBhvr>
                                      <p:rCtr x="2982" y="-8715"/>
                                    </p:animMotion>
                                  </p:childTnLst>
                                </p:cTn>
                              </p:par>
                              <p:par>
                                <p:cTn id="133" presetID="1" presetClass="entr" presetSubtype="0" fill="hold" grpId="0" nodeType="withEffect">
                                  <p:stCondLst>
                                    <p:cond delay="1400"/>
                                  </p:stCondLst>
                                  <p:childTnLst>
                                    <p:set>
                                      <p:cBhvr>
                                        <p:cTn id="134" dur="1" fill="hold">
                                          <p:stCondLst>
                                            <p:cond delay="0"/>
                                          </p:stCondLst>
                                        </p:cTn>
                                        <p:tgtEl>
                                          <p:spTgt spid="194"/>
                                        </p:tgtEl>
                                        <p:attrNameLst>
                                          <p:attrName>style.visibility</p:attrName>
                                        </p:attrNameLst>
                                      </p:cBhvr>
                                      <p:to>
                                        <p:strVal val="visible"/>
                                      </p:to>
                                    </p:set>
                                  </p:childTnLst>
                                </p:cTn>
                              </p:par>
                              <p:par>
                                <p:cTn id="135" presetID="37" presetClass="path" presetSubtype="0" repeatCount="indefinite" fill="hold" grpId="1" nodeType="withEffect">
                                  <p:stCondLst>
                                    <p:cond delay="1400"/>
                                  </p:stCondLst>
                                  <p:childTnLst>
                                    <p:animMotion origin="layout" path="M -0.06719 0.1206 C -0.03562 0.10555 0.00625 0.03009 0.00455 -0.05301 " pathEditMode="relative" rAng="0" ptsTypes="AA">
                                      <p:cBhvr>
                                        <p:cTn id="136" dur="2000" fill="hold"/>
                                        <p:tgtEl>
                                          <p:spTgt spid="194"/>
                                        </p:tgtEl>
                                        <p:attrNameLst>
                                          <p:attrName>ppt_x</p:attrName>
                                          <p:attrName>ppt_y</p:attrName>
                                        </p:attrNameLst>
                                      </p:cBhvr>
                                      <p:rCtr x="3587" y="-8681"/>
                                    </p:animMotion>
                                  </p:childTnLst>
                                </p:cTn>
                              </p:par>
                              <p:par>
                                <p:cTn id="137" presetID="1" presetClass="entr" presetSubtype="0" fill="hold" grpId="0" nodeType="withEffect">
                                  <p:stCondLst>
                                    <p:cond delay="1450"/>
                                  </p:stCondLst>
                                  <p:childTnLst>
                                    <p:set>
                                      <p:cBhvr>
                                        <p:cTn id="138" dur="1" fill="hold">
                                          <p:stCondLst>
                                            <p:cond delay="0"/>
                                          </p:stCondLst>
                                        </p:cTn>
                                        <p:tgtEl>
                                          <p:spTgt spid="195"/>
                                        </p:tgtEl>
                                        <p:attrNameLst>
                                          <p:attrName>style.visibility</p:attrName>
                                        </p:attrNameLst>
                                      </p:cBhvr>
                                      <p:to>
                                        <p:strVal val="visible"/>
                                      </p:to>
                                    </p:set>
                                  </p:childTnLst>
                                </p:cTn>
                              </p:par>
                              <p:par>
                                <p:cTn id="139" presetID="37" presetClass="path" presetSubtype="0" repeatCount="indefinite" fill="hold" grpId="1" nodeType="withEffect">
                                  <p:stCondLst>
                                    <p:cond delay="1450"/>
                                  </p:stCondLst>
                                  <p:childTnLst>
                                    <p:animMotion origin="layout" path="M 0.039 0.09977 C 0.02058 0.08217 -0.00514 0.02014 -0.0067 -0.07442 " pathEditMode="relative" rAng="0" ptsTypes="AA">
                                      <p:cBhvr>
                                        <p:cTn id="140" dur="1500" fill="hold"/>
                                        <p:tgtEl>
                                          <p:spTgt spid="195"/>
                                        </p:tgtEl>
                                        <p:attrNameLst>
                                          <p:attrName>ppt_x</p:attrName>
                                          <p:attrName>ppt_y</p:attrName>
                                        </p:attrNameLst>
                                      </p:cBhvr>
                                      <p:rCtr x="-2285" y="-87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7" grpId="1" animBg="1"/>
      <p:bldP spid="118" grpId="0" animBg="1"/>
      <p:bldP spid="118" grpId="1" animBg="1"/>
      <p:bldP spid="119" grpId="0" animBg="1"/>
      <p:bldP spid="119" grpId="1" animBg="1"/>
      <p:bldP spid="126" grpId="0" animBg="1"/>
      <p:bldP spid="126" grpId="1" animBg="1"/>
      <p:bldP spid="130" grpId="0" animBg="1"/>
      <p:bldP spid="130" grpId="1" animBg="1"/>
      <p:bldP spid="169" grpId="0" animBg="1"/>
      <p:bldP spid="169" grpId="1" animBg="1"/>
      <p:bldP spid="170" grpId="0" animBg="1"/>
      <p:bldP spid="170" grpId="1" animBg="1"/>
      <p:bldP spid="188" grpId="0" animBg="1"/>
      <p:bldP spid="188" grpId="1" animBg="1"/>
      <p:bldP spid="189" grpId="0" animBg="1"/>
      <p:bldP spid="189" grpId="1" animBg="1"/>
      <p:bldP spid="190" grpId="0" animBg="1"/>
      <p:bldP spid="190" grpId="1" animBg="1"/>
      <p:bldP spid="192" grpId="0" animBg="1"/>
      <p:bldP spid="192" grpId="1" animBg="1"/>
      <p:bldP spid="193" grpId="0" animBg="1"/>
      <p:bldP spid="193" grpId="1" animBg="1"/>
      <p:bldP spid="194" grpId="0" animBg="1"/>
      <p:bldP spid="194" grpId="1" animBg="1"/>
      <p:bldP spid="195" grpId="0" animBg="1"/>
      <p:bldP spid="195" grpId="1" animBg="1"/>
      <p:bldP spid="191" grpId="0" animBg="1"/>
      <p:bldP spid="191"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6" grpId="0" animBg="1"/>
      <p:bldP spid="16" grpId="1" animBg="1"/>
      <p:bldP spid="22" grpId="0" animBg="1"/>
      <p:bldP spid="22" grpId="1" animBg="1"/>
      <p:bldP spid="30" grpId="0" animBg="1"/>
      <p:bldP spid="30" grpId="1" animBg="1"/>
      <p:bldP spid="34" grpId="0" animBg="1"/>
      <p:bldP spid="34" grpId="1" animBg="1"/>
      <p:bldP spid="32" grpId="0" animBg="1"/>
      <p:bldP spid="32" grpId="1" animBg="1"/>
      <p:bldP spid="41" grpId="0" animBg="1"/>
      <p:bldP spid="41" grpId="1" animBg="1"/>
      <p:bldP spid="124" grpId="0" animBg="1"/>
      <p:bldP spid="124" grpId="1" animBg="1"/>
      <p:bldP spid="125" grpId="0" animBg="1"/>
      <p:bldP spid="125" grpId="1" animBg="1"/>
      <p:bldP spid="171" grpId="0" animBg="1"/>
      <p:bldP spid="171" grpId="1" animBg="1"/>
      <p:bldP spid="178" grpId="0" animBg="1"/>
      <p:bldP spid="178" grpId="1" animBg="1"/>
      <p:bldP spid="179" grpId="0" animBg="1"/>
      <p:bldP spid="179" grpId="1" animBg="1"/>
      <p:bldP spid="33" grpId="0" animBg="1"/>
      <p:bldP spid="33" grpId="1" animBg="1"/>
      <p:bldP spid="181" grpId="0" animBg="1"/>
      <p:bldP spid="181" grpId="1" animBg="1"/>
    </p:bldLst>
  </p:timing>
</p:sld>
</file>

<file path=ppt/theme/theme1.xml><?xml version="1.0" encoding="utf-8"?>
<a:theme xmlns:a="http://schemas.openxmlformats.org/drawingml/2006/main" name="1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2.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1915</Words>
  <Application>Microsoft Office PowerPoint</Application>
  <PresentationFormat>Widescreen</PresentationFormat>
  <Paragraphs>329</Paragraphs>
  <Slides>40</Slides>
  <Notes>36</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40</vt:i4>
      </vt:variant>
    </vt:vector>
  </HeadingPairs>
  <TitlesOfParts>
    <vt:vector size="50" baseType="lpstr">
      <vt:lpstr>Arial</vt:lpstr>
      <vt:lpstr>Calibri</vt:lpstr>
      <vt:lpstr>Consolas</vt:lpstr>
      <vt:lpstr>Segoe UI</vt:lpstr>
      <vt:lpstr>Segoe UI Semibold</vt:lpstr>
      <vt:lpstr>Segoe UI Semilight</vt:lpstr>
      <vt:lpstr>Symbol</vt:lpstr>
      <vt:lpstr>Wingdings</vt:lpstr>
      <vt:lpstr>1_Black Template</vt:lpstr>
      <vt:lpstr>2_Black Template</vt:lpstr>
      <vt:lpstr>Microsoft Intelligent Data Platform</vt:lpstr>
      <vt:lpstr>Data as a strategic asset</vt:lpstr>
      <vt:lpstr>Data-driven transformations yield significant benefits</vt:lpstr>
      <vt:lpstr>Today’s  data realities </vt:lpstr>
      <vt:lpstr>Introducing Microsoft Intelligent Data Platform</vt:lpstr>
      <vt:lpstr>Transform with the Microsoft Cloud</vt:lpstr>
      <vt:lpstr>FEDEX IMAGE</vt:lpstr>
      <vt:lpstr>Attributes of successful transformations (2 of 4)</vt:lpstr>
      <vt:lpstr>Transform with the Microsoft Cloud 2</vt:lpstr>
      <vt:lpstr>Operational databases</vt:lpstr>
      <vt:lpstr>Data  modernization </vt:lpstr>
      <vt:lpstr>Data  modernization (2 of 2)</vt:lpstr>
      <vt:lpstr>Cloud native applications</vt:lpstr>
      <vt:lpstr>Transform with the Microsoft Cloud 3</vt:lpstr>
      <vt:lpstr>Analytics</vt:lpstr>
      <vt:lpstr>Analytics and insights</vt:lpstr>
      <vt:lpstr>Machine Learning + AI</vt:lpstr>
      <vt:lpstr>Transform with the Microsoft Cloud 4</vt:lpstr>
      <vt:lpstr>Data governance</vt:lpstr>
      <vt:lpstr>Governance</vt:lpstr>
      <vt:lpstr>Transform with the Microsoft Cloud 7</vt:lpstr>
      <vt:lpstr>Trusted by world’s leading brands</vt:lpstr>
      <vt:lpstr>Attributes of successful transformations (4 of 4)</vt:lpstr>
      <vt:lpstr>Microsoft Customer Story - Starbucks (1 of 2)</vt:lpstr>
      <vt:lpstr>4x Improvement</vt:lpstr>
      <vt:lpstr>What is Unique potential</vt:lpstr>
      <vt:lpstr>Next steps</vt:lpstr>
      <vt:lpstr>Microsoft</vt:lpstr>
      <vt:lpstr>Appendix</vt:lpstr>
      <vt:lpstr>PowerPoint Presentation</vt:lpstr>
      <vt:lpstr>PowerPoint Presentation</vt:lpstr>
      <vt:lpstr>Microsoft Customer Story - Grundfos</vt:lpstr>
      <vt:lpstr>Microsoft Customer Story - Rockwell Automation</vt:lpstr>
      <vt:lpstr>Microsoft Customer Story - ABInBev</vt:lpstr>
      <vt:lpstr>Microsoft Customer Story - TD Bank Group</vt:lpstr>
      <vt:lpstr>Microsoft Customer Story - Jet.com</vt:lpstr>
      <vt:lpstr>Microsoft Customer Story - Walgreens Boot Alliance (1 of 2)</vt:lpstr>
      <vt:lpstr>Microsoft Customer Story - Starbucks (2 of 2)</vt:lpstr>
      <vt:lpstr>Microsoft Customer Story - ASOS</vt:lpstr>
      <vt:lpstr>Microsoft Customer Story - Columbia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cp:lastModifiedBy/>
  <cp:revision>1</cp:revision>
  <dcterms:created xsi:type="dcterms:W3CDTF">2022-09-19T18:04:44Z</dcterms:created>
  <dcterms:modified xsi:type="dcterms:W3CDTF">2023-04-11T18:44:27Z</dcterms:modified>
</cp:coreProperties>
</file>